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9"/>
  </p:notesMasterIdLst>
  <p:sldIdLst>
    <p:sldId id="285" r:id="rId5"/>
    <p:sldId id="2354" r:id="rId6"/>
    <p:sldId id="2351" r:id="rId7"/>
    <p:sldId id="2352" r:id="rId8"/>
    <p:sldId id="2355" r:id="rId9"/>
    <p:sldId id="1636" r:id="rId10"/>
    <p:sldId id="2157" r:id="rId11"/>
    <p:sldId id="2158" r:id="rId12"/>
    <p:sldId id="2356" r:id="rId13"/>
    <p:sldId id="2357" r:id="rId14"/>
    <p:sldId id="428" r:id="rId15"/>
    <p:sldId id="378" r:id="rId16"/>
    <p:sldId id="385" r:id="rId17"/>
    <p:sldId id="386" r:id="rId18"/>
    <p:sldId id="390" r:id="rId19"/>
    <p:sldId id="1635" r:id="rId20"/>
    <p:sldId id="2358" r:id="rId21"/>
    <p:sldId id="1652" r:id="rId22"/>
    <p:sldId id="2338" r:id="rId23"/>
    <p:sldId id="1624" r:id="rId24"/>
    <p:sldId id="257" r:id="rId25"/>
    <p:sldId id="1588" r:id="rId26"/>
    <p:sldId id="2332" r:id="rId27"/>
    <p:sldId id="1623" r:id="rId28"/>
    <p:sldId id="1603" r:id="rId29"/>
    <p:sldId id="1578" r:id="rId30"/>
    <p:sldId id="1580" r:id="rId31"/>
    <p:sldId id="1602" r:id="rId32"/>
    <p:sldId id="1648" r:id="rId33"/>
    <p:sldId id="359" r:id="rId34"/>
    <p:sldId id="2421" r:id="rId35"/>
    <p:sldId id="2191" r:id="rId36"/>
    <p:sldId id="3870" r:id="rId37"/>
    <p:sldId id="3871" r:id="rId38"/>
    <p:sldId id="3872" r:id="rId39"/>
    <p:sldId id="2316" r:id="rId40"/>
    <p:sldId id="2317" r:id="rId41"/>
    <p:sldId id="1653" r:id="rId42"/>
    <p:sldId id="1655" r:id="rId43"/>
    <p:sldId id="286" r:id="rId44"/>
    <p:sldId id="1644" r:id="rId45"/>
    <p:sldId id="1645" r:id="rId46"/>
    <p:sldId id="1646" r:id="rId47"/>
    <p:sldId id="282"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8D"/>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10" autoAdjust="0"/>
    <p:restoredTop sz="75069" autoAdjust="0"/>
  </p:normalViewPr>
  <p:slideViewPr>
    <p:cSldViewPr snapToGrid="0" showGuides="1">
      <p:cViewPr varScale="1">
        <p:scale>
          <a:sx n="124" d="100"/>
          <a:sy n="124" d="100"/>
        </p:scale>
        <p:origin x="1712"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TW"/>
        </a:p>
      </c:txPr>
    </c:title>
    <c:autoTitleDeleted val="0"/>
    <c:plotArea>
      <c:layout/>
      <c:barChart>
        <c:barDir val="col"/>
        <c:grouping val="clustered"/>
        <c:varyColors val="0"/>
        <c:ser>
          <c:idx val="0"/>
          <c:order val="0"/>
          <c:tx>
            <c:strRef>
              <c:f>Sheet1!$B$1</c:f>
              <c:strCache>
                <c:ptCount val="1"/>
                <c:pt idx="0">
                  <c:v>Indexing Throughput</c:v>
                </c:pt>
              </c:strCache>
            </c:strRef>
          </c:tx>
          <c:spPr>
            <a:solidFill>
              <a:schemeClr val="accent3"/>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4-9EA4-B849-B63F-EB6C5246CB4D}"/>
              </c:ext>
            </c:extLst>
          </c:dPt>
          <c:cat>
            <c:strRef>
              <c:f>Sheet1!$A$2:$A$3</c:f>
              <c:strCache>
                <c:ptCount val="2"/>
                <c:pt idx="0">
                  <c:v>x86</c:v>
                </c:pt>
                <c:pt idx="1">
                  <c:v>Graviton 2</c:v>
                </c:pt>
              </c:strCache>
            </c:strRef>
          </c:cat>
          <c:val>
            <c:numRef>
              <c:f>Sheet1!$B$2:$B$3</c:f>
              <c:numCache>
                <c:formatCode>0%</c:formatCode>
                <c:ptCount val="2"/>
                <c:pt idx="0">
                  <c:v>1</c:v>
                </c:pt>
                <c:pt idx="1">
                  <c:v>1.38</c:v>
                </c:pt>
              </c:numCache>
            </c:numRef>
          </c:val>
          <c:extLst>
            <c:ext xmlns:c16="http://schemas.microsoft.com/office/drawing/2014/chart" uri="{C3380CC4-5D6E-409C-BE32-E72D297353CC}">
              <c16:uniqueId val="{00000000-9EA4-B849-B63F-EB6C5246CB4D}"/>
            </c:ext>
          </c:extLst>
        </c:ser>
        <c:dLbls>
          <c:showLegendKey val="0"/>
          <c:showVal val="0"/>
          <c:showCatName val="0"/>
          <c:showSerName val="0"/>
          <c:showPercent val="0"/>
          <c:showBubbleSize val="0"/>
        </c:dLbls>
        <c:gapWidth val="219"/>
        <c:overlap val="-27"/>
        <c:axId val="1664070784"/>
        <c:axId val="1663988208"/>
      </c:barChart>
      <c:catAx>
        <c:axId val="1664070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TW"/>
          </a:p>
        </c:txPr>
        <c:crossAx val="1663988208"/>
        <c:crosses val="autoZero"/>
        <c:auto val="1"/>
        <c:lblAlgn val="ctr"/>
        <c:lblOffset val="100"/>
        <c:noMultiLvlLbl val="0"/>
      </c:catAx>
      <c:valAx>
        <c:axId val="1663988208"/>
        <c:scaling>
          <c:orientation val="minMax"/>
        </c:scaling>
        <c:delete val="1"/>
        <c:axPos val="l"/>
        <c:numFmt formatCode="0%" sourceLinked="1"/>
        <c:majorTickMark val="none"/>
        <c:minorTickMark val="none"/>
        <c:tickLblPos val="nextTo"/>
        <c:crossAx val="1664070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TW"/>
        </a:p>
      </c:txPr>
    </c:title>
    <c:autoTitleDeleted val="0"/>
    <c:plotArea>
      <c:layout/>
      <c:barChart>
        <c:barDir val="col"/>
        <c:grouping val="clustered"/>
        <c:varyColors val="0"/>
        <c:ser>
          <c:idx val="0"/>
          <c:order val="0"/>
          <c:tx>
            <c:strRef>
              <c:f>Sheet1!$B$1</c:f>
              <c:strCache>
                <c:ptCount val="1"/>
                <c:pt idx="0">
                  <c:v>Indexing Latency</c:v>
                </c:pt>
              </c:strCache>
            </c:strRef>
          </c:tx>
          <c:spPr>
            <a:solidFill>
              <a:schemeClr val="accent1"/>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2-D998-114A-A55F-5CA0D0927B55}"/>
              </c:ext>
            </c:extLst>
          </c:dPt>
          <c:dLbls>
            <c:delete val="1"/>
          </c:dLbls>
          <c:cat>
            <c:strRef>
              <c:f>Sheet1!$A$2:$A$3</c:f>
              <c:strCache>
                <c:ptCount val="2"/>
                <c:pt idx="0">
                  <c:v>x86</c:v>
                </c:pt>
                <c:pt idx="1">
                  <c:v>Graviton 2</c:v>
                </c:pt>
              </c:strCache>
            </c:strRef>
          </c:cat>
          <c:val>
            <c:numRef>
              <c:f>Sheet1!$B$2:$B$3</c:f>
              <c:numCache>
                <c:formatCode>0%</c:formatCode>
                <c:ptCount val="2"/>
                <c:pt idx="0">
                  <c:v>1</c:v>
                </c:pt>
                <c:pt idx="1">
                  <c:v>0.5</c:v>
                </c:pt>
              </c:numCache>
            </c:numRef>
          </c:val>
          <c:extLst>
            <c:ext xmlns:c16="http://schemas.microsoft.com/office/drawing/2014/chart" uri="{C3380CC4-5D6E-409C-BE32-E72D297353CC}">
              <c16:uniqueId val="{00000000-D998-114A-A55F-5CA0D0927B55}"/>
            </c:ext>
          </c:extLst>
        </c:ser>
        <c:dLbls>
          <c:dLblPos val="outEnd"/>
          <c:showLegendKey val="0"/>
          <c:showVal val="1"/>
          <c:showCatName val="0"/>
          <c:showSerName val="0"/>
          <c:showPercent val="0"/>
          <c:showBubbleSize val="0"/>
        </c:dLbls>
        <c:gapWidth val="219"/>
        <c:overlap val="-27"/>
        <c:axId val="1664070784"/>
        <c:axId val="1663988208"/>
      </c:barChart>
      <c:catAx>
        <c:axId val="1664070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TW"/>
          </a:p>
        </c:txPr>
        <c:crossAx val="1663988208"/>
        <c:crosses val="autoZero"/>
        <c:auto val="1"/>
        <c:lblAlgn val="ctr"/>
        <c:lblOffset val="100"/>
        <c:noMultiLvlLbl val="0"/>
      </c:catAx>
      <c:valAx>
        <c:axId val="1663988208"/>
        <c:scaling>
          <c:orientation val="minMax"/>
        </c:scaling>
        <c:delete val="1"/>
        <c:axPos val="l"/>
        <c:numFmt formatCode="0%" sourceLinked="1"/>
        <c:majorTickMark val="none"/>
        <c:minorTickMark val="none"/>
        <c:tickLblPos val="nextTo"/>
        <c:crossAx val="1664070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TW"/>
        </a:p>
      </c:txPr>
    </c:title>
    <c:autoTitleDeleted val="0"/>
    <c:plotArea>
      <c:layout/>
      <c:barChart>
        <c:barDir val="col"/>
        <c:grouping val="clustered"/>
        <c:varyColors val="0"/>
        <c:ser>
          <c:idx val="0"/>
          <c:order val="0"/>
          <c:tx>
            <c:strRef>
              <c:f>Sheet1!$B$1</c:f>
              <c:strCache>
                <c:ptCount val="1"/>
                <c:pt idx="0">
                  <c:v>Query Performance</c:v>
                </c:pt>
              </c:strCache>
            </c:strRef>
          </c:tx>
          <c:spPr>
            <a:solidFill>
              <a:schemeClr val="accent1"/>
            </a:solidFill>
            <a:ln>
              <a:noFill/>
            </a:ln>
            <a:effectLst/>
          </c:spPr>
          <c:invertIfNegative val="0"/>
          <c:dLbls>
            <c:delete val="1"/>
          </c:dLbls>
          <c:cat>
            <c:strRef>
              <c:f>Sheet1!$A$2:$A$3</c:f>
              <c:strCache>
                <c:ptCount val="2"/>
                <c:pt idx="0">
                  <c:v>x86</c:v>
                </c:pt>
                <c:pt idx="1">
                  <c:v>Graviton 2</c:v>
                </c:pt>
              </c:strCache>
            </c:strRef>
          </c:cat>
          <c:val>
            <c:numRef>
              <c:f>Sheet1!$B$2:$B$3</c:f>
              <c:numCache>
                <c:formatCode>0%</c:formatCode>
                <c:ptCount val="2"/>
                <c:pt idx="0">
                  <c:v>1</c:v>
                </c:pt>
                <c:pt idx="1">
                  <c:v>1.4</c:v>
                </c:pt>
              </c:numCache>
            </c:numRef>
          </c:val>
          <c:extLst>
            <c:ext xmlns:c16="http://schemas.microsoft.com/office/drawing/2014/chart" uri="{C3380CC4-5D6E-409C-BE32-E72D297353CC}">
              <c16:uniqueId val="{00000000-4812-9444-BCE2-7CB36B88F73A}"/>
            </c:ext>
          </c:extLst>
        </c:ser>
        <c:dLbls>
          <c:dLblPos val="outEnd"/>
          <c:showLegendKey val="0"/>
          <c:showVal val="1"/>
          <c:showCatName val="0"/>
          <c:showSerName val="0"/>
          <c:showPercent val="0"/>
          <c:showBubbleSize val="0"/>
        </c:dLbls>
        <c:gapWidth val="219"/>
        <c:overlap val="-27"/>
        <c:axId val="1664070784"/>
        <c:axId val="1663988208"/>
      </c:barChart>
      <c:catAx>
        <c:axId val="1664070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TW"/>
          </a:p>
        </c:txPr>
        <c:crossAx val="1663988208"/>
        <c:crosses val="autoZero"/>
        <c:auto val="1"/>
        <c:lblAlgn val="ctr"/>
        <c:lblOffset val="100"/>
        <c:noMultiLvlLbl val="0"/>
      </c:catAx>
      <c:valAx>
        <c:axId val="1663988208"/>
        <c:scaling>
          <c:orientation val="minMax"/>
        </c:scaling>
        <c:delete val="1"/>
        <c:axPos val="l"/>
        <c:numFmt formatCode="0%" sourceLinked="1"/>
        <c:majorTickMark val="none"/>
        <c:minorTickMark val="none"/>
        <c:tickLblPos val="nextTo"/>
        <c:crossAx val="1664070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5/27/22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about-aws/whats-new/2020/03/automate-index-management-with-amazon-elasticsearch-servic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ws.amazon.com/solutions/case-studies/autodesk-log-analytic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blogs/big-data/simplifying-and-modernizing-home-search-at-compass-with-amazon-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ws.amazon.com/blogs/aws/general-availability-of-ultrawarm-for-amazon-elasticsearch-servic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blogs/aws/general-availability-of-ultrawarm-for-amazon-elasticsearch-servi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amazon.com/about-aws/whats-new/2020/06/announcing-cross-cluster-search-support-for-amazon-elasticsearch-service-for-aws-govcloud-u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ws.amazon.com/about-aws/whats-new/2020/06/real-time-anomaly-detection-support-amazon-elasticsearch-service/"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docs.aws.amazon.com/elasticsearch-service/latest/developerguide/learning-to-rank.html" TargetMode="External"/><Relationship Id="rId4" Type="http://schemas.openxmlformats.org/officeDocument/2006/relationships/hyperlink" Target="https://aws.amazon.com/about-aws/whats-new/2020/03/build-k-nearest-neighbor-similarity-search-engine-with-amazon-elasticsearch-servic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Purpose</a:t>
            </a:r>
            <a:r>
              <a:rPr lang="en-US" sz="1200" b="1" i="0" kern="1200" baseline="0" dirty="0">
                <a:solidFill>
                  <a:schemeClr val="tx1"/>
                </a:solidFill>
                <a:effectLst/>
                <a:latin typeface="Amazon Ember Regular" charset="0"/>
                <a:ea typeface="+mn-ea"/>
                <a:cs typeface="+mn-cs"/>
              </a:rPr>
              <a:t> of the slide: </a:t>
            </a:r>
            <a:r>
              <a:rPr lang="en-US" sz="1200" b="0" i="0" kern="1200" baseline="0" dirty="0">
                <a:solidFill>
                  <a:schemeClr val="tx1"/>
                </a:solidFill>
                <a:effectLst/>
                <a:latin typeface="Amazon Ember Regular" charset="0"/>
                <a:ea typeface="+mn-ea"/>
                <a:cs typeface="+mn-cs"/>
              </a:rPr>
              <a:t>Give a brief background on OpenSearch, the open-source engine that powers Amazon OpenSearch Service.</a:t>
            </a:r>
          </a:p>
          <a:p>
            <a:endParaRPr lang="en-US" sz="1200" b="0" i="0" kern="1200" baseline="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 January 21, 2021, Elastic NV announced that they would change their software licensing strategy and not release new versions of Elasticsearch and Kibana under the permissive Apache License, Version 2.0 (ALv2) license. Instead, new versions of the software will be offered under the Elastic license, with source code available under the Elastic License or SSPL. These are not open source and do not offer users the freedoms of open source. To ensure that the open source community and our customers continue to have a secure, high-quality, fully open source search and analytics suite, AWS introduced OpenSearch; a community-driven, ALv2 licensed fork of open source Elasticsearch and Kibana.</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ALv2 license gives the open source community and our customers the freedom to use, modify, extend, embed, monetize, resell, and offer OpenSearch as part of their products and services. The announcement of OpenSearch has garnered positive support from the community. Numerous organizations such as SAP, Capital One, Dow Jones,</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Logz.io, and Red Hat, and individual contributors have expressed interest in joining the project and helping develop OpenSearch.</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344251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03C8B91-634F-45AD-B8D4-2686003D92E9}" type="slidenum">
              <a:rPr lang="en-CA" smtClean="0"/>
              <a:t>13</a:t>
            </a:fld>
            <a:endParaRPr lang="en-CA"/>
          </a:p>
        </p:txBody>
      </p:sp>
      <p:sp>
        <p:nvSpPr>
          <p:cNvPr id="6" name="Header Placeholder 5">
            <a:extLst>
              <a:ext uri="{FF2B5EF4-FFF2-40B4-BE49-F238E27FC236}">
                <a16:creationId xmlns:a16="http://schemas.microsoft.com/office/drawing/2014/main" id="{723F0B93-784B-43AF-AD3D-4DFD8AC0DF55}"/>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2048012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03C8B91-634F-45AD-B8D4-2686003D92E9}" type="slidenum">
              <a:rPr lang="en-CA" smtClean="0"/>
              <a:t>14</a:t>
            </a:fld>
            <a:endParaRPr lang="en-CA"/>
          </a:p>
        </p:txBody>
      </p:sp>
      <p:sp>
        <p:nvSpPr>
          <p:cNvPr id="6" name="Header Placeholder 5">
            <a:extLst>
              <a:ext uri="{FF2B5EF4-FFF2-40B4-BE49-F238E27FC236}">
                <a16:creationId xmlns:a16="http://schemas.microsoft.com/office/drawing/2014/main" id="{723F0B93-784B-43AF-AD3D-4DFD8AC0DF55}"/>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381548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03C8B91-634F-45AD-B8D4-2686003D92E9}" type="slidenum">
              <a:rPr lang="en-CA" smtClean="0"/>
              <a:t>15</a:t>
            </a:fld>
            <a:endParaRPr lang="en-CA"/>
          </a:p>
        </p:txBody>
      </p:sp>
      <p:sp>
        <p:nvSpPr>
          <p:cNvPr id="6" name="Header Placeholder 5">
            <a:extLst>
              <a:ext uri="{FF2B5EF4-FFF2-40B4-BE49-F238E27FC236}">
                <a16:creationId xmlns:a16="http://schemas.microsoft.com/office/drawing/2014/main" id="{723F0B93-784B-43AF-AD3D-4DFD8AC0DF55}"/>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3142933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Purpose</a:t>
            </a:r>
            <a:r>
              <a:rPr lang="en-US" sz="1200" b="1" baseline="0" dirty="0"/>
              <a:t> of the slide: </a:t>
            </a:r>
            <a:r>
              <a:rPr lang="en-US" sz="1200" b="0" baseline="0" dirty="0"/>
              <a:t>Showcase common service patterns.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491438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655998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Purpose of the slide: </a:t>
            </a:r>
            <a:r>
              <a:rPr lang="en-US" b="0" dirty="0"/>
              <a:t>Walk through</a:t>
            </a:r>
            <a:r>
              <a:rPr lang="en-US" b="0" baseline="0" dirty="0"/>
              <a:t> the data lifecycle in Amazon OpenSearch Service and how Index State Management automates the tasks.</a:t>
            </a:r>
          </a:p>
          <a:p>
            <a:endParaRPr lang="en-US" dirty="0"/>
          </a:p>
          <a:p>
            <a:r>
              <a:rPr lang="en-US" sz="1200" b="0" i="0" kern="1200" dirty="0">
                <a:solidFill>
                  <a:schemeClr val="tx1"/>
                </a:solidFill>
                <a:effectLst/>
                <a:latin typeface="Amazon Ember Regular" charset="0"/>
                <a:ea typeface="+mn-ea"/>
                <a:cs typeface="+mn-cs"/>
              </a:rPr>
              <a:t>Index State Management (ISM)</a:t>
            </a:r>
            <a:r>
              <a:rPr lang="en-US" sz="1200" b="0" i="0" kern="1200" baseline="0" dirty="0">
                <a:solidFill>
                  <a:schemeClr val="tx1"/>
                </a:solidFill>
                <a:effectLst/>
                <a:latin typeface="Amazon Ember Regular" charset="0"/>
                <a:ea typeface="+mn-ea"/>
                <a:cs typeface="+mn-cs"/>
              </a:rPr>
              <a:t> makes it easy for customers to manage </a:t>
            </a:r>
            <a:r>
              <a:rPr lang="en-US" sz="1200" b="0" i="0" kern="1200" dirty="0">
                <a:solidFill>
                  <a:schemeClr val="tx1"/>
                </a:solidFill>
                <a:effectLst/>
                <a:latin typeface="Amazon Ember Regular" charset="0"/>
                <a:ea typeface="+mn-ea"/>
                <a:cs typeface="+mn-cs"/>
              </a:rPr>
              <a:t>recurring index management activities and saves</a:t>
            </a:r>
            <a:r>
              <a:rPr lang="en-US" sz="1200" b="0" i="0" kern="1200" baseline="0" dirty="0">
                <a:solidFill>
                  <a:schemeClr val="tx1"/>
                </a:solidFill>
                <a:effectLst/>
                <a:latin typeface="Amazon Ember Regular" charset="0"/>
                <a:ea typeface="+mn-ea"/>
                <a:cs typeface="+mn-cs"/>
              </a:rPr>
              <a:t> time</a:t>
            </a:r>
            <a:r>
              <a:rPr lang="en-US" sz="1200" b="0" i="0" kern="1200" dirty="0">
                <a:solidFill>
                  <a:schemeClr val="tx1"/>
                </a:solidFill>
                <a:effectLst/>
                <a:latin typeface="Amazon Ember Regular" charset="0"/>
                <a:ea typeface="+mn-ea"/>
                <a:cs typeface="+mn-cs"/>
              </a:rPr>
              <a:t>. In the past you had to use additional tools to manage the data lifecycle inside OpenSearch. For example, customers often setup daily indexes for their operational logs, roll them over nightly, and after 30 days delete the oldest index. With Index State Management, you can now create a policy that will automate these operations based on index age, size, and other conditions, all from within your Amazon OpenSearch Service domain.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Launch announcement: </a:t>
            </a:r>
            <a:endParaRPr lang="en-US" dirty="0"/>
          </a:p>
          <a:p>
            <a:r>
              <a:rPr lang="en-US" dirty="0">
                <a:hlinkClick r:id="rId3"/>
              </a:rPr>
              <a:t>https://aws.amazon.com/about-aws/whats-new/2020/03/automate-index-management-with-amazon-elasticsearch-service/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0870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996942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Purpose of the slide:</a:t>
            </a:r>
            <a:r>
              <a:rPr lang="en-US" sz="1200" b="1" baseline="0" dirty="0"/>
              <a:t> </a:t>
            </a:r>
            <a:r>
              <a:rPr lang="en-US" sz="1200" b="0" dirty="0"/>
              <a:t>Introduce</a:t>
            </a:r>
            <a:r>
              <a:rPr lang="en-US" sz="1200" b="0" baseline="0" dirty="0"/>
              <a:t> Amazon OpenSearch Service, a fully managed service that helps customers address the needs you just talked through– cost effectively, securely, and at scale.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790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b="1" baseline="0" dirty="0"/>
              <a:t> of the slide: </a:t>
            </a:r>
            <a:r>
              <a:rPr lang="en-US" b="0" baseline="0" dirty="0"/>
              <a:t>Visual comparison of some of the key differences between self-managing Elasticsearch or OpenSearch and the included benefits of Amazon OpenSearch Service.</a:t>
            </a:r>
            <a:endParaRPr lang="en-US" b="1" dirty="0"/>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87268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sz="1100" b="1" dirty="0"/>
              <a:t>Purpose of the slide:</a:t>
            </a:r>
            <a:r>
              <a:rPr lang="en-US" sz="1100" b="1" baseline="0" dirty="0"/>
              <a:t> </a:t>
            </a:r>
            <a:r>
              <a:rPr lang="en-US" sz="1100" b="0" dirty="0"/>
              <a:t>Share the typical</a:t>
            </a:r>
            <a:r>
              <a:rPr lang="en-US" sz="1100" b="0" baseline="0" dirty="0"/>
              <a:t> challenges with self-managing Elasticsearch and OpenSearch.</a:t>
            </a:r>
          </a:p>
          <a:p>
            <a:pPr defTabSz="465887">
              <a:defRPr/>
            </a:pPr>
            <a:endParaRPr lang="en-US" sz="1100" dirty="0"/>
          </a:p>
          <a:p>
            <a:pPr defTabSz="465887">
              <a:defRPr/>
            </a:pPr>
            <a:r>
              <a:rPr lang="en-US" sz="1100" dirty="0"/>
              <a:t>For customers running open source analytics infrastructure on premises or self-managed in the cloud (on EC2), provisioning, operating, scaling, and managing the</a:t>
            </a:r>
            <a:r>
              <a:rPr lang="en-US" sz="1100" baseline="0" dirty="0"/>
              <a:t> open source </a:t>
            </a:r>
            <a:r>
              <a:rPr lang="en-US" sz="1100" dirty="0"/>
              <a:t>software is tedious, time-consuming, and expensive. They have to worry about operational efficiency issues such as 1/ hardware &amp; software installation, configuration, patching, and backups,</a:t>
            </a:r>
            <a:r>
              <a:rPr lang="en-US" sz="1100" baseline="0" dirty="0"/>
              <a:t> 2/ </a:t>
            </a:r>
            <a:r>
              <a:rPr lang="en-US" sz="1100" dirty="0"/>
              <a:t>performance &amp; availability issues,</a:t>
            </a:r>
            <a:r>
              <a:rPr lang="en-US" sz="1100" baseline="0" dirty="0"/>
              <a:t> 3/</a:t>
            </a:r>
            <a:r>
              <a:rPr lang="en-US" sz="1100" dirty="0"/>
              <a:t> scalability issues such as capacity planning and scaling clusters for compute and storage, and 4/ security &amp; compliance issues such as network isolation, encryption, and compliance programs such as PCI, HIPAA, FedRAMP, ISO, and SOC.</a:t>
            </a:r>
          </a:p>
          <a:p>
            <a:endParaRPr lang="en-US" sz="1100" dirty="0"/>
          </a:p>
          <a:p>
            <a:r>
              <a:rPr lang="en-US" sz="1100" dirty="0"/>
              <a:t>Customers want to spend time innovating and building new applications that can create</a:t>
            </a:r>
            <a:r>
              <a:rPr lang="en-US" sz="1100" baseline="0" dirty="0"/>
              <a:t> real business value</a:t>
            </a:r>
            <a:r>
              <a:rPr lang="en-US" sz="1100" dirty="0"/>
              <a:t>, not managing the infrastructure. </a:t>
            </a:r>
          </a:p>
          <a:p>
            <a:endParaRPr lang="en-US"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The most straightforward and simple solution for many customers who are struggling to maintain their own clusters at scale is a move to a managed service like Amazon OpenSearch Service. </a:t>
            </a:r>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05652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5/27/22 10:13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24939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US" b="1" dirty="0"/>
              <a:t>Purpose</a:t>
            </a:r>
            <a:r>
              <a:rPr lang="en-US" b="1" baseline="0" dirty="0"/>
              <a:t> of the slide: </a:t>
            </a:r>
            <a:r>
              <a:rPr lang="en-US" b="0" baseline="0" dirty="0"/>
              <a:t>Share some of the reasons that customers choose to migrate from (or augment) their current licensed alternative to Amazon OpenSearch Service.</a:t>
            </a:r>
            <a:endParaRPr lang="en-US" b="1" dirty="0"/>
          </a:p>
          <a:p>
            <a:pPr defTabSz="465887">
              <a:defRPr/>
            </a:pPr>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47391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US" sz="1200" b="1" dirty="0"/>
              <a:t>Purpose of the slide: </a:t>
            </a:r>
            <a:r>
              <a:rPr lang="en-US" sz="1200" b="0" dirty="0"/>
              <a:t>Explain the key customer benefits that Amazon</a:t>
            </a:r>
            <a:r>
              <a:rPr lang="en-US" sz="1200" b="0" baseline="0" dirty="0"/>
              <a:t> OpenSearch Service provides:</a:t>
            </a:r>
          </a:p>
          <a:p>
            <a:pPr defTabSz="465887">
              <a:defRPr/>
            </a:pPr>
            <a:endParaRPr lang="en-US" dirty="0">
              <a:latin typeface="Arial"/>
            </a:endParaRPr>
          </a:p>
          <a:p>
            <a:pPr marL="232943" indent="-232943" defTabSz="465887">
              <a:buFontTx/>
              <a:buAutoNum type="arabicPeriod"/>
              <a:defRPr/>
            </a:pPr>
            <a:r>
              <a:rPr lang="en-US" b="1" dirty="0">
                <a:latin typeface="Amazon Ember" panose="020B0603020204020204" pitchFamily="34" charset="0"/>
                <a:ea typeface="Amazon Ember" panose="020B0603020204020204" pitchFamily="34" charset="0"/>
                <a:cs typeface="Amazon Ember" panose="020B0603020204020204" pitchFamily="34" charset="0"/>
              </a:rPr>
              <a:t>Fully managed: </a:t>
            </a:r>
            <a:r>
              <a:rPr lang="en-US" sz="1200" b="0" i="0" kern="1200" dirty="0">
                <a:solidFill>
                  <a:schemeClr val="tx1"/>
                </a:solidFill>
                <a:effectLst/>
                <a:latin typeface="Amazon Ember Regular" charset="0"/>
                <a:ea typeface="+mn-ea"/>
                <a:cs typeface="+mn-cs"/>
              </a:rPr>
              <a:t>With Amazon OpenSearch Service you can deploy in minutes. The service simplifies management tasks such as hardware provisioning, software installation and patching, failure recovery, backups, and monitoring. To monitor your clusters, Amazon OpenSearch Service includes built-in event monitoring and alerting so you can get notified on changes to your data to proactively address any issues.</a:t>
            </a:r>
          </a:p>
          <a:p>
            <a:pPr marL="232943" indent="-232943" defTabSz="465887">
              <a:buFontTx/>
              <a:buAutoNum type="arabicPeriod"/>
              <a:defRPr/>
            </a:pPr>
            <a:endParaRPr lang="en-US" sz="1200" b="0" i="0" kern="1200" dirty="0">
              <a:solidFill>
                <a:schemeClr val="tx1"/>
              </a:solidFill>
              <a:effectLst/>
              <a:latin typeface="Amazon Ember Regular" charset="0"/>
              <a:ea typeface="+mn-ea"/>
              <a:cs typeface="+mn-cs"/>
            </a:endParaRPr>
          </a:p>
          <a:p>
            <a:pPr marL="232943" indent="-232943" defTabSz="465887">
              <a:buFontTx/>
              <a:buAutoNum type="arabicPeriod"/>
              <a:defRPr/>
            </a:pPr>
            <a:r>
              <a:rPr lang="en-US" sz="1200" b="1" dirty="0">
                <a:latin typeface="Amazon Ember Regular" charset="0"/>
              </a:rPr>
              <a:t>Access to all data: </a:t>
            </a:r>
            <a:r>
              <a:rPr lang="en-US" sz="1200" dirty="0">
                <a:latin typeface="Amazon Ember Regular" charset="0"/>
              </a:rPr>
              <a:t>Capture, retain, correlate, and analyze </a:t>
            </a:r>
            <a:r>
              <a:rPr lang="en-US" sz="1200" i="1" dirty="0">
                <a:latin typeface="Amazon Ember Regular" charset="0"/>
              </a:rPr>
              <a:t>all</a:t>
            </a:r>
            <a:r>
              <a:rPr lang="en-US" sz="1200" dirty="0">
                <a:latin typeface="Amazon Ember Regular" charset="0"/>
              </a:rPr>
              <a:t> data.</a:t>
            </a:r>
            <a:r>
              <a:rPr lang="en-US" dirty="0">
                <a:latin typeface="Arial"/>
              </a:rPr>
              <a:t> </a:t>
            </a:r>
          </a:p>
          <a:p>
            <a:pPr marL="232943" indent="-232943" defTabSz="465887">
              <a:buFontTx/>
              <a:buAutoNum type="arabicPeriod"/>
              <a:defRPr/>
            </a:pPr>
            <a:endParaRPr lang="en-US" sz="1200" dirty="0">
              <a:latin typeface="Amazon Ember Regular" charset="0"/>
            </a:endParaRPr>
          </a:p>
          <a:p>
            <a:pPr marL="232943" marR="0" lvl="0" indent="-232943" algn="l" defTabSz="465887" rtl="0" eaLnBrk="1" fontAlgn="auto" latinLnBrk="0" hangingPunct="1">
              <a:lnSpc>
                <a:spcPct val="100000"/>
              </a:lnSpc>
              <a:spcBef>
                <a:spcPts val="0"/>
              </a:spcBef>
              <a:spcAft>
                <a:spcPts val="0"/>
              </a:spcAft>
              <a:buClrTx/>
              <a:buSzTx/>
              <a:buFontTx/>
              <a:buAutoNum type="arabicPeriod"/>
              <a:tabLst/>
              <a:defRPr/>
            </a:pPr>
            <a:r>
              <a:rPr lang="en-US" sz="1200" b="1" dirty="0">
                <a:latin typeface="Amazon Ember Regular" charset="0"/>
              </a:rPr>
              <a:t>Cost effective: </a:t>
            </a:r>
            <a:r>
              <a:rPr lang="en-US" sz="1200" b="0" dirty="0">
                <a:latin typeface="Amazon Ember Regular" charset="0"/>
              </a:rPr>
              <a:t>UltraWarm and Cold Storage are proprietary low</a:t>
            </a:r>
            <a:r>
              <a:rPr lang="en-US" sz="1200" b="0" baseline="0" dirty="0">
                <a:latin typeface="Amazon Ember Regular" charset="0"/>
              </a:rPr>
              <a:t> cost storage tiers that can reduce costs significantly compared to storing data only in the hot tier.</a:t>
            </a:r>
            <a:r>
              <a:rPr lang="en-US" sz="1200" b="1" baseline="0" dirty="0">
                <a:latin typeface="Amazon Ember Regular" charset="0"/>
              </a:rPr>
              <a:t> </a:t>
            </a:r>
            <a:r>
              <a:rPr lang="en-US" sz="1200" b="0" i="0" kern="1200" dirty="0">
                <a:solidFill>
                  <a:schemeClr val="tx1"/>
                </a:solidFill>
                <a:effectLst/>
                <a:latin typeface="Amazon Ember Regular" charset="0"/>
                <a:ea typeface="+mn-ea"/>
                <a:cs typeface="+mn-cs"/>
              </a:rPr>
              <a:t>Amazon OpenSearch Service provides advanced features without additional licensing fees, and further lowers your total cost of operations by eliminating the need for a dedicated team experts to manage your clusters. </a:t>
            </a:r>
          </a:p>
          <a:p>
            <a:pPr marL="232943" marR="0" lvl="0" indent="-232943" algn="l" defTabSz="465887" rtl="0" eaLnBrk="1" fontAlgn="auto" latinLnBrk="0" hangingPunct="1">
              <a:lnSpc>
                <a:spcPct val="100000"/>
              </a:lnSpc>
              <a:spcBef>
                <a:spcPts val="0"/>
              </a:spcBef>
              <a:spcAft>
                <a:spcPts val="0"/>
              </a:spcAft>
              <a:buClrTx/>
              <a:buSzTx/>
              <a:buFontTx/>
              <a:buAutoNum type="arabicPeriod"/>
              <a:tabLst/>
              <a:defRPr/>
            </a:pPr>
            <a:endParaRPr lang="en-US" sz="1200" b="0" i="0" kern="1200" dirty="0">
              <a:solidFill>
                <a:schemeClr val="tx1"/>
              </a:solidFill>
              <a:effectLst/>
              <a:latin typeface="Amazon Ember Regular" charset="0"/>
              <a:ea typeface="+mn-ea"/>
              <a:cs typeface="+mn-cs"/>
            </a:endParaRPr>
          </a:p>
          <a:p>
            <a:pPr marL="232943" marR="0" lvl="0" indent="-232943" algn="l" defTabSz="465887" rtl="0" eaLnBrk="1" fontAlgn="auto" latinLnBrk="0" hangingPunct="1">
              <a:lnSpc>
                <a:spcPct val="100000"/>
              </a:lnSpc>
              <a:spcBef>
                <a:spcPts val="0"/>
              </a:spcBef>
              <a:spcAft>
                <a:spcPts val="0"/>
              </a:spcAft>
              <a:buClrTx/>
              <a:buSzTx/>
              <a:buFontTx/>
              <a:buAutoNum type="arabicPeriod"/>
              <a:tabLst/>
              <a:defRPr/>
            </a:pPr>
            <a:r>
              <a:rPr lang="en-US" b="1" dirty="0">
                <a:latin typeface="Arial" charset="0"/>
                <a:ea typeface="Arial" charset="0"/>
                <a:cs typeface="Arial" charset="0"/>
              </a:rPr>
              <a:t>Secure: </a:t>
            </a:r>
            <a:r>
              <a:rPr lang="en-US" sz="1200" b="0" i="0" kern="1200" dirty="0">
                <a:solidFill>
                  <a:schemeClr val="tx1"/>
                </a:solidFill>
                <a:effectLst/>
                <a:latin typeface="Amazon Ember Regular" charset="0"/>
                <a:ea typeface="+mn-ea"/>
                <a:cs typeface="+mn-cs"/>
              </a:rPr>
              <a:t>Security is critical to your business. Amazon OpenSearch Service takes care of all security patches and offers network isolation via VPC, fine-grained access control, and multi-tenant support. Your data is encrypted at rest using keys you create and control through AWS Key Management Service (KMS), and the node-to-node encryption capability provides an additional layer of security by implementing Transport Layer Security (TLS) for all communications between instances in a cluster. Amazon OpenSearch Service is also HIPAA eligible, and compliant with PCI DSS, SOC, ISO, and </a:t>
            </a:r>
            <a:r>
              <a:rPr lang="en-US" sz="1200" b="0" i="0" kern="1200" dirty="0" err="1">
                <a:solidFill>
                  <a:schemeClr val="tx1"/>
                </a:solidFill>
                <a:effectLst/>
                <a:latin typeface="Amazon Ember Regular" charset="0"/>
                <a:ea typeface="+mn-ea"/>
                <a:cs typeface="+mn-cs"/>
              </a:rPr>
              <a:t>FedRamp</a:t>
            </a:r>
            <a:r>
              <a:rPr lang="en-US" sz="1200" b="0" i="0" kern="1200" dirty="0">
                <a:solidFill>
                  <a:schemeClr val="tx1"/>
                </a:solidFill>
                <a:effectLst/>
                <a:latin typeface="Amazon Ember Regular" charset="0"/>
                <a:ea typeface="+mn-ea"/>
                <a:cs typeface="+mn-cs"/>
              </a:rPr>
              <a:t> standards to help you meet industry-specific or regulatory requirements.</a:t>
            </a:r>
          </a:p>
          <a:p>
            <a:pPr marL="232943" marR="0" lvl="0" indent="-232943" algn="l" defTabSz="465887" rtl="0" eaLnBrk="1" fontAlgn="auto" latinLnBrk="0" hangingPunct="1">
              <a:lnSpc>
                <a:spcPct val="100000"/>
              </a:lnSpc>
              <a:spcBef>
                <a:spcPts val="0"/>
              </a:spcBef>
              <a:spcAft>
                <a:spcPts val="0"/>
              </a:spcAft>
              <a:buClrTx/>
              <a:buSzTx/>
              <a:buFontTx/>
              <a:buAutoNum type="arabicPeriod"/>
              <a:tabLst/>
              <a:defRPr/>
            </a:pPr>
            <a:endParaRPr lang="en-US" sz="1200" b="0" i="0" kern="1200" dirty="0">
              <a:solidFill>
                <a:schemeClr val="tx1"/>
              </a:solidFill>
              <a:effectLst/>
              <a:latin typeface="Amazon Ember Regular" charset="0"/>
              <a:ea typeface="+mn-ea"/>
              <a:cs typeface="+mn-cs"/>
            </a:endParaRPr>
          </a:p>
          <a:p>
            <a:pPr marL="232943" marR="0" lvl="0" indent="-232943" algn="l" defTabSz="465887" rtl="0" eaLnBrk="1" fontAlgn="auto" latinLnBrk="0" hangingPunct="1">
              <a:lnSpc>
                <a:spcPct val="100000"/>
              </a:lnSpc>
              <a:spcBef>
                <a:spcPts val="0"/>
              </a:spcBef>
              <a:spcAft>
                <a:spcPts val="0"/>
              </a:spcAft>
              <a:buClrTx/>
              <a:buSzTx/>
              <a:buFontTx/>
              <a:buAutoNum type="arabicPeriod"/>
              <a:tabLst/>
              <a:defRPr/>
            </a:pPr>
            <a:r>
              <a:rPr lang="en-US" b="1" dirty="0"/>
              <a:t>Highly</a:t>
            </a:r>
            <a:r>
              <a:rPr lang="en-US" b="1" baseline="0" dirty="0"/>
              <a:t> s</a:t>
            </a:r>
            <a:r>
              <a:rPr lang="en-US" b="1" dirty="0"/>
              <a:t>calable and available: </a:t>
            </a:r>
            <a:r>
              <a:rPr lang="en-US" sz="1200" b="0" i="0" kern="1200" dirty="0">
                <a:solidFill>
                  <a:schemeClr val="tx1"/>
                </a:solidFill>
                <a:effectLst/>
                <a:latin typeface="Amazon Ember Regular" charset="0"/>
                <a:ea typeface="+mn-ea"/>
                <a:cs typeface="+mn-cs"/>
              </a:rPr>
              <a:t>Amazon OpenSearch Service lets you store up to 3 PB of data in a single cluster. With cross-cluster search, you can federate your queries up to 20 clusters, enabling you to search and analyze all of your log data via a single interface. It is designed to be highly reliable using multi-Availability Zone (AZ) deployments, which allows you to replicate data between three AZs in the same region. </a:t>
            </a:r>
            <a:r>
              <a:rPr lang="en-US" sz="1200" dirty="0">
                <a:latin typeface="Amazon Ember Regular" charset="0"/>
              </a:rPr>
              <a:t>You can easily resize your cluster with a few clicks or a single API call.</a:t>
            </a:r>
          </a:p>
          <a:p>
            <a:pPr marL="232943" marR="0" lvl="0" indent="-232943" algn="l" defTabSz="465887" rtl="0" eaLnBrk="1" fontAlgn="auto" latinLnBrk="0" hangingPunct="1">
              <a:lnSpc>
                <a:spcPct val="100000"/>
              </a:lnSpc>
              <a:spcBef>
                <a:spcPts val="0"/>
              </a:spcBef>
              <a:spcAft>
                <a:spcPts val="0"/>
              </a:spcAft>
              <a:buClrTx/>
              <a:buSzTx/>
              <a:buFontTx/>
              <a:buAutoNum type="arabicPeriod"/>
              <a:tabLst/>
              <a:defRPr/>
            </a:pPr>
            <a:endParaRPr lang="en-US" dirty="0"/>
          </a:p>
          <a:p>
            <a:pPr marL="232943" marR="0" lvl="0" indent="-232943" algn="l" defTabSz="465887" rtl="0" eaLnBrk="1" fontAlgn="auto" latinLnBrk="0" hangingPunct="1">
              <a:lnSpc>
                <a:spcPct val="100000"/>
              </a:lnSpc>
              <a:spcBef>
                <a:spcPts val="0"/>
              </a:spcBef>
              <a:spcAft>
                <a:spcPts val="0"/>
              </a:spcAft>
              <a:buClrTx/>
              <a:buSzTx/>
              <a:buFontTx/>
              <a:buAutoNum type="arabicPeriod"/>
              <a:tabLst/>
              <a:defRPr/>
            </a:pPr>
            <a:r>
              <a:rPr lang="en-US" b="1" dirty="0">
                <a:solidFill>
                  <a:srgbClr val="474746"/>
                </a:solidFill>
                <a:latin typeface="Arial" charset="0"/>
                <a:ea typeface="Arial" charset="0"/>
                <a:cs typeface="Arial" charset="0"/>
              </a:rPr>
              <a:t>Tightly Integrated with other AWS Services – </a:t>
            </a:r>
            <a:r>
              <a:rPr lang="en-US" sz="1200" dirty="0">
                <a:latin typeface="Amazon Ember Regular" charset="0"/>
              </a:rPr>
              <a:t>Seamless data ingestion, security, auditing, and orchestration.</a:t>
            </a:r>
            <a:r>
              <a:rPr lang="en-US" sz="1200" baseline="0" dirty="0">
                <a:latin typeface="Amazon Ember Regular" charset="0"/>
              </a:rPr>
              <a:t> </a:t>
            </a:r>
            <a:r>
              <a:rPr lang="en-US" dirty="0">
                <a:latin typeface="Arial"/>
              </a:rPr>
              <a:t>It offers built-in integrations with other AWS services including Amazon Kinesis, AWS Lambda, and Amazon CloudWatch, and 3</a:t>
            </a:r>
            <a:r>
              <a:rPr lang="en-US" baseline="30000" dirty="0">
                <a:latin typeface="Arial"/>
              </a:rPr>
              <a:t>rd</a:t>
            </a:r>
            <a:r>
              <a:rPr lang="en-US" dirty="0">
                <a:latin typeface="Arial"/>
              </a:rPr>
              <a:t> party tools like </a:t>
            </a:r>
            <a:r>
              <a:rPr lang="en-US" dirty="0" err="1">
                <a:latin typeface="Arial"/>
              </a:rPr>
              <a:t>Logstash</a:t>
            </a:r>
            <a:r>
              <a:rPr lang="en-US" dirty="0">
                <a:latin typeface="Arial"/>
              </a:rPr>
              <a:t> so that you can go from raw data to actionable insights quickly. </a:t>
            </a:r>
            <a:r>
              <a:rPr lang="en-US" dirty="0">
                <a:solidFill>
                  <a:srgbClr val="474746"/>
                </a:solidFill>
                <a:latin typeface="Arial" charset="0"/>
                <a:ea typeface="Arial" charset="0"/>
                <a:cs typeface="Arial" charset="0"/>
              </a:rPr>
              <a:t>For example: </a:t>
            </a:r>
            <a:r>
              <a:rPr lang="en-US" b="0" baseline="0" dirty="0"/>
              <a:t>On the ingest </a:t>
            </a:r>
            <a:r>
              <a:rPr lang="en-US" baseline="0" dirty="0"/>
              <a:t>side you can easily send CloudWatch Logs to Amazon OpenSearch Service, you can use Kinesis Data Firehose or MSK to stream data to Amazon OpenSearch Service. We also offer integration with AWS IoT.  </a:t>
            </a:r>
          </a:p>
          <a:p>
            <a:pPr marL="232943" indent="-232943" defTabSz="465887">
              <a:buFontTx/>
              <a:buAutoNum type="arabicPeriod"/>
              <a:defRPr/>
            </a:pPr>
            <a:endParaRPr lang="en-US" baseline="0" dirty="0"/>
          </a:p>
          <a:p>
            <a:pPr marL="232943" indent="-232943" defTabSz="465887">
              <a:buFontTx/>
              <a:buAutoNum type="arabicPeriod"/>
              <a:defRPr/>
            </a:pPr>
            <a:endParaRPr lang="en-US" baseline="0" dirty="0"/>
          </a:p>
          <a:p>
            <a:pPr algn="ctr" defTabSz="457189">
              <a:lnSpc>
                <a:spcPct val="90000"/>
              </a:lnSpc>
            </a:pPr>
            <a:endParaRPr lang="en-US" sz="1200" dirty="0">
              <a:latin typeface="Amazon Ember Regular" charset="0"/>
            </a:endParaRPr>
          </a:p>
          <a:p>
            <a:pPr marL="232943" marR="0" lvl="0" indent="-232943" algn="l" defTabSz="465887" rtl="0" eaLnBrk="1" fontAlgn="auto" latinLnBrk="0" hangingPunct="1">
              <a:lnSpc>
                <a:spcPct val="100000"/>
              </a:lnSpc>
              <a:spcBef>
                <a:spcPts val="0"/>
              </a:spcBef>
              <a:spcAft>
                <a:spcPts val="0"/>
              </a:spcAft>
              <a:buClrTx/>
              <a:buSzTx/>
              <a:buFontTx/>
              <a:buAutoNum type="arabicPeriod"/>
              <a:tabLst/>
              <a:defRPr/>
            </a:pPr>
            <a:endParaRPr lang="en-US" sz="1200" dirty="0">
              <a:latin typeface="Amazon Ember Regular" charset="0"/>
            </a:endParaRPr>
          </a:p>
          <a:p>
            <a:pPr marL="232943" marR="0" lvl="0" indent="-232943" algn="l" defTabSz="465887" rtl="0" eaLnBrk="1" fontAlgn="auto" latinLnBrk="0" hangingPunct="1">
              <a:lnSpc>
                <a:spcPct val="100000"/>
              </a:lnSpc>
              <a:spcBef>
                <a:spcPts val="0"/>
              </a:spcBef>
              <a:spcAft>
                <a:spcPts val="0"/>
              </a:spcAft>
              <a:buClrTx/>
              <a:buSzTx/>
              <a:buFontTx/>
              <a:buAutoNum type="arabicPeriod"/>
              <a:tabLst/>
              <a:defRPr/>
            </a:pPr>
            <a:endParaRPr lang="en-US" sz="1200" dirty="0">
              <a:latin typeface="Amazon Ember Regular" charset="0"/>
            </a:endParaRPr>
          </a:p>
          <a:p>
            <a:pPr marL="232943" indent="-232943" defTabSz="465887">
              <a:buFontTx/>
              <a:buAutoNum type="arabicPeriod"/>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65887"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Arial"/>
                <a:ea typeface="+mn-ea"/>
                <a:cs typeface="+mn-cs"/>
              </a:rPr>
              <a:pPr marL="0" marR="0" lvl="0" indent="0" algn="r" defTabSz="46588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84031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Purpose of the slide: </a:t>
            </a:r>
            <a:r>
              <a:rPr lang="en-US" sz="1200" b="0" dirty="0"/>
              <a:t>Explain the </a:t>
            </a:r>
            <a:r>
              <a:rPr lang="en-US" sz="1200" b="0" i="0" kern="1200" noProof="0" dirty="0">
                <a:solidFill>
                  <a:schemeClr val="tx1"/>
                </a:solidFill>
                <a:latin typeface="Amazon Ember Regular" charset="0"/>
                <a:ea typeface="+mn-ea"/>
                <a:cs typeface="+mn-cs"/>
                <a:sym typeface="Helvetica Light"/>
              </a:rPr>
              <a:t>Observability use case</a:t>
            </a:r>
            <a:endParaRPr lang="en-US" sz="1200" b="0" i="0" kern="1200" noProof="0" dirty="0">
              <a:solidFill>
                <a:schemeClr val="tx1"/>
              </a:solidFill>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59697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Purpose of the slide: </a:t>
            </a:r>
            <a:r>
              <a:rPr lang="en-US" sz="1200" b="0" dirty="0"/>
              <a:t>Explain the </a:t>
            </a:r>
            <a:r>
              <a:rPr lang="en-US" sz="1200" b="0" i="0" kern="1200" noProof="0" dirty="0">
                <a:solidFill>
                  <a:schemeClr val="tx1"/>
                </a:solidFill>
                <a:latin typeface="Amazon Ember Regular" charset="0"/>
                <a:ea typeface="+mn-ea"/>
                <a:cs typeface="+mn-cs"/>
                <a:sym typeface="Helvetica Light"/>
              </a:rPr>
              <a:t>Application and infrastructure monitoring use case </a:t>
            </a:r>
            <a:endParaRPr lang="en-US" sz="1200" b="0" i="0" kern="1200" noProof="0" dirty="0">
              <a:solidFill>
                <a:schemeClr val="tx1"/>
              </a:solidFill>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Autodesk is a leading provider of 3D design and engineering software  company. To ensure its millions of global users have the best experience with its cloud-based service, the company needs to monitor and fix software problems as soon as possible. The challenge was that the company’s previous log analytics solution could not scale cost-effectively with the growing volume of data. Autodesk leveraged Amazon OpenSearch Service to build a unified log data solution. They are able to find and fix application problems faster through real-time data analysis, improve mean time to detect and recover, and significantly reduce the overall cost of the solution. </a:t>
            </a:r>
          </a:p>
          <a:p>
            <a:r>
              <a:rPr lang="en-US" sz="1200" b="0" i="0" u="sng" kern="1200" dirty="0">
                <a:solidFill>
                  <a:schemeClr val="tx1"/>
                </a:solidFill>
                <a:effectLst/>
                <a:latin typeface="Amazon Ember Regular" charset="0"/>
                <a:ea typeface="+mn-ea"/>
                <a:cs typeface="+mn-cs"/>
                <a:hlinkClick r:id="rId3"/>
              </a:rPr>
              <a:t>https://aws.amazon.com/solutions/case-studies/autodesk-log-analytics/</a:t>
            </a:r>
            <a:endParaRPr lang="en-US" sz="1200" b="0" i="0" kern="1200" dirty="0">
              <a:solidFill>
                <a:schemeClr val="tx1"/>
              </a:solidFill>
              <a:effectLst/>
              <a:latin typeface="Amazon Ember Regular"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chemeClr val="tx1"/>
              </a:solidFill>
              <a:latin typeface="Calibri" panose="020F0502020204030204" pitchFamily="34" charset="0"/>
              <a:ea typeface="DengXian" panose="02010600030101010101" pitchFamily="2" charset="-122"/>
              <a:cs typeface="Times New Roman" panose="02020603050405020304" pitchFamily="18" charset="0"/>
            </a:endParaRPr>
          </a:p>
          <a:p>
            <a:pPr marL="285750" lvl="0" indent="-285750">
              <a:spcBef>
                <a:spcPts val="0"/>
              </a:spcBef>
              <a:buFont typeface="Arial" panose="020B0604020202020204" pitchFamily="34" charset="0"/>
              <a:buChar char="•"/>
              <a:defRPr/>
            </a:pPr>
            <a:endParaRPr lang="en-US" sz="1200" dirty="0">
              <a:solidFill>
                <a:schemeClr val="tx2"/>
              </a:solidFill>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704151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Purpose of the slide: </a:t>
            </a:r>
            <a:r>
              <a:rPr lang="en-US" sz="1200" b="0" dirty="0"/>
              <a:t>Explain the </a:t>
            </a:r>
            <a:r>
              <a:rPr lang="en-US" sz="1200" b="0" i="0" kern="1200" noProof="0" dirty="0">
                <a:solidFill>
                  <a:schemeClr val="tx1"/>
                </a:solidFill>
                <a:latin typeface="Amazon Ember Regular" charset="0"/>
                <a:ea typeface="+mn-ea"/>
                <a:cs typeface="+mn-cs"/>
                <a:sym typeface="Helvetica Light"/>
              </a:rPr>
              <a:t>search use case</a:t>
            </a:r>
            <a:endParaRPr lang="en-US" sz="1200" b="0" i="0" kern="1200" noProof="0" dirty="0">
              <a:solidFill>
                <a:schemeClr val="tx1"/>
              </a:solidFill>
              <a:latin typeface="Amazon Ember Regular" charset="0"/>
              <a:ea typeface="+mn-ea"/>
              <a:cs typeface="+mn-cs"/>
            </a:endParaRPr>
          </a:p>
          <a:p>
            <a:pPr marL="0" indent="0">
              <a:buFont typeface="Arial" panose="020B0604020202020204" pitchFamily="34" charset="0"/>
              <a:buNone/>
              <a:defRPr/>
            </a:pPr>
            <a:endParaRPr lang="en-US" sz="1200" dirty="0">
              <a:latin typeface="Calibri" panose="020F050202020403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a:hlinkClick r:id="rId3"/>
              </a:rPr>
              <a:t>Compass</a:t>
            </a:r>
            <a:r>
              <a:rPr lang="en-US" sz="1200" dirty="0">
                <a:latin typeface="Calibri" panose="020F0502020204030204"/>
              </a:rPr>
              <a:t> uses Amazon OpenSearch Service to scale their search infrastructure and build a complete, scalable, real estate home-search solution. By using industry-leading search and analytical tools, they make every listing in the company’s catalog discoverable to consumers and help real estate professionals find, market, and sell homes faster.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4287252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8572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Purpose of the slide: </a:t>
            </a:r>
            <a:r>
              <a:rPr lang="en-US" sz="1200" b="0" dirty="0"/>
              <a:t>Explain the </a:t>
            </a:r>
            <a:r>
              <a:rPr lang="en-US" sz="1200" b="0" i="0" kern="1200" noProof="0" dirty="0">
                <a:solidFill>
                  <a:schemeClr val="tx1"/>
                </a:solidFill>
                <a:latin typeface="Amazon Ember Regular" charset="0"/>
                <a:ea typeface="+mn-ea"/>
                <a:cs typeface="+mn-cs"/>
                <a:sym typeface="Helvetica Light"/>
              </a:rPr>
              <a:t>security monitoring use case</a:t>
            </a:r>
            <a:endParaRPr lang="en-US" sz="1200" dirty="0">
              <a:solidFill>
                <a:schemeClr val="tx2"/>
              </a:solidFill>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378917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31999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b="1" baseline="0" dirty="0"/>
              <a:t> of the slide: </a:t>
            </a:r>
            <a:r>
              <a:rPr lang="en-US" b="0" baseline="0" dirty="0"/>
              <a:t>Note what each key feature helps the customer accomplish. This is not an exhaustive list of functionality, but some of the more common topics we get asked about.</a:t>
            </a:r>
            <a:endParaRPr lang="en-US" b="1"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67257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Animate l-&gt;r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Purpose of the slide- Highlight</a:t>
            </a:r>
            <a:r>
              <a:rPr lang="en-US" b="1" baseline="0" dirty="0"/>
              <a:t> the multi-layer security Amazon OpenSearch Service provides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Security is critical to your business. Amazon OpenSearch Service takes care of all security patches and offers network isolation via VPC, fine-grained access control, and multi-tenant Kibana support. Your data is encrypted at rest using keys you create and control through AWS Key Management Service (KMS), and the node-to-node encryption capability provides an additional layer of security by implementing Transport Layer Security (TLS) for all communications between OpenSearch instances in a cluster. Amazon OpenSearch Service is also HIPAA eligible, and compliant with PCI DSS, SOC, ISO, and FedRamp standards to help you meet industry-specific or regulatory requirements.</a:t>
            </a:r>
          </a:p>
          <a:p>
            <a:endParaRPr lang="en-US" dirty="0"/>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prstClr val="black"/>
                </a:solidFill>
                <a:effectLst/>
                <a:uLnTx/>
                <a:uFillTx/>
                <a:latin typeface="Amazon Ember Regular" charset="0"/>
                <a:ea typeface="+mn-ea"/>
                <a:cs typeface="+mn-cs"/>
              </a:rPr>
              <a:t>TKO 2020 Template DARK 11-18-19 V15</a:t>
            </a:r>
            <a:endParaRPr kumimoji="0" lang="en-CA"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C8B91-634F-45AD-B8D4-2686003D92E9}" type="slidenum">
              <a:rPr kumimoji="0" lang="en-CA"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606577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1641464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 of the slide: </a:t>
            </a:r>
            <a:r>
              <a:rPr lang="en-US" dirty="0"/>
              <a:t>A closer</a:t>
            </a:r>
            <a:r>
              <a:rPr lang="en-US" baseline="0" dirty="0"/>
              <a:t> look of a sample view of OpenSearch Dashboards. Give the customer a sense of this popular interface for the service.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4092784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 of the slide- Introduce</a:t>
            </a:r>
            <a:r>
              <a:rPr lang="en-US" b="1" baseline="0" dirty="0"/>
              <a:t> UltraWarm in Amazon OpenSearch Service </a:t>
            </a:r>
          </a:p>
          <a:p>
            <a:endParaRPr lang="en-US" dirty="0"/>
          </a:p>
          <a:p>
            <a:r>
              <a:rPr lang="en-US" dirty="0"/>
              <a:t>UltraWarm Preview was announced at re:Invent</a:t>
            </a:r>
            <a:r>
              <a:rPr lang="en-US" baseline="0" dirty="0"/>
              <a:t> in December 2019 and became generally available in May 2020. </a:t>
            </a:r>
          </a:p>
          <a:p>
            <a:r>
              <a:rPr lang="en-US" baseline="0" dirty="0"/>
              <a:t>Launch blog- </a:t>
            </a:r>
            <a:r>
              <a:rPr lang="en-US" dirty="0">
                <a:hlinkClick r:id="rId3"/>
              </a:rPr>
              <a:t>https://aws.amazon.com/blogs/aws/general-availability-of-ultrawarm-for-amazon-elasticsearch-service/</a:t>
            </a:r>
            <a:endParaRPr lang="en-US" baseline="0" dirty="0"/>
          </a:p>
          <a:p>
            <a:endParaRPr lang="en-US" sz="1100" dirty="0"/>
          </a:p>
          <a:p>
            <a:r>
              <a:rPr lang="en-US" sz="1100" dirty="0"/>
              <a:t>1/ </a:t>
            </a:r>
            <a:r>
              <a:rPr lang="en-US" dirty="0"/>
              <a:t>UltraWarm is a new warm </a:t>
            </a:r>
            <a:r>
              <a:rPr lang="en-US" sz="1100" dirty="0"/>
              <a:t>storage tier that reduces cost by 90% while still providing an interactive experience when searching and analyzing data. This increases the amount of log data you can retain and analyze in Amazon OpenSearch Service by roughly 6x without increasing the cost. </a:t>
            </a:r>
            <a:r>
              <a:rPr lang="en-US" dirty="0"/>
              <a:t>UltraWarm Storage Tier </a:t>
            </a:r>
            <a:r>
              <a:rPr lang="en-US" sz="1100" dirty="0"/>
              <a:t>data is stored in S3 with custom, highly optimized warm nodes used for indexing, caching, and querying data. You still use the same APIs and Kibana visualizations that you use today. </a:t>
            </a:r>
            <a:r>
              <a:rPr lang="en-US" sz="1100" i="1" dirty="0"/>
              <a:t>[NOTE: the 6x storage difference assumes total cost is constant and hot storage is reduced by 50%. For example, if you have 14 days of hot storage today, with </a:t>
            </a:r>
            <a:r>
              <a:rPr lang="en-US" dirty="0"/>
              <a:t>UltraWarm Storage Tier </a:t>
            </a:r>
            <a:r>
              <a:rPr lang="en-US" sz="1100" i="1" dirty="0"/>
              <a:t>you could store 7 days (50% of 14) in hot storage and for the cost of what it would take to store the remaining 7 days in hot storage, you could store another 59 days in </a:t>
            </a:r>
            <a:r>
              <a:rPr lang="en-US" dirty="0"/>
              <a:t>UltraWarm Storage Tier </a:t>
            </a:r>
            <a:r>
              <a:rPr lang="en-US" sz="1100" i="1" dirty="0"/>
              <a:t>. So the total number of days for the same cost would be 66 days (7 + 59) of data. We believe this is will be the most common way customer use </a:t>
            </a:r>
            <a:r>
              <a:rPr lang="en-US" dirty="0"/>
              <a:t>UltraWarm Storage Tier </a:t>
            </a:r>
            <a:r>
              <a:rPr lang="en-US" sz="1100" i="1" dirty="0"/>
              <a:t>.]</a:t>
            </a:r>
          </a:p>
          <a:p>
            <a:r>
              <a:rPr lang="en-US" sz="1100" b="1" dirty="0"/>
              <a:t> </a:t>
            </a:r>
            <a:endParaRPr lang="en-US" sz="1100" dirty="0"/>
          </a:p>
          <a:p>
            <a:r>
              <a:rPr lang="en-US" sz="1100" dirty="0"/>
              <a:t>2/ With </a:t>
            </a:r>
            <a:r>
              <a:rPr lang="en-US" dirty="0"/>
              <a:t>UltraWarm Storage Tier </a:t>
            </a:r>
            <a:r>
              <a:rPr lang="en-US" sz="1100" dirty="0"/>
              <a:t>, you can manage </a:t>
            </a:r>
            <a:r>
              <a:rPr lang="en-US" sz="1100" b="1" dirty="0"/>
              <a:t>up to 3 PB of log data </a:t>
            </a:r>
            <a:r>
              <a:rPr lang="en-US" sz="1100" dirty="0"/>
              <a:t>with a single Amazon OpenSearch Service cluster and with the ability to query across multiple clusters, you can effectively retain any amount of current and historical log data for interactive operational analysis and visualization. Despite the fact that some of this data is now stored in S3, </a:t>
            </a:r>
            <a:r>
              <a:rPr lang="en-US" dirty="0"/>
              <a:t>UltraWarm Storage Tier’s </a:t>
            </a:r>
            <a:r>
              <a:rPr lang="en-US" sz="1100" dirty="0"/>
              <a:t>approach to indexing and caching ensures you have a fast, interactive experience when exploring or searching that data. </a:t>
            </a:r>
          </a:p>
          <a:p>
            <a:endParaRPr lang="en-US" sz="1100" dirty="0"/>
          </a:p>
          <a:p>
            <a:r>
              <a:rPr lang="en-US" sz="1100" dirty="0"/>
              <a:t>3/ With more log data available, developers, DevOps engineers, and InfoSec experts can now use Amazon OpenSearch Service for the analysis of both their recent (weeks) and longer term (months or years) operational data without needing to spend days restoring data from archives (S3, Glacier) to an active and searchable state in an OpenSearch cluster. </a:t>
            </a:r>
          </a:p>
          <a:p>
            <a:endParaRPr lang="en-US" sz="1100" dirty="0"/>
          </a:p>
          <a:p>
            <a:r>
              <a:rPr lang="en-US" sz="1100" dirty="0"/>
              <a:t>4/ </a:t>
            </a:r>
            <a:r>
              <a:rPr lang="en-US" dirty="0"/>
              <a:t>UltraWarm Storage Tier </a:t>
            </a:r>
            <a:r>
              <a:rPr lang="en-US" sz="1100" dirty="0"/>
              <a:t>is a seamless extension to the Amazon OpenSearch Service. Customers can easily query and visualize across both their recent and longer term operational data, all from their Kibana interface at a fraction of the cost today. In fact, using Amazon OpenSearch Service with </a:t>
            </a:r>
            <a:r>
              <a:rPr lang="en-US" dirty="0"/>
              <a:t>UltraWarm Storage Tier </a:t>
            </a:r>
            <a:r>
              <a:rPr lang="en-US" sz="1100" dirty="0"/>
              <a:t>will cost about ¼ what it would cost to run and manage OpenSearch on EC2, even without accounting for the time it takes your employees to set up and manage those OpenSearch clusters. </a:t>
            </a:r>
          </a:p>
          <a:p>
            <a:endParaRPr lang="en-US" sz="1100" dirty="0"/>
          </a:p>
          <a:p>
            <a:r>
              <a:rPr lang="en-US" sz="1100" dirty="0"/>
              <a:t>5/ To start using </a:t>
            </a:r>
            <a:r>
              <a:rPr lang="en-US" dirty="0"/>
              <a:t>UltraWarm Storage Tier </a:t>
            </a:r>
            <a:r>
              <a:rPr lang="en-US" sz="1100" dirty="0"/>
              <a:t>, simply log into the console and select the number of days we should wait before moving data into the new UltraWarm storage tier. When searching and analyzing data, you don’t need to worry about which tier of storage that data is currently in as it’s handled automatically. </a:t>
            </a:r>
            <a:endParaRPr lang="en-US" sz="1100" b="1" dirty="0"/>
          </a:p>
          <a:p>
            <a:pPr defTabSz="7246197">
              <a:defRPr/>
            </a:pPr>
            <a:endParaRPr lang="en-US" sz="1100" dirty="0"/>
          </a:p>
          <a:p>
            <a:pPr defTabSz="7246197">
              <a:defRPr/>
            </a:pPr>
            <a:endParaRPr lang="en-US" sz="1100" dirty="0"/>
          </a:p>
          <a:p>
            <a:pPr defTabSz="7246197">
              <a:defRPr/>
            </a:pPr>
            <a:endParaRPr lang="en-US" sz="1100" dirty="0"/>
          </a:p>
          <a:p>
            <a:pPr defTabSz="7246197">
              <a:defRPr/>
            </a:pPr>
            <a:endParaRPr lang="en-US" sz="1100" dirty="0"/>
          </a:p>
          <a:p>
            <a:pPr defTabSz="7246197">
              <a:defRPr/>
            </a:pPr>
            <a:endParaRPr lang="en-US" sz="1100" dirty="0"/>
          </a:p>
          <a:p>
            <a:endParaRPr lang="en-US" sz="1100" dirty="0"/>
          </a:p>
          <a:p>
            <a:endParaRPr lang="en-US" sz="1100" b="1" dirty="0"/>
          </a:p>
          <a:p>
            <a:pPr defTabSz="7246197">
              <a:defRPr/>
            </a:pPr>
            <a:endParaRPr lang="en-US" sz="1100" dirty="0"/>
          </a:p>
          <a:p>
            <a:pPr defTabSz="7246197">
              <a:defRPr/>
            </a:pPr>
            <a:endParaRPr lang="en-US" sz="1100" dirty="0"/>
          </a:p>
          <a:p>
            <a:pPr defTabSz="7246197">
              <a:defRPr/>
            </a:pPr>
            <a:endParaRPr lang="en-US" sz="1100" dirty="0"/>
          </a:p>
          <a:p>
            <a:endParaRPr lang="en-US" sz="1100" dirty="0"/>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Leadership Session: Databases and Analytics</a:t>
            </a: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82975AE4-3C14-42F4-B014-1F2189C5334A}"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5/27/22 10:14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84296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 of the slide- Introduce</a:t>
            </a:r>
            <a:r>
              <a:rPr lang="en-US" b="1" baseline="0" dirty="0"/>
              <a:t> UltraWarm in Amazon OpenSearch Service </a:t>
            </a:r>
          </a:p>
          <a:p>
            <a:endParaRPr lang="en-US" dirty="0"/>
          </a:p>
          <a:p>
            <a:r>
              <a:rPr lang="en-US" dirty="0"/>
              <a:t>UltraWarm Preview was announced at re:Invent</a:t>
            </a:r>
            <a:r>
              <a:rPr lang="en-US" baseline="0" dirty="0"/>
              <a:t> in December 2019 and became generally available in May 2020. </a:t>
            </a:r>
          </a:p>
          <a:p>
            <a:r>
              <a:rPr lang="en-US" baseline="0" dirty="0"/>
              <a:t>Launch blog- </a:t>
            </a:r>
            <a:r>
              <a:rPr lang="en-US" dirty="0">
                <a:hlinkClick r:id="rId3"/>
              </a:rPr>
              <a:t>https://aws.amazon.com/blogs/aws/general-availability-of-ultrawarm-for-amazon-elasticsearch-service/</a:t>
            </a:r>
            <a:endParaRPr lang="en-US" baseline="0" dirty="0"/>
          </a:p>
          <a:p>
            <a:endParaRPr lang="en-US" sz="1100" dirty="0"/>
          </a:p>
          <a:p>
            <a:r>
              <a:rPr lang="en-US" sz="1100" dirty="0"/>
              <a:t>1/ </a:t>
            </a:r>
            <a:r>
              <a:rPr lang="en-US" dirty="0"/>
              <a:t>UltraWarm is a new warm </a:t>
            </a:r>
            <a:r>
              <a:rPr lang="en-US" sz="1100" dirty="0"/>
              <a:t>storage tier that reduces cost by 90% while still providing an interactive experience when searching and analyzing data. This increases the amount of log data you can retain and analyze in Amazon OpenSearch Service by roughly 6x without increasing the cost. </a:t>
            </a:r>
            <a:r>
              <a:rPr lang="en-US" dirty="0"/>
              <a:t>UltraWarm Storage Tier </a:t>
            </a:r>
            <a:r>
              <a:rPr lang="en-US" sz="1100" dirty="0"/>
              <a:t>data is stored in S3 with custom, highly optimized warm nodes used for indexing, caching, and querying data. You still use the same APIs and Kibana visualizations that you use today. </a:t>
            </a:r>
            <a:r>
              <a:rPr lang="en-US" sz="1100" i="1" dirty="0"/>
              <a:t>[NOTE: the 6x storage difference assumes total cost is constant and hot storage is reduced by 50%. For example, if you have 14 days of hot storage today, with </a:t>
            </a:r>
            <a:r>
              <a:rPr lang="en-US" dirty="0"/>
              <a:t>UltraWarm Storage Tier </a:t>
            </a:r>
            <a:r>
              <a:rPr lang="en-US" sz="1100" i="1" dirty="0"/>
              <a:t>you could store 7 days (50% of 14) in hot storage and for the cost of what it would take to store the remaining 7 days in hot storage, you could store another 59 days in </a:t>
            </a:r>
            <a:r>
              <a:rPr lang="en-US" dirty="0"/>
              <a:t>UltraWarm Storage Tier </a:t>
            </a:r>
            <a:r>
              <a:rPr lang="en-US" sz="1100" i="1" dirty="0"/>
              <a:t>. So the total number of days for the same cost would be 66 days (7 + 59) of data. We believe this is will be the most common way customer use </a:t>
            </a:r>
            <a:r>
              <a:rPr lang="en-US" dirty="0"/>
              <a:t>UltraWarm Storage Tier </a:t>
            </a:r>
            <a:r>
              <a:rPr lang="en-US" sz="1100" i="1" dirty="0"/>
              <a:t>.]</a:t>
            </a:r>
          </a:p>
          <a:p>
            <a:r>
              <a:rPr lang="en-US" sz="1100" b="1" dirty="0"/>
              <a:t> </a:t>
            </a:r>
            <a:endParaRPr lang="en-US" sz="1100" dirty="0"/>
          </a:p>
          <a:p>
            <a:r>
              <a:rPr lang="en-US" sz="1100" dirty="0"/>
              <a:t>2/ With </a:t>
            </a:r>
            <a:r>
              <a:rPr lang="en-US" dirty="0"/>
              <a:t>UltraWarm Storage Tier </a:t>
            </a:r>
            <a:r>
              <a:rPr lang="en-US" sz="1100" dirty="0"/>
              <a:t>, you can manage </a:t>
            </a:r>
            <a:r>
              <a:rPr lang="en-US" sz="1100" b="1" dirty="0"/>
              <a:t>up to 3 PB of log data </a:t>
            </a:r>
            <a:r>
              <a:rPr lang="en-US" sz="1100" dirty="0"/>
              <a:t>with a single Amazon OpenSearch Service cluster and with the ability to query across multiple clusters, you can effectively retain any amount of current and historical log data for interactive operational analysis and visualization. Despite the fact that some of this data is now stored in S3, </a:t>
            </a:r>
            <a:r>
              <a:rPr lang="en-US" dirty="0"/>
              <a:t>UltraWarm Storage Tier’s </a:t>
            </a:r>
            <a:r>
              <a:rPr lang="en-US" sz="1100" dirty="0"/>
              <a:t>approach to indexing and caching ensures you have a fast, interactive experience when exploring or searching that data. </a:t>
            </a:r>
          </a:p>
          <a:p>
            <a:endParaRPr lang="en-US" sz="1100" dirty="0"/>
          </a:p>
          <a:p>
            <a:r>
              <a:rPr lang="en-US" sz="1100" dirty="0"/>
              <a:t>3/ With more log data available, developers, DevOps engineers, and InfoSec experts can now use Amazon OpenSearch Service for the analysis of both their recent (weeks) and longer term (months or years) operational data without needing to spend days restoring data from archives (S3, Glacier) to an active and searchable state in an OpenSearch cluster. </a:t>
            </a:r>
          </a:p>
          <a:p>
            <a:endParaRPr lang="en-US" sz="1100" dirty="0"/>
          </a:p>
          <a:p>
            <a:r>
              <a:rPr lang="en-US" sz="1100" dirty="0"/>
              <a:t>4/ </a:t>
            </a:r>
            <a:r>
              <a:rPr lang="en-US" dirty="0"/>
              <a:t>UltraWarm Storage Tier </a:t>
            </a:r>
            <a:r>
              <a:rPr lang="en-US" sz="1100" dirty="0"/>
              <a:t>is a seamless extension to the Amazon OpenSearch Service. Customers can easily query and visualize across both their recent and longer term operational data, all from their Kibana interface at a fraction of the cost today. In fact, using Amazon OpenSearch Service with </a:t>
            </a:r>
            <a:r>
              <a:rPr lang="en-US" dirty="0"/>
              <a:t>UltraWarm Storage Tier </a:t>
            </a:r>
            <a:r>
              <a:rPr lang="en-US" sz="1100" dirty="0"/>
              <a:t>will cost about ¼ what it would cost to run and manage OpenSearch on EC2, even without accounting for the time it takes your employees to set up and manage those OpenSearch clusters. </a:t>
            </a:r>
          </a:p>
          <a:p>
            <a:endParaRPr lang="en-US" sz="1100" dirty="0"/>
          </a:p>
          <a:p>
            <a:r>
              <a:rPr lang="en-US" sz="1100" dirty="0"/>
              <a:t>5/ To start using </a:t>
            </a:r>
            <a:r>
              <a:rPr lang="en-US" dirty="0"/>
              <a:t>UltraWarm Storage Tier </a:t>
            </a:r>
            <a:r>
              <a:rPr lang="en-US" sz="1100" dirty="0"/>
              <a:t>, simply log into the console and select the number of days we should wait before moving data into the new UltraWarm storage tier. When searching and analyzing data, you don’t need to worry about which tier of storage that data is currently in as it’s handled automatically. </a:t>
            </a:r>
            <a:endParaRPr lang="en-US" sz="1100" b="1" dirty="0"/>
          </a:p>
          <a:p>
            <a:pPr defTabSz="7246197">
              <a:defRPr/>
            </a:pPr>
            <a:endParaRPr lang="en-US" sz="1100" dirty="0"/>
          </a:p>
          <a:p>
            <a:pPr defTabSz="7246197">
              <a:defRPr/>
            </a:pPr>
            <a:endParaRPr lang="en-US" sz="1100" dirty="0"/>
          </a:p>
          <a:p>
            <a:pPr defTabSz="7246197">
              <a:defRPr/>
            </a:pPr>
            <a:endParaRPr lang="en-US" sz="1100" dirty="0"/>
          </a:p>
          <a:p>
            <a:pPr defTabSz="7246197">
              <a:defRPr/>
            </a:pPr>
            <a:endParaRPr lang="en-US" sz="1100" dirty="0"/>
          </a:p>
          <a:p>
            <a:pPr defTabSz="7246197">
              <a:defRPr/>
            </a:pPr>
            <a:endParaRPr lang="en-US" sz="1100" dirty="0"/>
          </a:p>
          <a:p>
            <a:endParaRPr lang="en-US" sz="1100" dirty="0"/>
          </a:p>
          <a:p>
            <a:endParaRPr lang="en-US" sz="1100" b="1" dirty="0"/>
          </a:p>
          <a:p>
            <a:pPr defTabSz="7246197">
              <a:defRPr/>
            </a:pPr>
            <a:endParaRPr lang="en-US" sz="1100" dirty="0"/>
          </a:p>
          <a:p>
            <a:pPr defTabSz="7246197">
              <a:defRPr/>
            </a:pPr>
            <a:endParaRPr lang="en-US" sz="1100" dirty="0"/>
          </a:p>
          <a:p>
            <a:pPr defTabSz="7246197">
              <a:defRPr/>
            </a:pPr>
            <a:endParaRPr lang="en-US" sz="1100" dirty="0"/>
          </a:p>
          <a:p>
            <a:endParaRPr lang="en-US" sz="1100" dirty="0"/>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Leadership Session: Databases and Analytics</a:t>
            </a: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82975AE4-3C14-42F4-B014-1F2189C5334A}"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5/27/22 10:14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97474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 of the slide: </a:t>
            </a:r>
            <a:r>
              <a:rPr lang="en-US" b="0" dirty="0"/>
              <a:t>Discuss</a:t>
            </a:r>
            <a:r>
              <a:rPr lang="en-US" b="0" baseline="0" dirty="0"/>
              <a:t> what Cold Storage could mean for the customer.</a:t>
            </a:r>
          </a:p>
          <a:p>
            <a:endParaRPr lang="en-US" b="0" baseline="0" dirty="0"/>
          </a:p>
          <a:p>
            <a:r>
              <a:rPr lang="en-US" sz="1200" b="0" i="0" kern="1200" dirty="0">
                <a:solidFill>
                  <a:schemeClr val="tx1"/>
                </a:solidFill>
                <a:effectLst/>
                <a:latin typeface="Amazon Ember Regular" charset="0"/>
                <a:ea typeface="+mn-ea"/>
                <a:cs typeface="+mn-cs"/>
              </a:rPr>
              <a:t>Cold storage builds on UltraWarm to further provide a hot-warm-cold domain configuration by decoupling compute from storage. It also significantly reduces your per GB storage costs to near Amazon S3 prices. You can selectively attach the cold data to your existing UltraWarm nodes in seconds and gain valuable insights. Additionally, cold storage offers an alternative to other high operational overhead methods to store and query historical data, with fully integrated and readily accessible data as part of your existing Amazon OpenSearch Service domain.</a:t>
            </a:r>
          </a:p>
          <a:p>
            <a:endParaRPr lang="en-US" sz="1200" b="0" i="0" kern="1200" dirty="0">
              <a:solidFill>
                <a:schemeClr val="tx1"/>
              </a:solidFill>
              <a:effectLst/>
              <a:latin typeface="Amazon Ember Regular" charset="0"/>
              <a:ea typeface="+mn-ea"/>
              <a:cs typeface="+mn-cs"/>
            </a:endParaRPr>
          </a:p>
          <a:p>
            <a:pPr>
              <a:spcBef>
                <a:spcPts val="1800"/>
              </a:spcBef>
              <a:defRPr/>
            </a:pPr>
            <a:r>
              <a:rPr lang="en-US" sz="1200" dirty="0">
                <a:ea typeface="Amazon Ember" panose="020B0603020204020204" pitchFamily="34" charset="0"/>
                <a:cs typeface="Amazon Ember" panose="020B0603020204020204" pitchFamily="34" charset="0"/>
              </a:rPr>
              <a:t>A fully-managed lowest cost storage tier to durably store infrequently accessed or historical logs at near Amazon S3 prices. </a:t>
            </a:r>
          </a:p>
          <a:p>
            <a:pPr>
              <a:spcBef>
                <a:spcPts val="1800"/>
              </a:spcBef>
              <a:defRPr/>
            </a:pPr>
            <a:r>
              <a:rPr lang="en-US" sz="1200" b="1" dirty="0">
                <a:ea typeface="Amazon Ember" panose="020B0603020204020204" pitchFamily="34" charset="0"/>
                <a:cs typeface="Amazon Ember" panose="020B0603020204020204" pitchFamily="34" charset="0"/>
              </a:rPr>
              <a:t>No limits : </a:t>
            </a:r>
            <a:r>
              <a:rPr lang="en-US" sz="1200" dirty="0">
                <a:ea typeface="Amazon Ember" panose="020B0603020204020204" pitchFamily="34" charset="0"/>
                <a:cs typeface="Amazon Ember" panose="020B0603020204020204" pitchFamily="34" charset="0"/>
              </a:rPr>
              <a:t>You can keep as much data you need in cold storage. </a:t>
            </a:r>
          </a:p>
          <a:p>
            <a:pPr>
              <a:spcBef>
                <a:spcPts val="1800"/>
              </a:spcBef>
              <a:defRPr/>
            </a:pPr>
            <a:r>
              <a:rPr lang="en-US" sz="1200" b="1" dirty="0">
                <a:ea typeface="Amazon Ember" panose="020B0603020204020204" pitchFamily="34" charset="0"/>
                <a:cs typeface="Amazon Ember" panose="020B0603020204020204" pitchFamily="34" charset="0"/>
              </a:rPr>
              <a:t>Keep your data : </a:t>
            </a:r>
            <a:r>
              <a:rPr lang="en-US" sz="1200" dirty="0">
                <a:ea typeface="Amazon Ember" panose="020B0603020204020204" pitchFamily="34" charset="0"/>
                <a:cs typeface="Amazon Ember" panose="020B0603020204020204" pitchFamily="34" charset="0"/>
              </a:rPr>
              <a:t>Don’t throw away older data. Generate valuable business insights from historical long tail data. </a:t>
            </a:r>
          </a:p>
          <a:p>
            <a:pPr>
              <a:spcBef>
                <a:spcPts val="1800"/>
              </a:spcBef>
              <a:defRPr/>
            </a:pPr>
            <a:r>
              <a:rPr lang="en-US" sz="1200" b="1" dirty="0">
                <a:ea typeface="Amazon Ember" panose="020B0603020204020204" pitchFamily="34" charset="0"/>
                <a:cs typeface="Amazon Ember" panose="020B0603020204020204" pitchFamily="34" charset="0"/>
              </a:rPr>
              <a:t>Lower cost : </a:t>
            </a:r>
            <a:r>
              <a:rPr lang="en-US" sz="1200" dirty="0">
                <a:ea typeface="Amazon Ember" panose="020B0603020204020204" pitchFamily="34" charset="0"/>
                <a:cs typeface="Amazon Ember" panose="020B0603020204020204" pitchFamily="34" charset="0"/>
              </a:rPr>
              <a:t>Decouple compute from storage. </a:t>
            </a:r>
            <a:r>
              <a:rPr lang="en-US" sz="1200" dirty="0">
                <a:solidFill>
                  <a:schemeClr val="bg2">
                    <a:lumMod val="10000"/>
                    <a:lumOff val="90000"/>
                  </a:schemeClr>
                </a:solidFill>
                <a:ea typeface="Amazon Ember" panose="020B0603020204020204" pitchFamily="34" charset="0"/>
                <a:cs typeface="Amazon Ember" panose="020B0603020204020204" pitchFamily="34" charset="0"/>
              </a:rPr>
              <a:t>No longer pay for compute for data that you only need to analyze infrequently. </a:t>
            </a:r>
          </a:p>
          <a:p>
            <a:pPr>
              <a:spcBef>
                <a:spcPts val="1800"/>
              </a:spcBef>
              <a:defRPr/>
            </a:pPr>
            <a:r>
              <a:rPr lang="en-US" sz="1200" b="1" dirty="0">
                <a:solidFill>
                  <a:schemeClr val="bg2">
                    <a:lumMod val="10000"/>
                    <a:lumOff val="90000"/>
                  </a:schemeClr>
                </a:solidFill>
                <a:ea typeface="Amazon Ember" panose="020B0603020204020204" pitchFamily="34" charset="0"/>
                <a:cs typeface="Amazon Ember" panose="020B0603020204020204" pitchFamily="34" charset="0"/>
              </a:rPr>
              <a:t>Easy  : </a:t>
            </a:r>
            <a:r>
              <a:rPr lang="en-US" sz="1200" dirty="0">
                <a:solidFill>
                  <a:schemeClr val="bg2">
                    <a:lumMod val="10000"/>
                    <a:lumOff val="90000"/>
                  </a:schemeClr>
                </a:solidFill>
                <a:ea typeface="Amazon Ember" panose="020B0603020204020204" pitchFamily="34" charset="0"/>
                <a:cs typeface="Amazon Ember" panose="020B0603020204020204" pitchFamily="34" charset="0"/>
              </a:rPr>
              <a:t>Simple discovery features gives your users secure access to their data via self-service.</a:t>
            </a:r>
          </a:p>
          <a:p>
            <a:pPr>
              <a:spcBef>
                <a:spcPts val="1800"/>
              </a:spcBef>
              <a:defRPr/>
            </a:pPr>
            <a:r>
              <a:rPr lang="en-US" sz="1200" b="1" dirty="0">
                <a:solidFill>
                  <a:schemeClr val="bg2">
                    <a:lumMod val="10000"/>
                    <a:lumOff val="90000"/>
                  </a:schemeClr>
                </a:solidFill>
                <a:ea typeface="Amazon Ember" panose="020B0603020204020204" pitchFamily="34" charset="0"/>
                <a:cs typeface="Amazon Ember" panose="020B0603020204020204" pitchFamily="34" charset="0"/>
              </a:rPr>
              <a:t>On-demand access : </a:t>
            </a:r>
            <a:r>
              <a:rPr lang="en-US" sz="1200" dirty="0">
                <a:solidFill>
                  <a:schemeClr val="bg2">
                    <a:lumMod val="10000"/>
                    <a:lumOff val="90000"/>
                  </a:schemeClr>
                </a:solidFill>
                <a:ea typeface="Amazon Ember" panose="020B0603020204020204" pitchFamily="34" charset="0"/>
                <a:cs typeface="Amazon Ember" panose="020B0603020204020204" pitchFamily="34" charset="0"/>
              </a:rPr>
              <a:t>Migrate the data you need to analyze from cold storage to your UltraWarm nodes in seconds.</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Customers who tried the beta version of this feature, shared the following observations.</a:t>
            </a:r>
          </a:p>
          <a:p>
            <a:r>
              <a:rPr lang="en-US" sz="1200" b="0" i="0" kern="1200" dirty="0">
                <a:solidFill>
                  <a:schemeClr val="tx1"/>
                </a:solidFill>
                <a:effectLst/>
                <a:latin typeface="Amazon Ember Regular" charset="0"/>
                <a:ea typeface="+mn-ea"/>
                <a:cs typeface="+mn-cs"/>
              </a:rPr>
              <a:t>“During beta testing, our users were able to migrate non-production logs from cold to warm within seconds, directly from the Kibana interface,” said Seth Carroll, Principal DevOps Engineer at Capital One. “The index state management policies made it really easy to automatically transition data between hot, warm, and cold. Cold storage will simplify the process of performing ad hoc analysis on historical log data.”</a:t>
            </a:r>
          </a:p>
          <a:p>
            <a:r>
              <a:rPr lang="en-US" sz="1200" b="0" i="0" kern="1200" dirty="0">
                <a:solidFill>
                  <a:schemeClr val="tx1"/>
                </a:solidFill>
                <a:effectLst/>
                <a:latin typeface="Amazon Ember Regular" charset="0"/>
                <a:ea typeface="+mn-ea"/>
                <a:cs typeface="+mn-cs"/>
              </a:rPr>
              <a:t>“[Amazon OpenSearch</a:t>
            </a:r>
            <a:r>
              <a:rPr lang="en-US" sz="1200" b="0" i="0" kern="1200" baseline="0" dirty="0">
                <a:solidFill>
                  <a:schemeClr val="tx1"/>
                </a:solidFill>
                <a:effectLst/>
                <a:latin typeface="Amazon Ember Regular" charset="0"/>
                <a:ea typeface="+mn-ea"/>
                <a:cs typeface="+mn-cs"/>
              </a:rPr>
              <a:t> Service</a:t>
            </a:r>
            <a:r>
              <a:rPr lang="en-US" sz="1200" b="0" i="0" kern="1200" dirty="0">
                <a:solidFill>
                  <a:schemeClr val="tx1"/>
                </a:solidFill>
                <a:effectLst/>
                <a:latin typeface="Amazon Ember Regular" charset="0"/>
                <a:ea typeface="+mn-ea"/>
                <a:cs typeface="+mn-cs"/>
              </a:rPr>
              <a:t>] cold storage helps us to increase our log retention timeframe at a much lower cost. Kibana integration is simple and seamless to use, has no additional operational overhead, and helps our team self-serve their requests without compromising query performance,” said Raghu Chandran, Sr. Systems Engineer at Verizon Communications. “Enabling cold storage on our existing cluster was quick and simple,” said Vijaya Lakshmi Durga </a:t>
            </a:r>
            <a:r>
              <a:rPr lang="en-US" sz="1200" b="0" i="0" kern="1200" dirty="0" err="1">
                <a:solidFill>
                  <a:schemeClr val="tx1"/>
                </a:solidFill>
                <a:effectLst/>
                <a:latin typeface="Amazon Ember Regular" charset="0"/>
                <a:ea typeface="+mn-ea"/>
                <a:cs typeface="+mn-cs"/>
              </a:rPr>
              <a:t>Tokala</a:t>
            </a:r>
            <a:r>
              <a:rPr lang="en-US" sz="1200" b="0" i="0" kern="1200" dirty="0">
                <a:solidFill>
                  <a:schemeClr val="tx1"/>
                </a:solidFill>
                <a:effectLst/>
                <a:latin typeface="Amazon Ember Regular" charset="0"/>
                <a:ea typeface="+mn-ea"/>
                <a:cs typeface="+mn-cs"/>
              </a:rPr>
              <a:t>, Systems Engineering Consultant at Verizon Communications.</a:t>
            </a:r>
          </a:p>
          <a:p>
            <a:endParaRPr lang="en-US" b="1"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Leadership Session: Databases and Analytics</a:t>
            </a: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82975AE4-3C14-42F4-B014-1F2189C5334A}"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5/27/22 10:14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00050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b="1" baseline="0" dirty="0"/>
              <a:t> of the slide: </a:t>
            </a:r>
            <a:r>
              <a:rPr lang="en-US" b="0" baseline="0" dirty="0"/>
              <a:t>Talk about the improvements that Graviton 2 instance types bring.</a:t>
            </a:r>
          </a:p>
          <a:p>
            <a:endParaRPr lang="en-US" b="0" baseline="0" dirty="0"/>
          </a:p>
          <a:p>
            <a:r>
              <a:rPr lang="en-US" sz="1200" b="0" i="0" kern="1200" dirty="0">
                <a:solidFill>
                  <a:schemeClr val="tx1"/>
                </a:solidFill>
                <a:effectLst/>
                <a:latin typeface="Amazon Ember Regular" charset="0"/>
                <a:ea typeface="+mn-ea"/>
                <a:cs typeface="+mn-cs"/>
              </a:rPr>
              <a:t>Amazon OpenSearch Service now offers instances from the AWS Graviton2 instance family. Instance types include general purpose (M6g), compute optimized (C6g), and memory optimized (R6g, R6gd). Customers can enjoy up to 38% improvement in indexing throughput, 50% reduction in indexing latency, and 30% improvement in query performance when compared to the corresponding x86-based instances from the current generation (M5, C5, R5).</a:t>
            </a:r>
            <a:endParaRPr lang="en-US"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95904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b="1" baseline="0" dirty="0"/>
              <a:t> of the slide: </a:t>
            </a:r>
            <a:r>
              <a:rPr lang="en-US" b="0" baseline="0" dirty="0"/>
              <a:t>Talk about Trace Analytics</a:t>
            </a:r>
          </a:p>
          <a:p>
            <a:endParaRPr lang="en-US" b="0" baseline="0" dirty="0"/>
          </a:p>
          <a:p>
            <a:r>
              <a:rPr lang="en-US" dirty="0"/>
              <a:t> 1. Developers and IT ops teams use this feature to troubleshoot performance and availability issues in their distributed applications      </a:t>
            </a:r>
          </a:p>
          <a:p>
            <a:r>
              <a:rPr lang="en-US" dirty="0"/>
              <a:t>  </a:t>
            </a:r>
          </a:p>
          <a:p>
            <a:r>
              <a:rPr lang="en-US" dirty="0"/>
              <a:t>2. End-to-end insights not possible with traditional methods of collecting logs and metrics from each component and service individually     </a:t>
            </a:r>
          </a:p>
          <a:p>
            <a:r>
              <a:rPr lang="en-US" dirty="0"/>
              <a:t>   </a:t>
            </a:r>
          </a:p>
          <a:p>
            <a:r>
              <a:rPr lang="en-US" dirty="0"/>
              <a:t>3. By adding trace data to the existing log analytics capabilities of Amazon OpenSearch Service, customers can use the same service to both isolate the source of performance problems and diagnose their root cause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1106592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Purpose of the slide: </a:t>
            </a:r>
            <a:r>
              <a:rPr lang="en-US" b="0" dirty="0"/>
              <a:t>Present</a:t>
            </a:r>
            <a:r>
              <a:rPr lang="en-US" b="0" baseline="0" dirty="0"/>
              <a:t> the benefits of cross-cluster search</a:t>
            </a:r>
          </a:p>
          <a:p>
            <a:endParaRPr lang="en-US" b="0" dirty="0"/>
          </a:p>
          <a:p>
            <a:r>
              <a:rPr lang="en-US" sz="1200" b="0" i="0" kern="1200" dirty="0">
                <a:solidFill>
                  <a:schemeClr val="tx1"/>
                </a:solidFill>
                <a:effectLst/>
                <a:latin typeface="Amazon Ember Regular" charset="0"/>
                <a:ea typeface="+mn-ea"/>
                <a:cs typeface="+mn-cs"/>
              </a:rPr>
              <a:t>Cross-cluster search enables you to perform searches, aggregations, and visualizations across multiple Amazon OpenSearch Service domains with a single query or from a single OpenSearch Dashboards interface. Previously, if customers needed to query and aggregate data across multiple indices or workloads, they had to provision them into a single domain, a managed cluster of instances,</a:t>
            </a:r>
            <a:r>
              <a:rPr lang="en-US" sz="1200" b="0" i="0" kern="1200" baseline="0" dirty="0">
                <a:solidFill>
                  <a:schemeClr val="tx1"/>
                </a:solidFill>
                <a:effectLst/>
                <a:latin typeface="Amazon Ember Regular" charset="0"/>
                <a:ea typeface="+mn-ea"/>
                <a:cs typeface="+mn-cs"/>
              </a:rPr>
              <a:t> which is inefficient. </a:t>
            </a:r>
            <a:r>
              <a:rPr lang="en-US" sz="1200" b="0" i="0" kern="1200" dirty="0">
                <a:solidFill>
                  <a:schemeClr val="tx1"/>
                </a:solidFill>
                <a:effectLst/>
                <a:latin typeface="Amazon Ember Regular" charset="0"/>
                <a:ea typeface="+mn-ea"/>
                <a:cs typeface="+mn-cs"/>
              </a:rPr>
              <a:t>With cross-cluster</a:t>
            </a:r>
            <a:r>
              <a:rPr lang="en-US" sz="1200" b="0" i="0" kern="1200" baseline="0" dirty="0">
                <a:solidFill>
                  <a:schemeClr val="tx1"/>
                </a:solidFill>
                <a:effectLst/>
                <a:latin typeface="Amazon Ember Regular" charset="0"/>
                <a:ea typeface="+mn-ea"/>
                <a:cs typeface="+mn-cs"/>
              </a:rPr>
              <a:t> search</a:t>
            </a:r>
            <a:r>
              <a:rPr lang="en-US" sz="1200" b="0" i="0" kern="1200" dirty="0">
                <a:solidFill>
                  <a:schemeClr val="tx1"/>
                </a:solidFill>
                <a:effectLst/>
                <a:latin typeface="Amazon Ember Regular" charset="0"/>
                <a:ea typeface="+mn-ea"/>
                <a:cs typeface="+mn-cs"/>
              </a:rPr>
              <a:t>, you can separate heterogeneous workloads into multiple domains, which provides better resource isolation, and the ability to tune each domain for their specific workloads which can improve availability and reduce costs.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Launch</a:t>
            </a:r>
            <a:r>
              <a:rPr lang="en-US" sz="1200" b="0" i="0" kern="1200" baseline="0" dirty="0">
                <a:solidFill>
                  <a:schemeClr val="tx1"/>
                </a:solidFill>
                <a:effectLst/>
                <a:latin typeface="Amazon Ember Regular" charset="0"/>
                <a:ea typeface="+mn-ea"/>
                <a:cs typeface="+mn-cs"/>
              </a:rPr>
              <a:t> announcement: </a:t>
            </a:r>
            <a:endParaRPr lang="en-US" sz="1200" b="0" i="0" kern="1200" dirty="0">
              <a:solidFill>
                <a:schemeClr val="tx1"/>
              </a:solidFill>
              <a:effectLst/>
              <a:latin typeface="Amazon Ember Regular" charset="0"/>
              <a:ea typeface="+mn-ea"/>
              <a:cs typeface="+mn-cs"/>
            </a:endParaRPr>
          </a:p>
          <a:p>
            <a:r>
              <a:rPr lang="en-US" dirty="0">
                <a:hlinkClick r:id="rId3"/>
              </a:rPr>
              <a:t>https://aws.amazon.com/about-aws/whats-new/2020/06/announcing-cross-cluster-search-support-for-amazon-elasticsearch-service-for-aws-govcloud-us/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747602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Purpose of the slide: </a:t>
            </a:r>
            <a:r>
              <a:rPr lang="en-US" b="0" dirty="0"/>
              <a:t>Share how machine learning is applied</a:t>
            </a:r>
            <a:r>
              <a:rPr lang="en-US" b="0" baseline="0" dirty="0"/>
              <a:t> in Amazon OpenSearch Service and how customers benefit from 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Some</a:t>
            </a:r>
            <a:r>
              <a:rPr lang="en-US" sz="1200" b="0" i="0" kern="1200" baseline="0" dirty="0">
                <a:solidFill>
                  <a:schemeClr val="tx1"/>
                </a:solidFill>
                <a:effectLst/>
                <a:latin typeface="Amazon Ember Regular" charset="0"/>
                <a:ea typeface="+mn-ea"/>
                <a:cs typeface="+mn-cs"/>
              </a:rPr>
              <a:t> of the development of</a:t>
            </a:r>
            <a:r>
              <a:rPr lang="en-US" sz="1200" b="0" i="0" kern="1200" dirty="0">
                <a:solidFill>
                  <a:schemeClr val="tx1"/>
                </a:solidFill>
                <a:effectLst/>
                <a:latin typeface="Amazon Ember Regular" charset="0"/>
                <a:ea typeface="+mn-ea"/>
                <a:cs typeface="+mn-cs"/>
              </a:rPr>
              <a:t> Amazon OpenSearch features,</a:t>
            </a:r>
            <a:r>
              <a:rPr lang="en-US" sz="1200" b="0" i="0" kern="1200" baseline="0" dirty="0">
                <a:solidFill>
                  <a:schemeClr val="tx1"/>
                </a:solidFill>
                <a:effectLst/>
                <a:latin typeface="Amazon Ember Regular" charset="0"/>
                <a:ea typeface="+mn-ea"/>
                <a:cs typeface="+mn-cs"/>
              </a:rPr>
              <a:t> such as anomaly detection,</a:t>
            </a:r>
            <a:r>
              <a:rPr lang="en-US" sz="1200" b="0" i="0" kern="1200" dirty="0">
                <a:solidFill>
                  <a:schemeClr val="tx1"/>
                </a:solidFill>
                <a:effectLst/>
                <a:latin typeface="Amazon Ember Regular" charset="0"/>
                <a:ea typeface="+mn-ea"/>
                <a:cs typeface="+mn-cs"/>
              </a:rPr>
              <a:t> has been a joint collaboration between the Amazon OpenSearch Service and AWS Machine Learning teams.</a:t>
            </a:r>
            <a:r>
              <a:rPr lang="en-US" sz="1200" b="0" i="0" kern="1200" baseline="0" dirty="0">
                <a:solidFill>
                  <a:schemeClr val="tx1"/>
                </a:solidFill>
                <a:effectLst/>
                <a:latin typeface="Amazon Ember Regular" charset="0"/>
                <a:ea typeface="+mn-ea"/>
                <a:cs typeface="+mn-cs"/>
              </a:rPr>
              <a:t> </a:t>
            </a:r>
            <a:r>
              <a:rPr lang="en-US" sz="1200" dirty="0"/>
              <a:t>Machine learning-based</a:t>
            </a:r>
            <a:r>
              <a:rPr lang="en-US" sz="1200" baseline="0" dirty="0"/>
              <a:t> search features provides personalized search results and improves search quality. You can build a similarity search engine with K-</a:t>
            </a:r>
            <a:r>
              <a:rPr lang="en-US" sz="1200" dirty="0"/>
              <a:t>Nearest Neighbor (K-NN),</a:t>
            </a:r>
            <a:r>
              <a:rPr lang="en-US" sz="1200" baseline="0" dirty="0"/>
              <a:t> and </a:t>
            </a:r>
            <a:r>
              <a:rPr lang="en-US" sz="1200" dirty="0"/>
              <a:t>use Learning to Rank models to improve search relevance.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More</a:t>
            </a:r>
            <a:r>
              <a:rPr lang="en-US" sz="1200" baseline="0" dirty="0"/>
              <a:t> details: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https://aws.amazon.com/about-aws/whats-new/2020/06/real-time-anomaly-detection-support-amazon-elasticsearch-service/</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4"/>
              </a:rPr>
              <a:t>https://aws.amazon.com/about-aws/whats-new/2020/03/build-k-nearest-neighbor-similarity-search-engine-with-amazon-elasticsearch-service/</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5"/>
              </a:rPr>
              <a:t>https://docs.aws.amazon.com/elasticsearch-service/latest/developerguide/learning-to-rank.html</a:t>
            </a:r>
            <a:endParaRPr lang="en-US" sz="1200" dirty="0"/>
          </a:p>
          <a:p>
            <a:endParaRPr lang="en-US" dirty="0"/>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prstClr val="black"/>
                </a:solidFill>
                <a:effectLst/>
                <a:uLnTx/>
                <a:uFillTx/>
                <a:latin typeface="Amazon Ember Regular" charset="0"/>
                <a:ea typeface="+mn-ea"/>
                <a:cs typeface="+mn-cs"/>
              </a:rPr>
              <a:t>TKO 2020 Template DARK 11-18-19 V15</a:t>
            </a:r>
            <a:endParaRPr kumimoji="0" lang="en-CA"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Slide Number Placeholder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3C8B91-634F-45AD-B8D4-2686003D92E9}" type="slidenum">
              <a:rPr kumimoji="0" lang="en-CA"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74219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66715">
              <a:buFont typeface="Arial" panose="020B0604020202020204" pitchFamily="34" charset="0"/>
              <a:buNone/>
            </a:pPr>
            <a:r>
              <a:rPr lang="en-US" b="1" dirty="0">
                <a:solidFill>
                  <a:schemeClr val="tx1"/>
                </a:solidFill>
              </a:rPr>
              <a:t>Purpose</a:t>
            </a:r>
            <a:r>
              <a:rPr lang="en-US" b="1" baseline="0" dirty="0">
                <a:solidFill>
                  <a:schemeClr val="tx1"/>
                </a:solidFill>
              </a:rPr>
              <a:t> of the slide: </a:t>
            </a:r>
            <a:r>
              <a:rPr lang="en-US" b="0" baseline="0" dirty="0">
                <a:solidFill>
                  <a:schemeClr val="tx1"/>
                </a:solidFill>
              </a:rPr>
              <a:t>Explain </a:t>
            </a:r>
            <a:r>
              <a:rPr lang="en-US" b="0" dirty="0">
                <a:solidFill>
                  <a:schemeClr val="tx1"/>
                </a:solidFill>
              </a:rPr>
              <a:t>AWS Glue Elastic Views</a:t>
            </a:r>
          </a:p>
          <a:p>
            <a:pPr marL="0" indent="0" defTabSz="966715">
              <a:buFont typeface="Arial" panose="020B0604020202020204" pitchFamily="34" charset="0"/>
              <a:buNone/>
            </a:pPr>
            <a:endParaRPr lang="en-US" b="0" dirty="0">
              <a:solidFill>
                <a:schemeClr val="tx1"/>
              </a:solidFill>
            </a:endParaRPr>
          </a:p>
          <a:p>
            <a:pPr marL="0" indent="0" defTabSz="966715">
              <a:buFont typeface="Arial" panose="020B0604020202020204" pitchFamily="34" charset="0"/>
              <a:buNone/>
            </a:pPr>
            <a:r>
              <a:rPr lang="en-US" b="0" dirty="0">
                <a:solidFill>
                  <a:schemeClr val="tx1"/>
                </a:solidFill>
              </a:rPr>
              <a:t>AWS Glue Elastic Views makes it easy to build materialized views to combine and replicate data across multiple data stores without you having to write custom code– it enables you to create materialized views using familiar SQL. AWS Glue Elastic Views currently supports Amazon DynamoDB as a source data store and Amazon Redshift, Amazon S3, and Amazon OpenSearch Service as target data stores. Support for more data stores will follow.</a:t>
            </a:r>
          </a:p>
          <a:p>
            <a:pPr marL="0" indent="0" defTabSz="966715">
              <a:buFont typeface="Arial" panose="020B0604020202020204" pitchFamily="34" charset="0"/>
              <a:buNone/>
            </a:pPr>
            <a:endParaRPr lang="en-US" b="0" dirty="0">
              <a:solidFill>
                <a:schemeClr val="tx1"/>
              </a:solidFill>
            </a:endParaRPr>
          </a:p>
          <a:p>
            <a:pPr marL="0" indent="0" defTabSz="966715">
              <a:buFont typeface="Arial" panose="020B0604020202020204" pitchFamily="34" charset="0"/>
              <a:buNone/>
            </a:pPr>
            <a:r>
              <a:rPr lang="en-US" b="0" dirty="0">
                <a:solidFill>
                  <a:schemeClr val="tx1"/>
                </a:solidFill>
              </a:rPr>
              <a:t>AWS Glue Elastic Views is a fully managed service that automatically processes changed data from source data stores and provides updates to materialized views in target data stores.</a:t>
            </a:r>
          </a:p>
          <a:p>
            <a:pPr marL="0" indent="0" defTabSz="966715">
              <a:buFont typeface="Arial" panose="020B0604020202020204" pitchFamily="34" charset="0"/>
              <a:buNone/>
            </a:pPr>
            <a:endParaRPr lang="en-US" b="0" dirty="0">
              <a:solidFill>
                <a:schemeClr val="tx1"/>
              </a:solidFill>
            </a:endParaRPr>
          </a:p>
          <a:p>
            <a:pPr marL="0" indent="0" defTabSz="966715">
              <a:buFont typeface="Arial" panose="020B0604020202020204" pitchFamily="34" charset="0"/>
              <a:buNone/>
            </a:pPr>
            <a:r>
              <a:rPr lang="en-US" b="0" dirty="0">
                <a:solidFill>
                  <a:schemeClr val="tx1"/>
                </a:solidFill>
              </a:rPr>
              <a:t>AWS Glue Elastic Views monitors for changes to data in your source data stores continuously, and provides updates to your target data stores automatically. This ensures that applications always access up-to-date data in the materialized views.</a:t>
            </a:r>
          </a:p>
          <a:p>
            <a:pPr marL="0" indent="0" defTabSz="966715">
              <a:buFont typeface="Arial" panose="020B0604020202020204" pitchFamily="34" charset="0"/>
              <a:buNone/>
            </a:pPr>
            <a:endParaRPr lang="en-US" b="0" dirty="0">
              <a:solidFill>
                <a:schemeClr val="tx1"/>
              </a:solidFill>
            </a:endParaRPr>
          </a:p>
          <a:p>
            <a:pPr marL="0" indent="0" defTabSz="966715">
              <a:buFont typeface="Arial" panose="020B0604020202020204" pitchFamily="34" charset="0"/>
              <a:buNone/>
            </a:pPr>
            <a:r>
              <a:rPr lang="en-US" b="0" dirty="0">
                <a:solidFill>
                  <a:schemeClr val="tx1"/>
                </a:solidFill>
              </a:rPr>
              <a:t>AWS Glue Elastic Views is serverless and scales capacity up or down automatically to accommodate your workloads. There is no hardware or software to manage, and you pay only for what you use.</a:t>
            </a:r>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40</a:t>
            </a:fld>
            <a:endParaRPr lang="en-US" altLang="en-US" dirty="0"/>
          </a:p>
        </p:txBody>
      </p:sp>
    </p:spTree>
    <p:extLst>
      <p:ext uri="{BB962C8B-B14F-4D97-AF65-F5344CB8AC3E}">
        <p14:creationId xmlns:p14="http://schemas.microsoft.com/office/powerpoint/2010/main" val="3002584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44334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Purposes of the slide: </a:t>
            </a:r>
            <a:r>
              <a:rPr lang="en-US" sz="1200" b="0" dirty="0"/>
              <a:t>Point customers to some of the</a:t>
            </a:r>
            <a:r>
              <a:rPr lang="en-US" sz="1200" b="0" baseline="0" dirty="0"/>
              <a:t> resources available for further discussions.</a:t>
            </a:r>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65558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sz="1200" b="1" dirty="0"/>
              <a:t>Purpose of the slide: </a:t>
            </a:r>
            <a:r>
              <a:rPr lang="en-US" sz="1200" b="0" dirty="0"/>
              <a:t>The diagram explains how OpenSearch works at a high</a:t>
            </a:r>
            <a:r>
              <a:rPr lang="en-US" sz="1200" b="0" baseline="0" dirty="0"/>
              <a:t> level. The data gets sent in JSON format, it’s then indexed, and finally becomes available for the end user to search and analyze against.</a:t>
            </a:r>
            <a:endParaRPr lang="en-US" b="0" dirty="0"/>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5" name="Footer Placeholder 4"/>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5/27/22 10:13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93907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 of the slide: </a:t>
            </a:r>
            <a:r>
              <a:rPr lang="en-US" b="0" dirty="0"/>
              <a:t>Highlight how easy it is to get started with the service and start extracting value from your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005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7</a:t>
            </a:fld>
            <a:endParaRPr lang="en-US"/>
          </a:p>
        </p:txBody>
      </p:sp>
    </p:spTree>
    <p:extLst>
      <p:ext uri="{BB962C8B-B14F-4D97-AF65-F5344CB8AC3E}">
        <p14:creationId xmlns:p14="http://schemas.microsoft.com/office/powerpoint/2010/main" val="31083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low level interface for sending documents to Amazon ES. You’ll likely never call these directly. Instead, the tool that you’re using for ingest will call them on your behalf.</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67003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3831486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it-IT"/>
              <a:t>TKO 2020 Template DARK 11-18-19 V15</a:t>
            </a:r>
            <a:endParaRPr lang="en-CA"/>
          </a:p>
        </p:txBody>
      </p:sp>
      <p:sp>
        <p:nvSpPr>
          <p:cNvPr id="5" name="Slide Number Placeholder 4"/>
          <p:cNvSpPr>
            <a:spLocks noGrp="1"/>
          </p:cNvSpPr>
          <p:nvPr>
            <p:ph type="sldNum" sz="quarter" idx="11"/>
          </p:nvPr>
        </p:nvSpPr>
        <p:spPr/>
        <p:txBody>
          <a:bodyPr/>
          <a:lstStyle/>
          <a:p>
            <a:fld id="{303C8B91-634F-45AD-B8D4-2686003D92E9}" type="slidenum">
              <a:rPr lang="en-CA" smtClean="0"/>
              <a:t>11</a:t>
            </a:fld>
            <a:endParaRPr lang="en-CA"/>
          </a:p>
        </p:txBody>
      </p:sp>
    </p:spTree>
    <p:extLst>
      <p:ext uri="{BB962C8B-B14F-4D97-AF65-F5344CB8AC3E}">
        <p14:creationId xmlns:p14="http://schemas.microsoft.com/office/powerpoint/2010/main" val="4083420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03C8B91-634F-45AD-B8D4-2686003D92E9}" type="slidenum">
              <a:rPr lang="en-CA" smtClean="0"/>
              <a:t>12</a:t>
            </a:fld>
            <a:endParaRPr lang="en-CA"/>
          </a:p>
        </p:txBody>
      </p:sp>
      <p:sp>
        <p:nvSpPr>
          <p:cNvPr id="6" name="Header Placeholder 5">
            <a:extLst>
              <a:ext uri="{FF2B5EF4-FFF2-40B4-BE49-F238E27FC236}">
                <a16:creationId xmlns:a16="http://schemas.microsoft.com/office/drawing/2014/main" id="{723F0B93-784B-43AF-AD3D-4DFD8AC0DF55}"/>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717741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1" name="TextBox 10">
            <a:extLst>
              <a:ext uri="{FF2B5EF4-FFF2-40B4-BE49-F238E27FC236}">
                <a16:creationId xmlns:a16="http://schemas.microsoft.com/office/drawing/2014/main" id="{17012871-B47C-0F48-8BBA-CF0E32ABC3C0}"/>
              </a:ext>
            </a:extLst>
          </p:cNvPr>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2021, Amazon Web Services, Inc. or its Affiliates.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6"/>
            <a:ext cx="8443913" cy="620870"/>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0"/>
            <a:ext cx="8443913" cy="2928938"/>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564015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72837154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4663" cy="545741"/>
          </a:xfrm>
        </p:spPr>
        <p:txBody>
          <a:bodyPr/>
          <a:lstStyle/>
          <a:p>
            <a:r>
              <a:rPr lang="en-US" dirty="0"/>
              <a:t>Click to edit Master title style</a:t>
            </a:r>
          </a:p>
        </p:txBody>
      </p:sp>
      <p:sp>
        <p:nvSpPr>
          <p:cNvPr id="3" name="Content Placeholder 2"/>
          <p:cNvSpPr>
            <a:spLocks noGrp="1"/>
          </p:cNvSpPr>
          <p:nvPr>
            <p:ph sz="half" idx="1"/>
          </p:nvPr>
        </p:nvSpPr>
        <p:spPr>
          <a:xfrm>
            <a:off x="342900" y="1028700"/>
            <a:ext cx="8443913" cy="3394472"/>
          </a:xfrm>
          <a:prstGeom prst="rect">
            <a:avLst/>
          </a:prstGeom>
        </p:spPr>
        <p:txBody>
          <a:bodyPr>
            <a:normAutofit/>
          </a:bodyPr>
          <a:lstStyle>
            <a:lvl1pPr>
              <a:defRPr sz="2000"/>
            </a:lvl1pPr>
            <a:lvl2pPr>
              <a:defRPr sz="1813"/>
            </a:lvl2pPr>
            <a:lvl3pPr>
              <a:defRPr sz="1625"/>
            </a:lvl3pPr>
            <a:lvl4pPr marL="1371600" indent="0">
              <a:buNone/>
              <a:defRPr sz="1625"/>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334562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only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5971-2E05-4322-8E26-0047CBB9E89B}"/>
              </a:ext>
            </a:extLst>
          </p:cNvPr>
          <p:cNvSpPr>
            <a:spLocks noGrp="1"/>
          </p:cNvSpPr>
          <p:nvPr>
            <p:ph type="title" hasCustomPrompt="1"/>
          </p:nvPr>
        </p:nvSpPr>
        <p:spPr bwMode="white"/>
        <p:txBody>
          <a:bodyPr/>
          <a:lstStyle>
            <a:lvl1pPr>
              <a:defRPr>
                <a:solidFill>
                  <a:schemeClr val="bg1"/>
                </a:solidFill>
              </a:defRPr>
            </a:lvl1pPr>
          </a:lstStyle>
          <a:p>
            <a:r>
              <a:rPr lang="en-US" dirty="0"/>
              <a:t>Header Text Here</a:t>
            </a:r>
            <a:endParaRPr lang="en-CA" dirty="0"/>
          </a:p>
        </p:txBody>
      </p:sp>
      <p:sp>
        <p:nvSpPr>
          <p:cNvPr id="5" name="Content Placeholder 11">
            <a:extLst>
              <a:ext uri="{FF2B5EF4-FFF2-40B4-BE49-F238E27FC236}">
                <a16:creationId xmlns:a16="http://schemas.microsoft.com/office/drawing/2014/main" id="{FA3ACA2E-597D-4874-8419-7515AB43327A}"/>
              </a:ext>
            </a:extLst>
          </p:cNvPr>
          <p:cNvSpPr>
            <a:spLocks noGrp="1"/>
          </p:cNvSpPr>
          <p:nvPr>
            <p:ph sz="quarter" idx="11" hasCustomPrompt="1"/>
          </p:nvPr>
        </p:nvSpPr>
        <p:spPr bwMode="white">
          <a:xfrm>
            <a:off x="666279" y="1486304"/>
            <a:ext cx="7811567" cy="2995970"/>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
        <p:nvSpPr>
          <p:cNvPr id="4" name="Footer Placeholder 3">
            <a:extLst>
              <a:ext uri="{FF2B5EF4-FFF2-40B4-BE49-F238E27FC236}">
                <a16:creationId xmlns:a16="http://schemas.microsoft.com/office/drawing/2014/main" id="{62E3B985-4E9E-4D5A-86BE-79A5DC0FC623}"/>
              </a:ext>
            </a:extLst>
          </p:cNvPr>
          <p:cNvSpPr>
            <a:spLocks noGrp="1"/>
          </p:cNvSpPr>
          <p:nvPr>
            <p:ph type="ftr" sz="quarter" idx="12"/>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133866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01930" y="891882"/>
            <a:ext cx="3940983" cy="2326791"/>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2" y="891882"/>
            <a:ext cx="3940983" cy="2326791"/>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24434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76DF14-3F41-214A-978D-65DA1F4D18CA}"/>
              </a:ext>
            </a:extLst>
          </p:cNvPr>
          <p:cNvSpPr>
            <a:spLocks noGrp="1"/>
          </p:cNvSpPr>
          <p:nvPr>
            <p:ph type="body" sz="quarter" idx="11"/>
          </p:nvPr>
        </p:nvSpPr>
        <p:spPr>
          <a:xfrm>
            <a:off x="336550" y="1119540"/>
            <a:ext cx="8395220" cy="1415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0574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114246" y="4978665"/>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2022,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87" r:id="rId13"/>
    <p:sldLayoutId id="2147483693" r:id="rId14"/>
    <p:sldLayoutId id="2147483697" r:id="rId15"/>
    <p:sldLayoutId id="2147483699" r:id="rId16"/>
    <p:sldLayoutId id="2147483701" r:id="rId17"/>
    <p:sldLayoutId id="2147483702" r:id="rId18"/>
    <p:sldLayoutId id="2147483703" r:id="rId19"/>
    <p:sldLayoutId id="2147483705" r:id="rId20"/>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notesSlide" Target="../notesSlides/notesSlide13.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sv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tiff"/><Relationship Id="rId9" Type="http://schemas.openxmlformats.org/officeDocument/2006/relationships/image" Target="../media/image19.pn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3.png"/><Relationship Id="rId7" Type="http://schemas.openxmlformats.org/officeDocument/2006/relationships/image" Target="../media/image27.sv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4.xml"/><Relationship Id="rId16"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4.png"/><Relationship Id="rId5" Type="http://schemas.openxmlformats.org/officeDocument/2006/relationships/image" Target="../media/image23.sv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2.png"/><Relationship Id="rId9" Type="http://schemas.openxmlformats.org/officeDocument/2006/relationships/image" Target="../media/image32.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50.svg"/></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solutions/case-studies/pinterest-elasticsearch-case-study/"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hyperlink" Target="https://aws.amazon.com/solutions/case-studies/autodesk-log-analytics/" TargetMode="External"/><Relationship Id="rId5" Type="http://schemas.microsoft.com/office/2007/relationships/hdphoto" Target="../media/hdphoto1.wdp"/><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hyperlink" Target="https://aws.amazon.com/blogs/big-data/simplifying-and-modernizing-home-search-at-compass-with-amazon-es/" TargetMode="Externa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hyperlink" Target="https://aws.amazon.com/solutions/case-studies/pearson-elasticsearch-case-study/"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31.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0.tiff"/><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44.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svg"/><Relationship Id="rId11" Type="http://schemas.openxmlformats.org/officeDocument/2006/relationships/image" Target="../media/image43.png"/><Relationship Id="rId5" Type="http://schemas.openxmlformats.org/officeDocument/2006/relationships/image" Target="../media/image64.png"/><Relationship Id="rId15" Type="http://schemas.openxmlformats.org/officeDocument/2006/relationships/image" Target="../media/image72.sv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svg"/></Relationships>
</file>

<file path=ppt/slides/_rels/slide33.xml.rels><?xml version="1.0" encoding="UTF-8" standalone="yes"?>
<Relationships xmlns="http://schemas.openxmlformats.org/package/2006/relationships"><Relationship Id="rId3" Type="http://schemas.openxmlformats.org/officeDocument/2006/relationships/image" Target="../media/image75.tiff"/><Relationship Id="rId7" Type="http://schemas.openxmlformats.org/officeDocument/2006/relationships/image" Target="../media/image76.sv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4.sv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5.tiff"/><Relationship Id="rId7" Type="http://schemas.openxmlformats.org/officeDocument/2006/relationships/image" Target="../media/image76.sv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4.svg"/><Relationship Id="rId10" Type="http://schemas.openxmlformats.org/officeDocument/2006/relationships/image" Target="../media/image79.svg"/><Relationship Id="rId4" Type="http://schemas.openxmlformats.org/officeDocument/2006/relationships/image" Target="../media/image43.png"/><Relationship Id="rId9"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5.tiff"/><Relationship Id="rId7" Type="http://schemas.openxmlformats.org/officeDocument/2006/relationships/image" Target="../media/image76.sv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4.svg"/><Relationship Id="rId10" Type="http://schemas.openxmlformats.org/officeDocument/2006/relationships/image" Target="../media/image79.svg"/><Relationship Id="rId4" Type="http://schemas.openxmlformats.org/officeDocument/2006/relationships/image" Target="../media/image43.png"/><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chart" Target="../charts/chart3.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hyperlink" Target="https://pages.awscloud.com/AWS-Glue-Elastic-Views-Preview.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mailto:searchservices-ww-gtm@amazon.com" TargetMode="External"/><Relationship Id="rId7" Type="http://schemas.openxmlformats.org/officeDocument/2006/relationships/hyperlink" Target="https://aws.amazon.com/blogs/big-data/best-practices-for-configuring-your-amazon-elasticsearch-service-domain/"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hyperlink" Target="https://aws.amazon.com/blogs/big-data/moving-to-managed-the-case-for-amazon-elasticsearch-service/" TargetMode="External"/><Relationship Id="rId5" Type="http://schemas.openxmlformats.org/officeDocument/2006/relationships/hyperlink" Target="https://docs.aws.amazon.com/elasticsearch-service/latest/developerguide/what-is-amazon-elasticsearch-service.html" TargetMode="External"/><Relationship Id="rId4" Type="http://schemas.openxmlformats.org/officeDocument/2006/relationships/hyperlink" Target="https://aws.amazon.com/elasticsearch-service/resources/?nc=sn&amp;loc=5&amp;whats-new-ess.sort-by=item.additionalFields.postDateTime&amp;whats-new-ess.sort-order=des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aws.amazon.com/elasticsearch-service/getting-started/?nc=sn&amp;loc=4"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7898" y="3258766"/>
            <a:ext cx="4084101" cy="657391"/>
          </a:xfrm>
        </p:spPr>
        <p:txBody>
          <a:bodyPr>
            <a:normAutofit/>
          </a:bodyPr>
          <a:lstStyle/>
          <a:p>
            <a:r>
              <a:rPr lang="en-US" dirty="0"/>
              <a:t>Izek Chen	</a:t>
            </a:r>
          </a:p>
          <a:p>
            <a:r>
              <a:rPr lang="en-US" dirty="0"/>
              <a:t>Cloud Support Engineer</a:t>
            </a:r>
          </a:p>
        </p:txBody>
      </p:sp>
      <p:sp>
        <p:nvSpPr>
          <p:cNvPr id="3" name="Text Placeholder 2"/>
          <p:cNvSpPr>
            <a:spLocks noGrp="1"/>
          </p:cNvSpPr>
          <p:nvPr>
            <p:ph type="body" sz="quarter" idx="11"/>
          </p:nvPr>
        </p:nvSpPr>
        <p:spPr/>
        <p:txBody>
          <a:bodyPr/>
          <a:lstStyle/>
          <a:p>
            <a:r>
              <a:rPr lang="en-US" dirty="0">
                <a:solidFill>
                  <a:schemeClr val="bg1"/>
                </a:solidFill>
              </a:rPr>
              <a:t>2022.05.28</a:t>
            </a:r>
          </a:p>
        </p:txBody>
      </p:sp>
      <p:sp>
        <p:nvSpPr>
          <p:cNvPr id="4" name="Text Placeholder 3"/>
          <p:cNvSpPr>
            <a:spLocks noGrp="1"/>
          </p:cNvSpPr>
          <p:nvPr>
            <p:ph type="body" sz="quarter" idx="12"/>
          </p:nvPr>
        </p:nvSpPr>
        <p:spPr>
          <a:xfrm>
            <a:off x="487898" y="1250571"/>
            <a:ext cx="8549097" cy="1726093"/>
          </a:xfrm>
        </p:spPr>
        <p:txBody>
          <a:bodyPr/>
          <a:lstStyle/>
          <a:p>
            <a:r>
              <a:rPr lang="en-US" dirty="0"/>
              <a:t>Introduction to OpenSearch and Amazon OpenSearch Service</a:t>
            </a:r>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B09778-A54A-5D4E-AC0E-C17DAA14E59A}"/>
              </a:ext>
            </a:extLst>
          </p:cNvPr>
          <p:cNvSpPr>
            <a:spLocks noGrp="1"/>
          </p:cNvSpPr>
          <p:nvPr>
            <p:ph type="title"/>
          </p:nvPr>
        </p:nvSpPr>
        <p:spPr/>
        <p:txBody>
          <a:bodyPr/>
          <a:lstStyle/>
          <a:p>
            <a:r>
              <a:rPr lang="en-US" dirty="0"/>
              <a:t>How search engines work – query processing</a:t>
            </a:r>
          </a:p>
        </p:txBody>
      </p:sp>
      <p:sp>
        <p:nvSpPr>
          <p:cNvPr id="7" name="TextBox 6">
            <a:extLst>
              <a:ext uri="{FF2B5EF4-FFF2-40B4-BE49-F238E27FC236}">
                <a16:creationId xmlns:a16="http://schemas.microsoft.com/office/drawing/2014/main" id="{E350219B-D315-DD49-9AFE-2CB44FD82F62}"/>
              </a:ext>
            </a:extLst>
          </p:cNvPr>
          <p:cNvSpPr txBox="1"/>
          <p:nvPr/>
        </p:nvSpPr>
        <p:spPr>
          <a:xfrm>
            <a:off x="357188" y="990636"/>
            <a:ext cx="7862206" cy="371320"/>
          </a:xfrm>
          <a:prstGeom prst="rect">
            <a:avLst/>
          </a:prstGeom>
          <a:noFill/>
        </p:spPr>
        <p:txBody>
          <a:bodyPr wrap="square" rtlCol="0">
            <a:spAutoFit/>
          </a:bodyPr>
          <a:lstStyle/>
          <a:p>
            <a:r>
              <a:rPr lang="en-US" sz="1813" b="1" dirty="0">
                <a:solidFill>
                  <a:schemeClr val="bg1"/>
                </a:solidFill>
              </a:rPr>
              <a:t>Search Engines</a:t>
            </a:r>
          </a:p>
        </p:txBody>
      </p:sp>
      <p:sp>
        <p:nvSpPr>
          <p:cNvPr id="8" name="TextBox 7">
            <a:extLst>
              <a:ext uri="{FF2B5EF4-FFF2-40B4-BE49-F238E27FC236}">
                <a16:creationId xmlns:a16="http://schemas.microsoft.com/office/drawing/2014/main" id="{D192B844-8C10-0142-B552-B975E4152D6D}"/>
              </a:ext>
            </a:extLst>
          </p:cNvPr>
          <p:cNvSpPr txBox="1"/>
          <p:nvPr/>
        </p:nvSpPr>
        <p:spPr>
          <a:xfrm>
            <a:off x="357188" y="735806"/>
            <a:ext cx="1303562" cy="371320"/>
          </a:xfrm>
          <a:prstGeom prst="rect">
            <a:avLst/>
          </a:prstGeom>
          <a:noFill/>
        </p:spPr>
        <p:txBody>
          <a:bodyPr wrap="none" rtlCol="0">
            <a:spAutoFit/>
          </a:bodyPr>
          <a:lstStyle/>
          <a:p>
            <a:pPr algn="l"/>
            <a:r>
              <a:rPr lang="en-US" sz="181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Query text</a:t>
            </a:r>
          </a:p>
        </p:txBody>
      </p:sp>
      <p:sp>
        <p:nvSpPr>
          <p:cNvPr id="9" name="Rectangle 8">
            <a:extLst>
              <a:ext uri="{FF2B5EF4-FFF2-40B4-BE49-F238E27FC236}">
                <a16:creationId xmlns:a16="http://schemas.microsoft.com/office/drawing/2014/main" id="{8244CBEB-DDBB-0B45-A647-3C3CA56D89DA}"/>
              </a:ext>
            </a:extLst>
          </p:cNvPr>
          <p:cNvSpPr/>
          <p:nvPr/>
        </p:nvSpPr>
        <p:spPr>
          <a:xfrm>
            <a:off x="3278266" y="119639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0" name="Rectangle 9">
            <a:extLst>
              <a:ext uri="{FF2B5EF4-FFF2-40B4-BE49-F238E27FC236}">
                <a16:creationId xmlns:a16="http://schemas.microsoft.com/office/drawing/2014/main" id="{C8BE0D7F-BD80-A140-970E-63E662E3DD65}"/>
              </a:ext>
            </a:extLst>
          </p:cNvPr>
          <p:cNvSpPr/>
          <p:nvPr/>
        </p:nvSpPr>
        <p:spPr>
          <a:xfrm>
            <a:off x="3278266" y="149071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1" name="Rectangle 10">
            <a:extLst>
              <a:ext uri="{FF2B5EF4-FFF2-40B4-BE49-F238E27FC236}">
                <a16:creationId xmlns:a16="http://schemas.microsoft.com/office/drawing/2014/main" id="{438E8B76-7EA6-C540-8BF5-2AAE302B288A}"/>
              </a:ext>
            </a:extLst>
          </p:cNvPr>
          <p:cNvSpPr/>
          <p:nvPr/>
        </p:nvSpPr>
        <p:spPr>
          <a:xfrm>
            <a:off x="3278266" y="178503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 name="Rectangle 11">
            <a:extLst>
              <a:ext uri="{FF2B5EF4-FFF2-40B4-BE49-F238E27FC236}">
                <a16:creationId xmlns:a16="http://schemas.microsoft.com/office/drawing/2014/main" id="{B69FC146-81BE-4D48-8959-762809E2F30F}"/>
              </a:ext>
            </a:extLst>
          </p:cNvPr>
          <p:cNvSpPr/>
          <p:nvPr/>
        </p:nvSpPr>
        <p:spPr>
          <a:xfrm>
            <a:off x="3278266" y="207935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 name="Rectangle 12">
            <a:extLst>
              <a:ext uri="{FF2B5EF4-FFF2-40B4-BE49-F238E27FC236}">
                <a16:creationId xmlns:a16="http://schemas.microsoft.com/office/drawing/2014/main" id="{1ADEABD4-515C-624E-B5BC-E06DAB4F10EB}"/>
              </a:ext>
            </a:extLst>
          </p:cNvPr>
          <p:cNvSpPr/>
          <p:nvPr/>
        </p:nvSpPr>
        <p:spPr>
          <a:xfrm>
            <a:off x="3278266" y="237367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4" name="Rectangle 13">
            <a:extLst>
              <a:ext uri="{FF2B5EF4-FFF2-40B4-BE49-F238E27FC236}">
                <a16:creationId xmlns:a16="http://schemas.microsoft.com/office/drawing/2014/main" id="{38FC24E5-BE55-5F4D-BCE1-A4755B0F01E4}"/>
              </a:ext>
            </a:extLst>
          </p:cNvPr>
          <p:cNvSpPr/>
          <p:nvPr/>
        </p:nvSpPr>
        <p:spPr>
          <a:xfrm>
            <a:off x="3278266" y="266799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5" name="Rectangle 14">
            <a:extLst>
              <a:ext uri="{FF2B5EF4-FFF2-40B4-BE49-F238E27FC236}">
                <a16:creationId xmlns:a16="http://schemas.microsoft.com/office/drawing/2014/main" id="{50FCD601-6850-7647-AE0B-C6BE3CD218EF}"/>
              </a:ext>
            </a:extLst>
          </p:cNvPr>
          <p:cNvSpPr/>
          <p:nvPr/>
        </p:nvSpPr>
        <p:spPr>
          <a:xfrm>
            <a:off x="3278266" y="296231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6" name="Rectangle 15">
            <a:extLst>
              <a:ext uri="{FF2B5EF4-FFF2-40B4-BE49-F238E27FC236}">
                <a16:creationId xmlns:a16="http://schemas.microsoft.com/office/drawing/2014/main" id="{1D7516E3-74DC-AC4D-89E5-D95145F03CCE}"/>
              </a:ext>
            </a:extLst>
          </p:cNvPr>
          <p:cNvSpPr/>
          <p:nvPr/>
        </p:nvSpPr>
        <p:spPr>
          <a:xfrm>
            <a:off x="3278266" y="325663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7" name="Rectangle 16">
            <a:extLst>
              <a:ext uri="{FF2B5EF4-FFF2-40B4-BE49-F238E27FC236}">
                <a16:creationId xmlns:a16="http://schemas.microsoft.com/office/drawing/2014/main" id="{C3B250B7-8E1E-E942-9D3B-DB22CFF203C2}"/>
              </a:ext>
            </a:extLst>
          </p:cNvPr>
          <p:cNvSpPr/>
          <p:nvPr/>
        </p:nvSpPr>
        <p:spPr>
          <a:xfrm>
            <a:off x="3278266" y="355095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9" name="TextBox 18">
            <a:extLst>
              <a:ext uri="{FF2B5EF4-FFF2-40B4-BE49-F238E27FC236}">
                <a16:creationId xmlns:a16="http://schemas.microsoft.com/office/drawing/2014/main" id="{AD53F975-AECD-E645-917D-9A77FE210B14}"/>
              </a:ext>
            </a:extLst>
          </p:cNvPr>
          <p:cNvSpPr txBox="1"/>
          <p:nvPr/>
        </p:nvSpPr>
        <p:spPr>
          <a:xfrm>
            <a:off x="3063954" y="4074824"/>
            <a:ext cx="758541"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Index</a:t>
            </a:r>
          </a:p>
        </p:txBody>
      </p:sp>
      <p:sp>
        <p:nvSpPr>
          <p:cNvPr id="23" name="Rectangle 22">
            <a:extLst>
              <a:ext uri="{FF2B5EF4-FFF2-40B4-BE49-F238E27FC236}">
                <a16:creationId xmlns:a16="http://schemas.microsoft.com/office/drawing/2014/main" id="{0811C901-DD6D-6641-ACBC-CE325FE7AE20}"/>
              </a:ext>
            </a:extLst>
          </p:cNvPr>
          <p:cNvSpPr/>
          <p:nvPr/>
        </p:nvSpPr>
        <p:spPr>
          <a:xfrm>
            <a:off x="3874369" y="1789761"/>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24" name="Rectangle 23">
            <a:extLst>
              <a:ext uri="{FF2B5EF4-FFF2-40B4-BE49-F238E27FC236}">
                <a16:creationId xmlns:a16="http://schemas.microsoft.com/office/drawing/2014/main" id="{8E58CDAF-C7A5-CF4B-95C7-119473F42919}"/>
              </a:ext>
            </a:extLst>
          </p:cNvPr>
          <p:cNvSpPr/>
          <p:nvPr/>
        </p:nvSpPr>
        <p:spPr>
          <a:xfrm>
            <a:off x="4219106" y="1791993"/>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25" name="Rectangle 24">
            <a:extLst>
              <a:ext uri="{FF2B5EF4-FFF2-40B4-BE49-F238E27FC236}">
                <a16:creationId xmlns:a16="http://schemas.microsoft.com/office/drawing/2014/main" id="{A65556F3-13E1-3E4E-9BB9-406D64FC8F4E}"/>
              </a:ext>
            </a:extLst>
          </p:cNvPr>
          <p:cNvSpPr/>
          <p:nvPr/>
        </p:nvSpPr>
        <p:spPr>
          <a:xfrm>
            <a:off x="4563843" y="1787529"/>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39" name="L-Shape 38">
            <a:extLst>
              <a:ext uri="{FF2B5EF4-FFF2-40B4-BE49-F238E27FC236}">
                <a16:creationId xmlns:a16="http://schemas.microsoft.com/office/drawing/2014/main" id="{185B54F2-2A5F-1A41-82E1-26B6FE7FF6C1}"/>
              </a:ext>
            </a:extLst>
          </p:cNvPr>
          <p:cNvSpPr/>
          <p:nvPr/>
        </p:nvSpPr>
        <p:spPr>
          <a:xfrm>
            <a:off x="502005" y="1540127"/>
            <a:ext cx="1148104" cy="833546"/>
          </a:xfrm>
          <a:prstGeom prst="corner">
            <a:avLst>
              <a:gd name="adj1" fmla="val 10051"/>
              <a:gd name="adj2" fmla="val 1717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0" name="Right Arrow 39">
            <a:extLst>
              <a:ext uri="{FF2B5EF4-FFF2-40B4-BE49-F238E27FC236}">
                <a16:creationId xmlns:a16="http://schemas.microsoft.com/office/drawing/2014/main" id="{B6056D16-F0C7-534E-813B-E921DE9FCB04}"/>
              </a:ext>
            </a:extLst>
          </p:cNvPr>
          <p:cNvSpPr/>
          <p:nvPr/>
        </p:nvSpPr>
        <p:spPr>
          <a:xfrm>
            <a:off x="502004" y="2131588"/>
            <a:ext cx="1285876" cy="336631"/>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t>Analysis</a:t>
            </a:r>
          </a:p>
        </p:txBody>
      </p:sp>
      <p:sp>
        <p:nvSpPr>
          <p:cNvPr id="41" name="TextBox 40">
            <a:extLst>
              <a:ext uri="{FF2B5EF4-FFF2-40B4-BE49-F238E27FC236}">
                <a16:creationId xmlns:a16="http://schemas.microsoft.com/office/drawing/2014/main" id="{0CD56189-FD4D-A54A-9009-27107CDDE083}"/>
              </a:ext>
            </a:extLst>
          </p:cNvPr>
          <p:cNvSpPr txBox="1"/>
          <p:nvPr/>
        </p:nvSpPr>
        <p:spPr>
          <a:xfrm>
            <a:off x="1836867" y="1992126"/>
            <a:ext cx="1107149" cy="650306"/>
          </a:xfrm>
          <a:prstGeom prst="rect">
            <a:avLst/>
          </a:prstGeom>
          <a:noFill/>
        </p:spPr>
        <p:txBody>
          <a:bodyPr wrap="square" rtlCol="0">
            <a:spAutoFit/>
          </a:bodyPr>
          <a:lstStyle/>
          <a:p>
            <a:r>
              <a:rPr lang="en-US" sz="1813" b="1" dirty="0">
                <a:solidFill>
                  <a:schemeClr val="bg1"/>
                </a:solidFill>
              </a:rPr>
              <a:t>Search</a:t>
            </a:r>
          </a:p>
          <a:p>
            <a:r>
              <a:rPr lang="en-US" sz="1813" b="1" dirty="0">
                <a:solidFill>
                  <a:schemeClr val="bg1"/>
                </a:solidFill>
              </a:rPr>
              <a:t>Engines</a:t>
            </a:r>
          </a:p>
        </p:txBody>
      </p:sp>
      <p:sp>
        <p:nvSpPr>
          <p:cNvPr id="42" name="TextBox 41">
            <a:extLst>
              <a:ext uri="{FF2B5EF4-FFF2-40B4-BE49-F238E27FC236}">
                <a16:creationId xmlns:a16="http://schemas.microsoft.com/office/drawing/2014/main" id="{6F6ADBF5-5FA7-1640-AD23-E08198507247}"/>
              </a:ext>
            </a:extLst>
          </p:cNvPr>
          <p:cNvSpPr txBox="1"/>
          <p:nvPr/>
        </p:nvSpPr>
        <p:spPr>
          <a:xfrm>
            <a:off x="1946365" y="4074824"/>
            <a:ext cx="837089"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Terms</a:t>
            </a:r>
          </a:p>
        </p:txBody>
      </p:sp>
      <p:cxnSp>
        <p:nvCxnSpPr>
          <p:cNvPr id="3" name="Straight Arrow Connector 2">
            <a:extLst>
              <a:ext uri="{FF2B5EF4-FFF2-40B4-BE49-F238E27FC236}">
                <a16:creationId xmlns:a16="http://schemas.microsoft.com/office/drawing/2014/main" id="{AF5AE4E0-AFA3-FF46-BA91-423BBFC9BE04}"/>
              </a:ext>
            </a:extLst>
          </p:cNvPr>
          <p:cNvCxnSpPr>
            <a:cxnSpLocks/>
            <a:endCxn id="16" idx="1"/>
          </p:cNvCxnSpPr>
          <p:nvPr/>
        </p:nvCxnSpPr>
        <p:spPr>
          <a:xfrm>
            <a:off x="2822500" y="2578801"/>
            <a:ext cx="455766" cy="8105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0D5ACD7-A846-EE46-9A17-52E135670AA4}"/>
              </a:ext>
            </a:extLst>
          </p:cNvPr>
          <p:cNvCxnSpPr>
            <a:cxnSpLocks/>
            <a:endCxn id="11" idx="1"/>
          </p:cNvCxnSpPr>
          <p:nvPr/>
        </p:nvCxnSpPr>
        <p:spPr>
          <a:xfrm flipV="1">
            <a:off x="2679680" y="1917702"/>
            <a:ext cx="598585" cy="205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C923B8F9-A6A7-D84D-803D-78E19B293BE7}"/>
              </a:ext>
            </a:extLst>
          </p:cNvPr>
          <p:cNvSpPr/>
          <p:nvPr/>
        </p:nvSpPr>
        <p:spPr>
          <a:xfrm>
            <a:off x="3874369" y="3256633"/>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4" name="Rectangle 43">
            <a:extLst>
              <a:ext uri="{FF2B5EF4-FFF2-40B4-BE49-F238E27FC236}">
                <a16:creationId xmlns:a16="http://schemas.microsoft.com/office/drawing/2014/main" id="{EDEC35EC-1511-DE42-A88A-5DEE01982594}"/>
              </a:ext>
            </a:extLst>
          </p:cNvPr>
          <p:cNvSpPr/>
          <p:nvPr/>
        </p:nvSpPr>
        <p:spPr>
          <a:xfrm>
            <a:off x="4219106" y="3258865"/>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5" name="Rectangle 44">
            <a:extLst>
              <a:ext uri="{FF2B5EF4-FFF2-40B4-BE49-F238E27FC236}">
                <a16:creationId xmlns:a16="http://schemas.microsoft.com/office/drawing/2014/main" id="{AC7098BE-D741-5149-9900-A655A427AEEB}"/>
              </a:ext>
            </a:extLst>
          </p:cNvPr>
          <p:cNvSpPr/>
          <p:nvPr/>
        </p:nvSpPr>
        <p:spPr>
          <a:xfrm>
            <a:off x="4563843" y="3254401"/>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6" name="Rectangle 45">
            <a:extLst>
              <a:ext uri="{FF2B5EF4-FFF2-40B4-BE49-F238E27FC236}">
                <a16:creationId xmlns:a16="http://schemas.microsoft.com/office/drawing/2014/main" id="{BB6A50EF-05A0-C04E-AA8D-4C8BE43C295A}"/>
              </a:ext>
            </a:extLst>
          </p:cNvPr>
          <p:cNvSpPr/>
          <p:nvPr/>
        </p:nvSpPr>
        <p:spPr>
          <a:xfrm>
            <a:off x="4908580" y="3256633"/>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cxnSp>
        <p:nvCxnSpPr>
          <p:cNvPr id="31" name="Straight Arrow Connector 30">
            <a:extLst>
              <a:ext uri="{FF2B5EF4-FFF2-40B4-BE49-F238E27FC236}">
                <a16:creationId xmlns:a16="http://schemas.microsoft.com/office/drawing/2014/main" id="{FADCBB41-7604-C042-BF5C-50C1CEAB0C5C}"/>
              </a:ext>
            </a:extLst>
          </p:cNvPr>
          <p:cNvCxnSpPr>
            <a:stCxn id="11" idx="3"/>
            <a:endCxn id="23" idx="1"/>
          </p:cNvCxnSpPr>
          <p:nvPr/>
        </p:nvCxnSpPr>
        <p:spPr>
          <a:xfrm>
            <a:off x="3543605" y="1917703"/>
            <a:ext cx="330764" cy="47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0423F18F-AAD5-A541-BCD2-6FB451B1305C}"/>
              </a:ext>
            </a:extLst>
          </p:cNvPr>
          <p:cNvCxnSpPr>
            <a:cxnSpLocks/>
            <a:stCxn id="16" idx="3"/>
            <a:endCxn id="38" idx="1"/>
          </p:cNvCxnSpPr>
          <p:nvPr/>
        </p:nvCxnSpPr>
        <p:spPr>
          <a:xfrm>
            <a:off x="3543605" y="3389303"/>
            <a:ext cx="3307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C807B806-8CD6-B740-A1C2-769CF8DF2ED5}"/>
              </a:ext>
            </a:extLst>
          </p:cNvPr>
          <p:cNvSpPr txBox="1"/>
          <p:nvPr/>
        </p:nvSpPr>
        <p:spPr>
          <a:xfrm>
            <a:off x="5598285" y="4074824"/>
            <a:ext cx="848309"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Merge</a:t>
            </a:r>
          </a:p>
        </p:txBody>
      </p:sp>
      <p:sp>
        <p:nvSpPr>
          <p:cNvPr id="58" name="Rectangle 57">
            <a:extLst>
              <a:ext uri="{FF2B5EF4-FFF2-40B4-BE49-F238E27FC236}">
                <a16:creationId xmlns:a16="http://schemas.microsoft.com/office/drawing/2014/main" id="{D23EFC23-F0FE-6048-929D-1E854D3424F2}"/>
              </a:ext>
            </a:extLst>
          </p:cNvPr>
          <p:cNvSpPr/>
          <p:nvPr/>
        </p:nvSpPr>
        <p:spPr>
          <a:xfrm>
            <a:off x="5822769" y="1623382"/>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59" name="Rectangle 58">
            <a:extLst>
              <a:ext uri="{FF2B5EF4-FFF2-40B4-BE49-F238E27FC236}">
                <a16:creationId xmlns:a16="http://schemas.microsoft.com/office/drawing/2014/main" id="{04000F1D-31B5-6F4D-BD62-20B5AD952D17}"/>
              </a:ext>
            </a:extLst>
          </p:cNvPr>
          <p:cNvSpPr/>
          <p:nvPr/>
        </p:nvSpPr>
        <p:spPr>
          <a:xfrm>
            <a:off x="5822769" y="1917702"/>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0" name="Rectangle 59">
            <a:extLst>
              <a:ext uri="{FF2B5EF4-FFF2-40B4-BE49-F238E27FC236}">
                <a16:creationId xmlns:a16="http://schemas.microsoft.com/office/drawing/2014/main" id="{C7975E2A-1333-AF43-B37E-2E267E6F581E}"/>
              </a:ext>
            </a:extLst>
          </p:cNvPr>
          <p:cNvSpPr/>
          <p:nvPr/>
        </p:nvSpPr>
        <p:spPr>
          <a:xfrm>
            <a:off x="5822769" y="2212022"/>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1" name="Rectangle 60">
            <a:extLst>
              <a:ext uri="{FF2B5EF4-FFF2-40B4-BE49-F238E27FC236}">
                <a16:creationId xmlns:a16="http://schemas.microsoft.com/office/drawing/2014/main" id="{D2646DD9-03BD-7A49-B5A7-DE6F5DD3CADC}"/>
              </a:ext>
            </a:extLst>
          </p:cNvPr>
          <p:cNvSpPr/>
          <p:nvPr/>
        </p:nvSpPr>
        <p:spPr>
          <a:xfrm>
            <a:off x="5822769" y="2506342"/>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2" name="Rectangle 61">
            <a:extLst>
              <a:ext uri="{FF2B5EF4-FFF2-40B4-BE49-F238E27FC236}">
                <a16:creationId xmlns:a16="http://schemas.microsoft.com/office/drawing/2014/main" id="{4BEC59B3-9B2A-8D4F-AB26-EA14C15BB91B}"/>
              </a:ext>
            </a:extLst>
          </p:cNvPr>
          <p:cNvSpPr/>
          <p:nvPr/>
        </p:nvSpPr>
        <p:spPr>
          <a:xfrm>
            <a:off x="5822769" y="2800662"/>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3" name="Rectangle 62">
            <a:extLst>
              <a:ext uri="{FF2B5EF4-FFF2-40B4-BE49-F238E27FC236}">
                <a16:creationId xmlns:a16="http://schemas.microsoft.com/office/drawing/2014/main" id="{8E4C6C67-3F25-8145-8383-EC265EF2ABDB}"/>
              </a:ext>
            </a:extLst>
          </p:cNvPr>
          <p:cNvSpPr/>
          <p:nvPr/>
        </p:nvSpPr>
        <p:spPr>
          <a:xfrm>
            <a:off x="5822769" y="3094982"/>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4" name="Rectangle 63">
            <a:extLst>
              <a:ext uri="{FF2B5EF4-FFF2-40B4-BE49-F238E27FC236}">
                <a16:creationId xmlns:a16="http://schemas.microsoft.com/office/drawing/2014/main" id="{07C1BD0E-F375-C64C-9252-0F313229FFD0}"/>
              </a:ext>
            </a:extLst>
          </p:cNvPr>
          <p:cNvSpPr/>
          <p:nvPr/>
        </p:nvSpPr>
        <p:spPr>
          <a:xfrm>
            <a:off x="5822769" y="3389302"/>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cxnSp>
        <p:nvCxnSpPr>
          <p:cNvPr id="68" name="Straight Arrow Connector 67">
            <a:extLst>
              <a:ext uri="{FF2B5EF4-FFF2-40B4-BE49-F238E27FC236}">
                <a16:creationId xmlns:a16="http://schemas.microsoft.com/office/drawing/2014/main" id="{F03DB3AF-23D3-BB41-9EBE-D615DF618DB7}"/>
              </a:ext>
            </a:extLst>
          </p:cNvPr>
          <p:cNvCxnSpPr>
            <a:stCxn id="25" idx="3"/>
          </p:cNvCxnSpPr>
          <p:nvPr/>
        </p:nvCxnSpPr>
        <p:spPr>
          <a:xfrm flipV="1">
            <a:off x="4829182" y="1917702"/>
            <a:ext cx="569452" cy="2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3C4909A4-1E5D-9341-9779-8688DAE390C7}"/>
              </a:ext>
            </a:extLst>
          </p:cNvPr>
          <p:cNvCxnSpPr>
            <a:cxnSpLocks/>
            <a:stCxn id="46" idx="3"/>
          </p:cNvCxnSpPr>
          <p:nvPr/>
        </p:nvCxnSpPr>
        <p:spPr>
          <a:xfrm flipV="1">
            <a:off x="5173919" y="3387070"/>
            <a:ext cx="224715" cy="2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00B3B08D-4653-3C4E-858C-E057295E0C4A}"/>
              </a:ext>
            </a:extLst>
          </p:cNvPr>
          <p:cNvSpPr txBox="1"/>
          <p:nvPr/>
        </p:nvSpPr>
        <p:spPr>
          <a:xfrm>
            <a:off x="6545756" y="4074824"/>
            <a:ext cx="1731564"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Score and Sort</a:t>
            </a:r>
          </a:p>
        </p:txBody>
      </p:sp>
      <p:sp>
        <p:nvSpPr>
          <p:cNvPr id="73" name="Rectangle 72">
            <a:extLst>
              <a:ext uri="{FF2B5EF4-FFF2-40B4-BE49-F238E27FC236}">
                <a16:creationId xmlns:a16="http://schemas.microsoft.com/office/drawing/2014/main" id="{7CA17477-806C-CA41-8296-9D784AB60383}"/>
              </a:ext>
            </a:extLst>
          </p:cNvPr>
          <p:cNvSpPr/>
          <p:nvPr/>
        </p:nvSpPr>
        <p:spPr>
          <a:xfrm>
            <a:off x="7244244" y="1623382"/>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4" name="Rectangle 73">
            <a:extLst>
              <a:ext uri="{FF2B5EF4-FFF2-40B4-BE49-F238E27FC236}">
                <a16:creationId xmlns:a16="http://schemas.microsoft.com/office/drawing/2014/main" id="{B547C7A7-46DF-C94F-B6C6-275922B5FBEC}"/>
              </a:ext>
            </a:extLst>
          </p:cNvPr>
          <p:cNvSpPr/>
          <p:nvPr/>
        </p:nvSpPr>
        <p:spPr>
          <a:xfrm>
            <a:off x="7244244" y="1917702"/>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5" name="Rectangle 74">
            <a:extLst>
              <a:ext uri="{FF2B5EF4-FFF2-40B4-BE49-F238E27FC236}">
                <a16:creationId xmlns:a16="http://schemas.microsoft.com/office/drawing/2014/main" id="{71379C8D-2557-934F-87B5-BB0BB5E7EB93}"/>
              </a:ext>
            </a:extLst>
          </p:cNvPr>
          <p:cNvSpPr/>
          <p:nvPr/>
        </p:nvSpPr>
        <p:spPr>
          <a:xfrm>
            <a:off x="7244244" y="2212022"/>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6" name="Rectangle 75">
            <a:extLst>
              <a:ext uri="{FF2B5EF4-FFF2-40B4-BE49-F238E27FC236}">
                <a16:creationId xmlns:a16="http://schemas.microsoft.com/office/drawing/2014/main" id="{362C81ED-D7D8-EC46-AA11-96F4DCCC74B1}"/>
              </a:ext>
            </a:extLst>
          </p:cNvPr>
          <p:cNvSpPr/>
          <p:nvPr/>
        </p:nvSpPr>
        <p:spPr>
          <a:xfrm>
            <a:off x="7244244" y="2506342"/>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7" name="Rectangle 76">
            <a:extLst>
              <a:ext uri="{FF2B5EF4-FFF2-40B4-BE49-F238E27FC236}">
                <a16:creationId xmlns:a16="http://schemas.microsoft.com/office/drawing/2014/main" id="{26F0CF8B-0C5C-C244-9A0A-EDBBCDCFB93F}"/>
              </a:ext>
            </a:extLst>
          </p:cNvPr>
          <p:cNvSpPr/>
          <p:nvPr/>
        </p:nvSpPr>
        <p:spPr>
          <a:xfrm>
            <a:off x="7244244" y="2800662"/>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8" name="Rectangle 77">
            <a:extLst>
              <a:ext uri="{FF2B5EF4-FFF2-40B4-BE49-F238E27FC236}">
                <a16:creationId xmlns:a16="http://schemas.microsoft.com/office/drawing/2014/main" id="{EE49282E-2B0C-AB41-BE21-42B43E265E00}"/>
              </a:ext>
            </a:extLst>
          </p:cNvPr>
          <p:cNvSpPr/>
          <p:nvPr/>
        </p:nvSpPr>
        <p:spPr>
          <a:xfrm>
            <a:off x="7244244" y="3094982"/>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9" name="Rectangle 78">
            <a:extLst>
              <a:ext uri="{FF2B5EF4-FFF2-40B4-BE49-F238E27FC236}">
                <a16:creationId xmlns:a16="http://schemas.microsoft.com/office/drawing/2014/main" id="{2EE7B25A-114E-BE4F-A9C7-F2D567F0F30E}"/>
              </a:ext>
            </a:extLst>
          </p:cNvPr>
          <p:cNvSpPr/>
          <p:nvPr/>
        </p:nvSpPr>
        <p:spPr>
          <a:xfrm>
            <a:off x="7244244" y="3389302"/>
            <a:ext cx="265339" cy="265339"/>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cxnSp>
        <p:nvCxnSpPr>
          <p:cNvPr id="80" name="Straight Arrow Connector 79">
            <a:extLst>
              <a:ext uri="{FF2B5EF4-FFF2-40B4-BE49-F238E27FC236}">
                <a16:creationId xmlns:a16="http://schemas.microsoft.com/office/drawing/2014/main" id="{1CA6CA00-9E2F-9F42-833C-E1F1549A6C0F}"/>
              </a:ext>
            </a:extLst>
          </p:cNvPr>
          <p:cNvCxnSpPr/>
          <p:nvPr/>
        </p:nvCxnSpPr>
        <p:spPr>
          <a:xfrm flipV="1">
            <a:off x="6384186" y="2636515"/>
            <a:ext cx="569452" cy="2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0A0297C1-C47F-1C40-B8BC-FF2B6E9FEDD8}"/>
              </a:ext>
            </a:extLst>
          </p:cNvPr>
          <p:cNvSpPr txBox="1"/>
          <p:nvPr/>
        </p:nvSpPr>
        <p:spPr>
          <a:xfrm>
            <a:off x="3761210" y="1167095"/>
            <a:ext cx="1457450"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Posting lists</a:t>
            </a:r>
          </a:p>
        </p:txBody>
      </p:sp>
      <p:sp>
        <p:nvSpPr>
          <p:cNvPr id="52" name="TextBox 51">
            <a:extLst>
              <a:ext uri="{FF2B5EF4-FFF2-40B4-BE49-F238E27FC236}">
                <a16:creationId xmlns:a16="http://schemas.microsoft.com/office/drawing/2014/main" id="{DCBA979B-0CD2-6741-98ED-4894068E4A97}"/>
              </a:ext>
            </a:extLst>
          </p:cNvPr>
          <p:cNvSpPr txBox="1"/>
          <p:nvPr/>
        </p:nvSpPr>
        <p:spPr>
          <a:xfrm>
            <a:off x="5436265" y="1163674"/>
            <a:ext cx="1059906"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Matches</a:t>
            </a:r>
          </a:p>
        </p:txBody>
      </p:sp>
      <p:sp>
        <p:nvSpPr>
          <p:cNvPr id="53" name="TextBox 52">
            <a:extLst>
              <a:ext uri="{FF2B5EF4-FFF2-40B4-BE49-F238E27FC236}">
                <a16:creationId xmlns:a16="http://schemas.microsoft.com/office/drawing/2014/main" id="{C43AFC91-8FF2-E046-9675-6E6FC316719E}"/>
              </a:ext>
            </a:extLst>
          </p:cNvPr>
          <p:cNvSpPr txBox="1"/>
          <p:nvPr/>
        </p:nvSpPr>
        <p:spPr>
          <a:xfrm>
            <a:off x="6940896" y="1163674"/>
            <a:ext cx="941283"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Results</a:t>
            </a:r>
          </a:p>
        </p:txBody>
      </p:sp>
    </p:spTree>
    <p:extLst>
      <p:ext uri="{BB962C8B-B14F-4D97-AF65-F5344CB8AC3E}">
        <p14:creationId xmlns:p14="http://schemas.microsoft.com/office/powerpoint/2010/main" val="80073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120C461-CCE5-2044-9B7A-255F67663D83}"/>
              </a:ext>
            </a:extLst>
          </p:cNvPr>
          <p:cNvSpPr txBox="1">
            <a:spLocks/>
          </p:cNvSpPr>
          <p:nvPr/>
        </p:nvSpPr>
        <p:spPr>
          <a:xfrm>
            <a:off x="950769" y="2679587"/>
            <a:ext cx="2166504" cy="2080817"/>
          </a:xfrm>
          <a:prstGeom prst="rect">
            <a:avLst/>
          </a:prstGeom>
        </p:spPr>
        <p:txBody>
          <a:bodyPr/>
          <a:lstStyle>
            <a:lvl1pPr marL="0" marR="0" indent="0" algn="l" defTabSz="1828796" rtl="0" latinLnBrk="0">
              <a:lnSpc>
                <a:spcPct val="120000"/>
              </a:lnSpc>
              <a:spcBef>
                <a:spcPts val="1200"/>
              </a:spcBef>
              <a:spcAft>
                <a:spcPts val="0"/>
              </a:spcAft>
              <a:buClrTx/>
              <a:buSzTx/>
              <a:buFont typeface="Arial" panose="020B0604020202020204" pitchFamily="34" charset="0"/>
              <a:buNone/>
              <a:tabLst/>
              <a:defRPr sz="4000" b="0" i="0" u="none" strike="noStrike" cap="none" spc="0" baseline="0" dirty="0">
                <a:solidFill>
                  <a:schemeClr val="bg1"/>
                </a:solidFill>
                <a:uFillTx/>
                <a:latin typeface="+mn-lt"/>
                <a:ea typeface="Amazon Ember"/>
                <a:cs typeface="Amazon Ember"/>
                <a:sym typeface="Amazon Ember"/>
              </a:defRPr>
            </a:lvl1pPr>
            <a:lvl2pPr marL="458788" marR="0" indent="0" algn="l" defTabSz="1828796" rtl="0" latinLnBrk="0">
              <a:lnSpc>
                <a:spcPct val="120000"/>
              </a:lnSpc>
              <a:spcBef>
                <a:spcPts val="1200"/>
              </a:spcBef>
              <a:spcAft>
                <a:spcPts val="0"/>
              </a:spcAft>
              <a:buClrTx/>
              <a:buSzTx/>
              <a:buFont typeface="Arial" panose="020B0604020202020204" pitchFamily="34" charset="0"/>
              <a:buNone/>
              <a:tabLst/>
              <a:defRPr sz="3600" b="0" i="0" u="none" strike="noStrike" cap="none" spc="0" baseline="0" dirty="0">
                <a:solidFill>
                  <a:schemeClr val="bg1"/>
                </a:solidFill>
                <a:uFillTx/>
                <a:latin typeface="+mn-lt"/>
                <a:ea typeface="Amazon Ember"/>
                <a:cs typeface="Amazon Ember"/>
                <a:sym typeface="Amazon Ember"/>
              </a:defRPr>
            </a:lvl2pPr>
            <a:lvl3pPr marL="919162" marR="0" indent="0" algn="l" defTabSz="1828796" rtl="0" latinLnBrk="0">
              <a:lnSpc>
                <a:spcPct val="120000"/>
              </a:lnSpc>
              <a:spcBef>
                <a:spcPts val="1200"/>
              </a:spcBef>
              <a:spcAft>
                <a:spcPts val="0"/>
              </a:spcAft>
              <a:buClrTx/>
              <a:buSzTx/>
              <a:buFont typeface="Arial" panose="020B0604020202020204" pitchFamily="34" charset="0"/>
              <a:buNone/>
              <a:tabLst/>
              <a:defRPr sz="3200" b="0" i="0" u="none" strike="noStrike" cap="none" spc="0" baseline="0" dirty="0">
                <a:solidFill>
                  <a:schemeClr val="bg1"/>
                </a:solidFill>
                <a:uFillTx/>
                <a:latin typeface="+mn-lt"/>
                <a:ea typeface="Amazon Ember"/>
                <a:cs typeface="Amazon Ember"/>
                <a:sym typeface="Amazon Ember"/>
              </a:defRPr>
            </a:lvl3pPr>
            <a:lvl4pPr marL="1377950"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4pPr>
            <a:lvl5pPr marL="1838325"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5pPr>
            <a:lvl6pPr marL="3363394" marR="0" indent="-620201"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6pPr>
            <a:lvl7pPr marL="391203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7pPr>
            <a:lvl8pPr marL="4460673"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8pPr>
            <a:lvl9pPr marL="500931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9pPr>
          </a:lstStyle>
          <a:p>
            <a:pPr hangingPunct="1"/>
            <a:r>
              <a:rPr lang="en-US" sz="1500" dirty="0"/>
              <a:t>You can aggregate on terms, dates, ranges, histograms, and more. Pipeline aggregations allow you to chain aggregations.</a:t>
            </a:r>
          </a:p>
        </p:txBody>
      </p:sp>
      <p:sp>
        <p:nvSpPr>
          <p:cNvPr id="4" name="Text Placeholder 4">
            <a:extLst>
              <a:ext uri="{FF2B5EF4-FFF2-40B4-BE49-F238E27FC236}">
                <a16:creationId xmlns:a16="http://schemas.microsoft.com/office/drawing/2014/main" id="{B857C35C-4560-1840-A2CD-97D0956F593F}"/>
              </a:ext>
            </a:extLst>
          </p:cNvPr>
          <p:cNvSpPr txBox="1">
            <a:spLocks/>
          </p:cNvSpPr>
          <p:nvPr/>
        </p:nvSpPr>
        <p:spPr>
          <a:xfrm>
            <a:off x="3641234" y="2679586"/>
            <a:ext cx="1828581" cy="2143164"/>
          </a:xfrm>
          <a:prstGeom prst="rect">
            <a:avLst/>
          </a:prstGeom>
        </p:spPr>
        <p:txBody>
          <a:bodyPr/>
          <a:lstStyle>
            <a:lvl1pPr marL="0" marR="0" indent="0" algn="l" defTabSz="1828796" rtl="0" latinLnBrk="0">
              <a:lnSpc>
                <a:spcPct val="120000"/>
              </a:lnSpc>
              <a:spcBef>
                <a:spcPts val="1200"/>
              </a:spcBef>
              <a:spcAft>
                <a:spcPts val="0"/>
              </a:spcAft>
              <a:buClrTx/>
              <a:buSzTx/>
              <a:buFont typeface="Arial" panose="020B0604020202020204" pitchFamily="34" charset="0"/>
              <a:buNone/>
              <a:tabLst/>
              <a:defRPr sz="4000" b="0" i="0" u="none" strike="noStrike" cap="none" spc="0" baseline="0" dirty="0">
                <a:solidFill>
                  <a:schemeClr val="bg1"/>
                </a:solidFill>
                <a:uFillTx/>
                <a:latin typeface="+mn-lt"/>
                <a:ea typeface="Amazon Ember"/>
                <a:cs typeface="Amazon Ember"/>
                <a:sym typeface="Amazon Ember"/>
              </a:defRPr>
            </a:lvl1pPr>
            <a:lvl2pPr marL="458788" marR="0" indent="0" algn="l" defTabSz="1828796" rtl="0" latinLnBrk="0">
              <a:lnSpc>
                <a:spcPct val="120000"/>
              </a:lnSpc>
              <a:spcBef>
                <a:spcPts val="1200"/>
              </a:spcBef>
              <a:spcAft>
                <a:spcPts val="0"/>
              </a:spcAft>
              <a:buClrTx/>
              <a:buSzTx/>
              <a:buFont typeface="Arial" panose="020B0604020202020204" pitchFamily="34" charset="0"/>
              <a:buNone/>
              <a:tabLst/>
              <a:defRPr sz="3600" b="0" i="0" u="none" strike="noStrike" cap="none" spc="0" baseline="0" dirty="0">
                <a:solidFill>
                  <a:schemeClr val="bg1"/>
                </a:solidFill>
                <a:uFillTx/>
                <a:latin typeface="+mn-lt"/>
                <a:ea typeface="Amazon Ember"/>
                <a:cs typeface="Amazon Ember"/>
                <a:sym typeface="Amazon Ember"/>
              </a:defRPr>
            </a:lvl2pPr>
            <a:lvl3pPr marL="919162" marR="0" indent="0" algn="l" defTabSz="1828796" rtl="0" latinLnBrk="0">
              <a:lnSpc>
                <a:spcPct val="120000"/>
              </a:lnSpc>
              <a:spcBef>
                <a:spcPts val="1200"/>
              </a:spcBef>
              <a:spcAft>
                <a:spcPts val="0"/>
              </a:spcAft>
              <a:buClrTx/>
              <a:buSzTx/>
              <a:buFont typeface="Arial" panose="020B0604020202020204" pitchFamily="34" charset="0"/>
              <a:buNone/>
              <a:tabLst/>
              <a:defRPr sz="3200" b="0" i="0" u="none" strike="noStrike" cap="none" spc="0" baseline="0" dirty="0">
                <a:solidFill>
                  <a:schemeClr val="bg1"/>
                </a:solidFill>
                <a:uFillTx/>
                <a:latin typeface="+mn-lt"/>
                <a:ea typeface="Amazon Ember"/>
                <a:cs typeface="Amazon Ember"/>
                <a:sym typeface="Amazon Ember"/>
              </a:defRPr>
            </a:lvl3pPr>
            <a:lvl4pPr marL="1377950"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4pPr>
            <a:lvl5pPr marL="1838325"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5pPr>
            <a:lvl6pPr marL="3363394" marR="0" indent="-620201"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6pPr>
            <a:lvl7pPr marL="391203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7pPr>
            <a:lvl8pPr marL="4460673"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8pPr>
            <a:lvl9pPr marL="500931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9pPr>
          </a:lstStyle>
          <a:p>
            <a:pPr hangingPunct="1"/>
            <a:r>
              <a:rPr lang="en-US" sz="1500" dirty="0"/>
              <a:t>Nesting aggregations allows you to slice your data along multiple dimensions – response codes by request URL, e.g.</a:t>
            </a:r>
          </a:p>
        </p:txBody>
      </p:sp>
      <p:sp>
        <p:nvSpPr>
          <p:cNvPr id="5" name="Text Placeholder 5">
            <a:extLst>
              <a:ext uri="{FF2B5EF4-FFF2-40B4-BE49-F238E27FC236}">
                <a16:creationId xmlns:a16="http://schemas.microsoft.com/office/drawing/2014/main" id="{1BC12A4A-39A6-E443-8F2A-0280BC04907F}"/>
              </a:ext>
            </a:extLst>
          </p:cNvPr>
          <p:cNvSpPr txBox="1">
            <a:spLocks/>
          </p:cNvSpPr>
          <p:nvPr/>
        </p:nvSpPr>
        <p:spPr>
          <a:xfrm>
            <a:off x="6153361" y="2679586"/>
            <a:ext cx="1971674" cy="1231400"/>
          </a:xfrm>
          <a:prstGeom prst="rect">
            <a:avLst/>
          </a:prstGeom>
        </p:spPr>
        <p:txBody>
          <a:bodyPr/>
          <a:lstStyle>
            <a:lvl1pPr marL="0" marR="0" indent="0" algn="l" defTabSz="1828796" rtl="0" latinLnBrk="0">
              <a:lnSpc>
                <a:spcPct val="120000"/>
              </a:lnSpc>
              <a:spcBef>
                <a:spcPts val="1200"/>
              </a:spcBef>
              <a:spcAft>
                <a:spcPts val="0"/>
              </a:spcAft>
              <a:buClrTx/>
              <a:buSzTx/>
              <a:buFont typeface="Arial" panose="020B0604020202020204" pitchFamily="34" charset="0"/>
              <a:buNone/>
              <a:tabLst/>
              <a:defRPr sz="4000" b="0" i="0" u="none" strike="noStrike" cap="none" spc="0" baseline="0" dirty="0">
                <a:solidFill>
                  <a:schemeClr val="bg1"/>
                </a:solidFill>
                <a:uFillTx/>
                <a:latin typeface="+mn-lt"/>
                <a:ea typeface="Amazon Ember"/>
                <a:cs typeface="Amazon Ember"/>
                <a:sym typeface="Amazon Ember"/>
              </a:defRPr>
            </a:lvl1pPr>
            <a:lvl2pPr marL="458788" marR="0" indent="0" algn="l" defTabSz="1828796" rtl="0" latinLnBrk="0">
              <a:lnSpc>
                <a:spcPct val="120000"/>
              </a:lnSpc>
              <a:spcBef>
                <a:spcPts val="1200"/>
              </a:spcBef>
              <a:spcAft>
                <a:spcPts val="0"/>
              </a:spcAft>
              <a:buClrTx/>
              <a:buSzTx/>
              <a:buFont typeface="Arial" panose="020B0604020202020204" pitchFamily="34" charset="0"/>
              <a:buNone/>
              <a:tabLst/>
              <a:defRPr sz="3600" b="0" i="0" u="none" strike="noStrike" cap="none" spc="0" baseline="0" dirty="0">
                <a:solidFill>
                  <a:schemeClr val="bg1"/>
                </a:solidFill>
                <a:uFillTx/>
                <a:latin typeface="+mn-lt"/>
                <a:ea typeface="Amazon Ember"/>
                <a:cs typeface="Amazon Ember"/>
                <a:sym typeface="Amazon Ember"/>
              </a:defRPr>
            </a:lvl2pPr>
            <a:lvl3pPr marL="919162" marR="0" indent="0" algn="l" defTabSz="1828796" rtl="0" latinLnBrk="0">
              <a:lnSpc>
                <a:spcPct val="120000"/>
              </a:lnSpc>
              <a:spcBef>
                <a:spcPts val="1200"/>
              </a:spcBef>
              <a:spcAft>
                <a:spcPts val="0"/>
              </a:spcAft>
              <a:buClrTx/>
              <a:buSzTx/>
              <a:buFont typeface="Arial" panose="020B0604020202020204" pitchFamily="34" charset="0"/>
              <a:buNone/>
              <a:tabLst/>
              <a:defRPr sz="3200" b="0" i="0" u="none" strike="noStrike" cap="none" spc="0" baseline="0" dirty="0">
                <a:solidFill>
                  <a:schemeClr val="bg1"/>
                </a:solidFill>
                <a:uFillTx/>
                <a:latin typeface="+mn-lt"/>
                <a:ea typeface="Amazon Ember"/>
                <a:cs typeface="Amazon Ember"/>
                <a:sym typeface="Amazon Ember"/>
              </a:defRPr>
            </a:lvl3pPr>
            <a:lvl4pPr marL="1377950"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4pPr>
            <a:lvl5pPr marL="1838325"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5pPr>
            <a:lvl6pPr marL="3363394" marR="0" indent="-620201"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6pPr>
            <a:lvl7pPr marL="391203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7pPr>
            <a:lvl8pPr marL="4460673"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8pPr>
            <a:lvl9pPr marL="500931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9pPr>
          </a:lstStyle>
          <a:p>
            <a:pPr hangingPunct="1"/>
            <a:r>
              <a:rPr lang="en-US" sz="1500" dirty="0"/>
              <a:t>OpenSearch Dashboards offers rich visualizations from charts to gauges to maps and time series</a:t>
            </a:r>
          </a:p>
        </p:txBody>
      </p:sp>
      <p:cxnSp>
        <p:nvCxnSpPr>
          <p:cNvPr id="6" name="Straight Connector 5">
            <a:extLst>
              <a:ext uri="{FF2B5EF4-FFF2-40B4-BE49-F238E27FC236}">
                <a16:creationId xmlns:a16="http://schemas.microsoft.com/office/drawing/2014/main" id="{6A357B55-B878-FF43-B1F1-DAF56034CA5B}"/>
              </a:ext>
            </a:extLst>
          </p:cNvPr>
          <p:cNvCxnSpPr/>
          <p:nvPr/>
        </p:nvCxnSpPr>
        <p:spPr>
          <a:xfrm>
            <a:off x="3309724" y="2627432"/>
            <a:ext cx="0" cy="107632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F5C787-AD52-F94B-B27A-372EECAABD17}"/>
              </a:ext>
            </a:extLst>
          </p:cNvPr>
          <p:cNvCxnSpPr/>
          <p:nvPr/>
        </p:nvCxnSpPr>
        <p:spPr>
          <a:xfrm>
            <a:off x="5740758" y="2627432"/>
            <a:ext cx="0" cy="107632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1FE9BD5-2265-D04D-B851-FBB9502E6167}"/>
              </a:ext>
            </a:extLst>
          </p:cNvPr>
          <p:cNvPicPr>
            <a:picLocks noChangeAspect="1"/>
          </p:cNvPicPr>
          <p:nvPr/>
        </p:nvPicPr>
        <p:blipFill>
          <a:blip r:embed="rId3"/>
          <a:stretch>
            <a:fillRect/>
          </a:stretch>
        </p:blipFill>
        <p:spPr>
          <a:xfrm>
            <a:off x="1130627" y="1146006"/>
            <a:ext cx="1627294" cy="1316218"/>
          </a:xfrm>
          <a:prstGeom prst="rect">
            <a:avLst/>
          </a:prstGeom>
        </p:spPr>
      </p:pic>
      <p:pic>
        <p:nvPicPr>
          <p:cNvPr id="9" name="Picture 8">
            <a:extLst>
              <a:ext uri="{FF2B5EF4-FFF2-40B4-BE49-F238E27FC236}">
                <a16:creationId xmlns:a16="http://schemas.microsoft.com/office/drawing/2014/main" id="{D69B6EAE-92B9-E248-8D3B-2BB3C44BA658}"/>
              </a:ext>
            </a:extLst>
          </p:cNvPr>
          <p:cNvPicPr>
            <a:picLocks noChangeAspect="1"/>
          </p:cNvPicPr>
          <p:nvPr/>
        </p:nvPicPr>
        <p:blipFill>
          <a:blip r:embed="rId4"/>
          <a:stretch>
            <a:fillRect/>
          </a:stretch>
        </p:blipFill>
        <p:spPr>
          <a:xfrm>
            <a:off x="3759778" y="1146006"/>
            <a:ext cx="1624446" cy="1316218"/>
          </a:xfrm>
          <a:prstGeom prst="rect">
            <a:avLst/>
          </a:prstGeom>
        </p:spPr>
      </p:pic>
      <p:pic>
        <p:nvPicPr>
          <p:cNvPr id="10" name="Picture 9">
            <a:extLst>
              <a:ext uri="{FF2B5EF4-FFF2-40B4-BE49-F238E27FC236}">
                <a16:creationId xmlns:a16="http://schemas.microsoft.com/office/drawing/2014/main" id="{9D83EF21-3C31-1D4F-A0D6-333101C44D58}"/>
              </a:ext>
            </a:extLst>
          </p:cNvPr>
          <p:cNvPicPr>
            <a:picLocks noChangeAspect="1"/>
          </p:cNvPicPr>
          <p:nvPr/>
        </p:nvPicPr>
        <p:blipFill>
          <a:blip r:embed="rId5"/>
          <a:stretch>
            <a:fillRect/>
          </a:stretch>
        </p:blipFill>
        <p:spPr>
          <a:xfrm>
            <a:off x="6221966" y="1146006"/>
            <a:ext cx="1625521" cy="1316218"/>
          </a:xfrm>
          <a:prstGeom prst="rect">
            <a:avLst/>
          </a:prstGeom>
        </p:spPr>
      </p:pic>
      <p:sp>
        <p:nvSpPr>
          <p:cNvPr id="11" name="Title 1">
            <a:extLst>
              <a:ext uri="{FF2B5EF4-FFF2-40B4-BE49-F238E27FC236}">
                <a16:creationId xmlns:a16="http://schemas.microsoft.com/office/drawing/2014/main" id="{24468462-7DD8-3141-AF3E-FBF8F9701E46}"/>
              </a:ext>
            </a:extLst>
          </p:cNvPr>
          <p:cNvSpPr>
            <a:spLocks noGrp="1"/>
          </p:cNvSpPr>
          <p:nvPr>
            <p:ph type="title"/>
          </p:nvPr>
        </p:nvSpPr>
        <p:spPr/>
        <p:txBody>
          <a:bodyPr>
            <a:normAutofit/>
          </a:bodyPr>
          <a:lstStyle/>
          <a:p>
            <a:r>
              <a:rPr lang="en-US" dirty="0"/>
              <a:t>How search engines work - analytics</a:t>
            </a:r>
          </a:p>
        </p:txBody>
      </p:sp>
    </p:spTree>
    <p:extLst>
      <p:ext uri="{BB962C8B-B14F-4D97-AF65-F5344CB8AC3E}">
        <p14:creationId xmlns:p14="http://schemas.microsoft.com/office/powerpoint/2010/main" val="236016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7EF1FA3-F166-FC41-9904-9812C5026D67}"/>
              </a:ext>
            </a:extLst>
          </p:cNvPr>
          <p:cNvSpPr>
            <a:spLocks noGrp="1"/>
          </p:cNvSpPr>
          <p:nvPr>
            <p:ph type="title"/>
          </p:nvPr>
        </p:nvSpPr>
        <p:spPr>
          <a:xfrm>
            <a:off x="336789" y="114936"/>
            <a:ext cx="8205304" cy="545192"/>
          </a:xfrm>
        </p:spPr>
        <p:txBody>
          <a:bodyPr/>
          <a:lstStyle/>
          <a:p>
            <a:r>
              <a:rPr lang="en-US" dirty="0"/>
              <a:t>Filtering – host = “199.120*” or “burger*”</a:t>
            </a:r>
          </a:p>
        </p:txBody>
      </p:sp>
      <p:graphicFrame>
        <p:nvGraphicFramePr>
          <p:cNvPr id="8" name="Table 7">
            <a:extLst>
              <a:ext uri="{FF2B5EF4-FFF2-40B4-BE49-F238E27FC236}">
                <a16:creationId xmlns:a16="http://schemas.microsoft.com/office/drawing/2014/main" id="{FC75CF05-6BB3-464C-BE9F-ADA70DC6F7FF}"/>
              </a:ext>
            </a:extLst>
          </p:cNvPr>
          <p:cNvGraphicFramePr>
            <a:graphicFrameLocks noGrp="1"/>
          </p:cNvGraphicFramePr>
          <p:nvPr/>
        </p:nvGraphicFramePr>
        <p:xfrm>
          <a:off x="671513" y="1218393"/>
          <a:ext cx="7755072" cy="3266332"/>
        </p:xfrm>
        <a:graphic>
          <a:graphicData uri="http://schemas.openxmlformats.org/drawingml/2006/table">
            <a:tbl>
              <a:tblPr firstRow="1" bandRow="1">
                <a:tableStyleId>{073A0DAA-6AF3-43AB-8588-CEC1D06C72B9}</a:tableStyleId>
              </a:tblPr>
              <a:tblGrid>
                <a:gridCol w="1515923">
                  <a:extLst>
                    <a:ext uri="{9D8B030D-6E8A-4147-A177-3AD203B41FA5}">
                      <a16:colId xmlns:a16="http://schemas.microsoft.com/office/drawing/2014/main" val="644904974"/>
                    </a:ext>
                  </a:extLst>
                </a:gridCol>
                <a:gridCol w="1174898">
                  <a:extLst>
                    <a:ext uri="{9D8B030D-6E8A-4147-A177-3AD203B41FA5}">
                      <a16:colId xmlns:a16="http://schemas.microsoft.com/office/drawing/2014/main" val="360826438"/>
                    </a:ext>
                  </a:extLst>
                </a:gridCol>
                <a:gridCol w="627141">
                  <a:extLst>
                    <a:ext uri="{9D8B030D-6E8A-4147-A177-3AD203B41FA5}">
                      <a16:colId xmlns:a16="http://schemas.microsoft.com/office/drawing/2014/main" val="1727210261"/>
                    </a:ext>
                  </a:extLst>
                </a:gridCol>
                <a:gridCol w="2310781">
                  <a:extLst>
                    <a:ext uri="{9D8B030D-6E8A-4147-A177-3AD203B41FA5}">
                      <a16:colId xmlns:a16="http://schemas.microsoft.com/office/drawing/2014/main" val="1255418467"/>
                    </a:ext>
                  </a:extLst>
                </a:gridCol>
                <a:gridCol w="682437">
                  <a:extLst>
                    <a:ext uri="{9D8B030D-6E8A-4147-A177-3AD203B41FA5}">
                      <a16:colId xmlns:a16="http://schemas.microsoft.com/office/drawing/2014/main" val="1088938394"/>
                    </a:ext>
                  </a:extLst>
                </a:gridCol>
                <a:gridCol w="732722">
                  <a:extLst>
                    <a:ext uri="{9D8B030D-6E8A-4147-A177-3AD203B41FA5}">
                      <a16:colId xmlns:a16="http://schemas.microsoft.com/office/drawing/2014/main" val="3024575562"/>
                    </a:ext>
                  </a:extLst>
                </a:gridCol>
                <a:gridCol w="711170">
                  <a:extLst>
                    <a:ext uri="{9D8B030D-6E8A-4147-A177-3AD203B41FA5}">
                      <a16:colId xmlns:a16="http://schemas.microsoft.com/office/drawing/2014/main" val="752394481"/>
                    </a:ext>
                  </a:extLst>
                </a:gridCol>
              </a:tblGrid>
              <a:tr h="156662">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Timestamp</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Verb</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Request</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Http</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Status</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Size</a:t>
                      </a:r>
                    </a:p>
                  </a:txBody>
                  <a:tcPr marL="2357" marR="2357" marT="2357" marB="0" anchor="ctr"/>
                </a:tc>
                <a:extLst>
                  <a:ext uri="{0D108BD9-81ED-4DB2-BD59-A6C34878D82A}">
                    <a16:rowId xmlns:a16="http://schemas.microsoft.com/office/drawing/2014/main" val="2540983712"/>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199.72.81.55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/history/</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apollo</a:t>
                      </a: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6245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3060389782"/>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unicomp6.unicomp.net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[01/Jul/1995:00:00:06</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/shuttle/countdown/</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89326276"/>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199.120.110.21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[01/Jul/1995:00:00:09</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/shuttle/missions/sts-73/mission-sts-73.html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4085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extLst>
                  <a:ext uri="{0D108BD9-81ED-4DB2-BD59-A6C34878D82A}">
                    <a16:rowId xmlns:a16="http://schemas.microsoft.com/office/drawing/2014/main" val="1098837825"/>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liftoff.html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304</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extLst>
                  <a:ext uri="{0D108BD9-81ED-4DB2-BD59-A6C34878D82A}">
                    <a16:rowId xmlns:a16="http://schemas.microsoft.com/office/drawing/2014/main" val="1014692956"/>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199.120.110.21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/shuttle/missions/sts-73/sts-73-patch-small.gif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4179</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extLst>
                  <a:ext uri="{0D108BD9-81ED-4DB2-BD59-A6C34878D82A}">
                    <a16:rowId xmlns:a16="http://schemas.microsoft.com/office/drawing/2014/main" val="815855678"/>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/images/NASA-</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logosmall.gif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304</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extLst>
                  <a:ext uri="{0D108BD9-81ED-4DB2-BD59-A6C34878D82A}">
                    <a16:rowId xmlns:a16="http://schemas.microsoft.com/office/drawing/2014/main" val="545391329"/>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/shuttle/countdown/video/</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livevideo.gif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solidFill>
                      <a:srgbClr val="FFFF00"/>
                    </a:solidFill>
                  </a:tcPr>
                </a:tc>
                <a:extLst>
                  <a:ext uri="{0D108BD9-81ED-4DB2-BD59-A6C34878D82A}">
                    <a16:rowId xmlns:a16="http://schemas.microsoft.com/office/drawing/2014/main" val="3210826318"/>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205.212.115.106</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countdown.html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686852154"/>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d104.aa.net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[01/Jul/1995:00:00:13</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140452805"/>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129.94.144.152</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[01/Jul/1995:00:00:13</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7074</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282441630"/>
                  </a:ext>
                </a:extLst>
              </a:tr>
            </a:tbl>
          </a:graphicData>
        </a:graphic>
      </p:graphicFrame>
    </p:spTree>
    <p:extLst>
      <p:ext uri="{BB962C8B-B14F-4D97-AF65-F5344CB8AC3E}">
        <p14:creationId xmlns:p14="http://schemas.microsoft.com/office/powerpoint/2010/main" val="2034251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7EF1FA3-F166-FC41-9904-9812C5026D67}"/>
              </a:ext>
            </a:extLst>
          </p:cNvPr>
          <p:cNvSpPr>
            <a:spLocks noGrp="1"/>
          </p:cNvSpPr>
          <p:nvPr>
            <p:ph type="title"/>
          </p:nvPr>
        </p:nvSpPr>
        <p:spPr>
          <a:xfrm>
            <a:off x="336789" y="114936"/>
            <a:ext cx="8205304" cy="545192"/>
          </a:xfrm>
        </p:spPr>
        <p:txBody>
          <a:bodyPr/>
          <a:lstStyle/>
          <a:p>
            <a:r>
              <a:rPr lang="en-US" dirty="0"/>
              <a:t>Aggregation – status histogram </a:t>
            </a:r>
          </a:p>
        </p:txBody>
      </p:sp>
      <p:graphicFrame>
        <p:nvGraphicFramePr>
          <p:cNvPr id="8" name="Table 7">
            <a:extLst>
              <a:ext uri="{FF2B5EF4-FFF2-40B4-BE49-F238E27FC236}">
                <a16:creationId xmlns:a16="http://schemas.microsoft.com/office/drawing/2014/main" id="{FC75CF05-6BB3-464C-BE9F-ADA70DC6F7FF}"/>
              </a:ext>
            </a:extLst>
          </p:cNvPr>
          <p:cNvGraphicFramePr>
            <a:graphicFrameLocks noGrp="1"/>
          </p:cNvGraphicFramePr>
          <p:nvPr/>
        </p:nvGraphicFramePr>
        <p:xfrm>
          <a:off x="671513" y="1218393"/>
          <a:ext cx="7755072" cy="3266332"/>
        </p:xfrm>
        <a:graphic>
          <a:graphicData uri="http://schemas.openxmlformats.org/drawingml/2006/table">
            <a:tbl>
              <a:tblPr firstRow="1" bandRow="1">
                <a:tableStyleId>{073A0DAA-6AF3-43AB-8588-CEC1D06C72B9}</a:tableStyleId>
              </a:tblPr>
              <a:tblGrid>
                <a:gridCol w="1515923">
                  <a:extLst>
                    <a:ext uri="{9D8B030D-6E8A-4147-A177-3AD203B41FA5}">
                      <a16:colId xmlns:a16="http://schemas.microsoft.com/office/drawing/2014/main" val="644904974"/>
                    </a:ext>
                  </a:extLst>
                </a:gridCol>
                <a:gridCol w="1174898">
                  <a:extLst>
                    <a:ext uri="{9D8B030D-6E8A-4147-A177-3AD203B41FA5}">
                      <a16:colId xmlns:a16="http://schemas.microsoft.com/office/drawing/2014/main" val="360826438"/>
                    </a:ext>
                  </a:extLst>
                </a:gridCol>
                <a:gridCol w="627141">
                  <a:extLst>
                    <a:ext uri="{9D8B030D-6E8A-4147-A177-3AD203B41FA5}">
                      <a16:colId xmlns:a16="http://schemas.microsoft.com/office/drawing/2014/main" val="1727210261"/>
                    </a:ext>
                  </a:extLst>
                </a:gridCol>
                <a:gridCol w="2310781">
                  <a:extLst>
                    <a:ext uri="{9D8B030D-6E8A-4147-A177-3AD203B41FA5}">
                      <a16:colId xmlns:a16="http://schemas.microsoft.com/office/drawing/2014/main" val="1255418467"/>
                    </a:ext>
                  </a:extLst>
                </a:gridCol>
                <a:gridCol w="682437">
                  <a:extLst>
                    <a:ext uri="{9D8B030D-6E8A-4147-A177-3AD203B41FA5}">
                      <a16:colId xmlns:a16="http://schemas.microsoft.com/office/drawing/2014/main" val="1088938394"/>
                    </a:ext>
                  </a:extLst>
                </a:gridCol>
                <a:gridCol w="732722">
                  <a:extLst>
                    <a:ext uri="{9D8B030D-6E8A-4147-A177-3AD203B41FA5}">
                      <a16:colId xmlns:a16="http://schemas.microsoft.com/office/drawing/2014/main" val="3024575562"/>
                    </a:ext>
                  </a:extLst>
                </a:gridCol>
                <a:gridCol w="711170">
                  <a:extLst>
                    <a:ext uri="{9D8B030D-6E8A-4147-A177-3AD203B41FA5}">
                      <a16:colId xmlns:a16="http://schemas.microsoft.com/office/drawing/2014/main" val="752394481"/>
                    </a:ext>
                  </a:extLst>
                </a:gridCol>
              </a:tblGrid>
              <a:tr h="156662">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Timestamp</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Verb</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Request</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Http</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Status</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Size</a:t>
                      </a:r>
                    </a:p>
                  </a:txBody>
                  <a:tcPr marL="2357" marR="2357" marT="2357" marB="0" anchor="ctr"/>
                </a:tc>
                <a:extLst>
                  <a:ext uri="{0D108BD9-81ED-4DB2-BD59-A6C34878D82A}">
                    <a16:rowId xmlns:a16="http://schemas.microsoft.com/office/drawing/2014/main" val="2540983712"/>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199.72.81.55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/history/</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apollo</a:t>
                      </a: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6245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3060389782"/>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unicomp6.unicomp.net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[01/Jul/1995:00:00:06</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/shuttle/countdown/</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89326276"/>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199.120.110.21</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[01/Jul/1995:00:00:09</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/shuttle/missions/sts-73/mission-sts-73.html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4085</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098837825"/>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liftoff.html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304</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014692956"/>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199.120.110.21</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[01/Jul/1995:00:00:11</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/shuttle/missions/sts-73/sts-73-patch-small.gif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4179</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815855678"/>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/images/NASA-</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logosmall.gif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304</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545391329"/>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/shuttle/countdown/video/</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livevideo.gif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3210826318"/>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205.212.115.106</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countdown.html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686852154"/>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d104.aa.net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[01/Jul/1995:00:00:13</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140452805"/>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129.94.144.152</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[01/Jul/1995:00:00:13</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7074</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282441630"/>
                  </a:ext>
                </a:extLst>
              </a:tr>
            </a:tbl>
          </a:graphicData>
        </a:graphic>
      </p:graphicFrame>
      <p:sp>
        <p:nvSpPr>
          <p:cNvPr id="5" name="Down Arrow 4">
            <a:extLst>
              <a:ext uri="{FF2B5EF4-FFF2-40B4-BE49-F238E27FC236}">
                <a16:creationId xmlns:a16="http://schemas.microsoft.com/office/drawing/2014/main" id="{E7FC01EE-FB81-454D-AAD1-2FF05AFE451E}"/>
              </a:ext>
            </a:extLst>
          </p:cNvPr>
          <p:cNvSpPr/>
          <p:nvPr/>
        </p:nvSpPr>
        <p:spPr bwMode="auto">
          <a:xfrm>
            <a:off x="7097712" y="1208239"/>
            <a:ext cx="523875" cy="3276485"/>
          </a:xfrm>
          <a:prstGeom prst="downArrow">
            <a:avLst/>
          </a:prstGeom>
          <a:solidFill>
            <a:schemeClr val="accent1">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807"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80841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7EF1FA3-F166-FC41-9904-9812C5026D67}"/>
              </a:ext>
            </a:extLst>
          </p:cNvPr>
          <p:cNvSpPr>
            <a:spLocks noGrp="1"/>
          </p:cNvSpPr>
          <p:nvPr>
            <p:ph type="title"/>
          </p:nvPr>
        </p:nvSpPr>
        <p:spPr>
          <a:xfrm>
            <a:off x="336789" y="114936"/>
            <a:ext cx="8205304" cy="545192"/>
          </a:xfrm>
        </p:spPr>
        <p:txBody>
          <a:bodyPr/>
          <a:lstStyle/>
          <a:p>
            <a:r>
              <a:rPr lang="en-US" dirty="0"/>
              <a:t>Aggregation – sum of bytes</a:t>
            </a:r>
          </a:p>
        </p:txBody>
      </p:sp>
      <p:graphicFrame>
        <p:nvGraphicFramePr>
          <p:cNvPr id="8" name="Table 7">
            <a:extLst>
              <a:ext uri="{FF2B5EF4-FFF2-40B4-BE49-F238E27FC236}">
                <a16:creationId xmlns:a16="http://schemas.microsoft.com/office/drawing/2014/main" id="{FC75CF05-6BB3-464C-BE9F-ADA70DC6F7FF}"/>
              </a:ext>
            </a:extLst>
          </p:cNvPr>
          <p:cNvGraphicFramePr>
            <a:graphicFrameLocks noGrp="1"/>
          </p:cNvGraphicFramePr>
          <p:nvPr/>
        </p:nvGraphicFramePr>
        <p:xfrm>
          <a:off x="671513" y="1218393"/>
          <a:ext cx="7755072" cy="3266332"/>
        </p:xfrm>
        <a:graphic>
          <a:graphicData uri="http://schemas.openxmlformats.org/drawingml/2006/table">
            <a:tbl>
              <a:tblPr firstRow="1" bandRow="1">
                <a:tableStyleId>{073A0DAA-6AF3-43AB-8588-CEC1D06C72B9}</a:tableStyleId>
              </a:tblPr>
              <a:tblGrid>
                <a:gridCol w="1515923">
                  <a:extLst>
                    <a:ext uri="{9D8B030D-6E8A-4147-A177-3AD203B41FA5}">
                      <a16:colId xmlns:a16="http://schemas.microsoft.com/office/drawing/2014/main" val="644904974"/>
                    </a:ext>
                  </a:extLst>
                </a:gridCol>
                <a:gridCol w="1174898">
                  <a:extLst>
                    <a:ext uri="{9D8B030D-6E8A-4147-A177-3AD203B41FA5}">
                      <a16:colId xmlns:a16="http://schemas.microsoft.com/office/drawing/2014/main" val="360826438"/>
                    </a:ext>
                  </a:extLst>
                </a:gridCol>
                <a:gridCol w="627141">
                  <a:extLst>
                    <a:ext uri="{9D8B030D-6E8A-4147-A177-3AD203B41FA5}">
                      <a16:colId xmlns:a16="http://schemas.microsoft.com/office/drawing/2014/main" val="1727210261"/>
                    </a:ext>
                  </a:extLst>
                </a:gridCol>
                <a:gridCol w="2310781">
                  <a:extLst>
                    <a:ext uri="{9D8B030D-6E8A-4147-A177-3AD203B41FA5}">
                      <a16:colId xmlns:a16="http://schemas.microsoft.com/office/drawing/2014/main" val="1255418467"/>
                    </a:ext>
                  </a:extLst>
                </a:gridCol>
                <a:gridCol w="682437">
                  <a:extLst>
                    <a:ext uri="{9D8B030D-6E8A-4147-A177-3AD203B41FA5}">
                      <a16:colId xmlns:a16="http://schemas.microsoft.com/office/drawing/2014/main" val="1088938394"/>
                    </a:ext>
                  </a:extLst>
                </a:gridCol>
                <a:gridCol w="732722">
                  <a:extLst>
                    <a:ext uri="{9D8B030D-6E8A-4147-A177-3AD203B41FA5}">
                      <a16:colId xmlns:a16="http://schemas.microsoft.com/office/drawing/2014/main" val="3024575562"/>
                    </a:ext>
                  </a:extLst>
                </a:gridCol>
                <a:gridCol w="711170">
                  <a:extLst>
                    <a:ext uri="{9D8B030D-6E8A-4147-A177-3AD203B41FA5}">
                      <a16:colId xmlns:a16="http://schemas.microsoft.com/office/drawing/2014/main" val="752394481"/>
                    </a:ext>
                  </a:extLst>
                </a:gridCol>
              </a:tblGrid>
              <a:tr h="156662">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Timestamp</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Verb</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Request</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Http</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Status</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Size</a:t>
                      </a:r>
                    </a:p>
                  </a:txBody>
                  <a:tcPr marL="2357" marR="2357" marT="2357" marB="0" anchor="ctr"/>
                </a:tc>
                <a:extLst>
                  <a:ext uri="{0D108BD9-81ED-4DB2-BD59-A6C34878D82A}">
                    <a16:rowId xmlns:a16="http://schemas.microsoft.com/office/drawing/2014/main" val="2540983712"/>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199.72.81.55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/history/</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apollo</a:t>
                      </a: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6245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3060389782"/>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unicomp6.unicomp.net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[01/Jul/1995:00:00:06</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/shuttle/countdown/</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89326276"/>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199.120.110.21</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[01/Jul/1995:00:00:09</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/shuttle/missions/sts-73/mission-sts-73.html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4085</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098837825"/>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liftoff.html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304</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014692956"/>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199.120.110.21</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[01/Jul/1995:00:00:11</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/shuttle/missions/sts-73/sts-73-patch-small.gif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4179</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815855678"/>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/images/NASA-</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logosmall.gif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304</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545391329"/>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/shuttle/countdown/video/</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livevideo.gif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3210826318"/>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205.212.115.106</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countdown.html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686852154"/>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d104.aa.net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[01/Jul/1995:00:00:13</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140452805"/>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129.94.144.152</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[01/Jul/1995:00:00:13</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7074</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282441630"/>
                  </a:ext>
                </a:extLst>
              </a:tr>
            </a:tbl>
          </a:graphicData>
        </a:graphic>
      </p:graphicFrame>
      <p:sp>
        <p:nvSpPr>
          <p:cNvPr id="5" name="Down Arrow 4">
            <a:extLst>
              <a:ext uri="{FF2B5EF4-FFF2-40B4-BE49-F238E27FC236}">
                <a16:creationId xmlns:a16="http://schemas.microsoft.com/office/drawing/2014/main" id="{E7FC01EE-FB81-454D-AAD1-2FF05AFE451E}"/>
              </a:ext>
            </a:extLst>
          </p:cNvPr>
          <p:cNvSpPr/>
          <p:nvPr/>
        </p:nvSpPr>
        <p:spPr bwMode="auto">
          <a:xfrm>
            <a:off x="7812087" y="1208239"/>
            <a:ext cx="523875" cy="3276485"/>
          </a:xfrm>
          <a:prstGeom prst="downArrow">
            <a:avLst/>
          </a:prstGeom>
          <a:solidFill>
            <a:schemeClr val="accent1">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807"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9815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7EF1FA3-F166-FC41-9904-9812C5026D67}"/>
              </a:ext>
            </a:extLst>
          </p:cNvPr>
          <p:cNvSpPr>
            <a:spLocks noGrp="1"/>
          </p:cNvSpPr>
          <p:nvPr>
            <p:ph type="title"/>
          </p:nvPr>
        </p:nvSpPr>
        <p:spPr/>
        <p:txBody>
          <a:bodyPr/>
          <a:lstStyle/>
          <a:p>
            <a:r>
              <a:rPr lang="en-US" dirty="0"/>
              <a:t>Aggregation – bucketing terms </a:t>
            </a:r>
          </a:p>
        </p:txBody>
      </p:sp>
      <p:sp>
        <p:nvSpPr>
          <p:cNvPr id="6" name="Footer Placeholder 5">
            <a:extLst>
              <a:ext uri="{FF2B5EF4-FFF2-40B4-BE49-F238E27FC236}">
                <a16:creationId xmlns:a16="http://schemas.microsoft.com/office/drawing/2014/main" id="{12E5D173-15D5-4899-9831-E1E148B78866}"/>
              </a:ext>
            </a:extLst>
          </p:cNvPr>
          <p:cNvSpPr>
            <a:spLocks noGrp="1"/>
          </p:cNvSpPr>
          <p:nvPr>
            <p:ph type="ftr" sz="quarter" idx="4294967295"/>
          </p:nvPr>
        </p:nvSpPr>
        <p:spPr>
          <a:xfrm>
            <a:off x="0" y="0"/>
            <a:ext cx="0" cy="0"/>
          </a:xfrm>
        </p:spPr>
        <p:txBody>
          <a:bodyPr/>
          <a:lstStyle/>
          <a:p>
            <a:endParaRPr lang="en-CA" dirty="0"/>
          </a:p>
        </p:txBody>
      </p:sp>
      <p:graphicFrame>
        <p:nvGraphicFramePr>
          <p:cNvPr id="8" name="Table 7">
            <a:extLst>
              <a:ext uri="{FF2B5EF4-FFF2-40B4-BE49-F238E27FC236}">
                <a16:creationId xmlns:a16="http://schemas.microsoft.com/office/drawing/2014/main" id="{FC75CF05-6BB3-464C-BE9F-ADA70DC6F7FF}"/>
              </a:ext>
            </a:extLst>
          </p:cNvPr>
          <p:cNvGraphicFramePr>
            <a:graphicFrameLocks noGrp="1"/>
          </p:cNvGraphicFramePr>
          <p:nvPr/>
        </p:nvGraphicFramePr>
        <p:xfrm>
          <a:off x="671513" y="1218393"/>
          <a:ext cx="7755072" cy="3266332"/>
        </p:xfrm>
        <a:graphic>
          <a:graphicData uri="http://schemas.openxmlformats.org/drawingml/2006/table">
            <a:tbl>
              <a:tblPr firstRow="1" bandRow="1">
                <a:tableStyleId>{073A0DAA-6AF3-43AB-8588-CEC1D06C72B9}</a:tableStyleId>
              </a:tblPr>
              <a:tblGrid>
                <a:gridCol w="1515923">
                  <a:extLst>
                    <a:ext uri="{9D8B030D-6E8A-4147-A177-3AD203B41FA5}">
                      <a16:colId xmlns:a16="http://schemas.microsoft.com/office/drawing/2014/main" val="644904974"/>
                    </a:ext>
                  </a:extLst>
                </a:gridCol>
                <a:gridCol w="1174898">
                  <a:extLst>
                    <a:ext uri="{9D8B030D-6E8A-4147-A177-3AD203B41FA5}">
                      <a16:colId xmlns:a16="http://schemas.microsoft.com/office/drawing/2014/main" val="360826438"/>
                    </a:ext>
                  </a:extLst>
                </a:gridCol>
                <a:gridCol w="627141">
                  <a:extLst>
                    <a:ext uri="{9D8B030D-6E8A-4147-A177-3AD203B41FA5}">
                      <a16:colId xmlns:a16="http://schemas.microsoft.com/office/drawing/2014/main" val="1727210261"/>
                    </a:ext>
                  </a:extLst>
                </a:gridCol>
                <a:gridCol w="2310781">
                  <a:extLst>
                    <a:ext uri="{9D8B030D-6E8A-4147-A177-3AD203B41FA5}">
                      <a16:colId xmlns:a16="http://schemas.microsoft.com/office/drawing/2014/main" val="1255418467"/>
                    </a:ext>
                  </a:extLst>
                </a:gridCol>
                <a:gridCol w="682437">
                  <a:extLst>
                    <a:ext uri="{9D8B030D-6E8A-4147-A177-3AD203B41FA5}">
                      <a16:colId xmlns:a16="http://schemas.microsoft.com/office/drawing/2014/main" val="1088938394"/>
                    </a:ext>
                  </a:extLst>
                </a:gridCol>
                <a:gridCol w="732722">
                  <a:extLst>
                    <a:ext uri="{9D8B030D-6E8A-4147-A177-3AD203B41FA5}">
                      <a16:colId xmlns:a16="http://schemas.microsoft.com/office/drawing/2014/main" val="3024575562"/>
                    </a:ext>
                  </a:extLst>
                </a:gridCol>
                <a:gridCol w="711170">
                  <a:extLst>
                    <a:ext uri="{9D8B030D-6E8A-4147-A177-3AD203B41FA5}">
                      <a16:colId xmlns:a16="http://schemas.microsoft.com/office/drawing/2014/main" val="752394481"/>
                    </a:ext>
                  </a:extLst>
                </a:gridCol>
              </a:tblGrid>
              <a:tr h="156662">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Host</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Timestamp</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Verb</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Request</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Http</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Status</a:t>
                      </a:r>
                    </a:p>
                  </a:txBody>
                  <a:tcPr marL="2357" marR="2357" marT="2357" marB="0" anchor="ctr"/>
                </a:tc>
                <a:tc>
                  <a:txBody>
                    <a:bodyPr/>
                    <a:lstStyle/>
                    <a:p>
                      <a:pPr algn="ctr" fontAlgn="ctr"/>
                      <a:r>
                        <a:rPr lang="en-US" sz="1000" b="0" i="0" u="none" strike="noStrike"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Size</a:t>
                      </a:r>
                    </a:p>
                  </a:txBody>
                  <a:tcPr marL="2357" marR="2357" marT="2357" marB="0" anchor="ctr"/>
                </a:tc>
                <a:extLst>
                  <a:ext uri="{0D108BD9-81ED-4DB2-BD59-A6C34878D82A}">
                    <a16:rowId xmlns:a16="http://schemas.microsoft.com/office/drawing/2014/main" val="2540983712"/>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199.72.81.55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/history/</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apollo</a:t>
                      </a: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6245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3060389782"/>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unicomp6.unicomp.net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[01/Jul/1995:00:00:06</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/shuttle/countdown/</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89326276"/>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199.120.110.21</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[01/Jul/1995:00:00:09</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/shuttle/missions/sts-73/mission-sts-73.html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4085</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098837825"/>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[01/Jul/1995:00:00:11</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liftoff.html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304</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014692956"/>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199.120.110.21</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[01/Jul/1995:00:00:11</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/shuttle/missions/sts-73/sts-73-patch-small.gif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4179</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815855678"/>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/images/NASA-</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logosmall.gif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304</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545391329"/>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burger.letters.com</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/shuttle/countdown/video/</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livevideo.gif</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3210826318"/>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205.212.115.106</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[01/Jul/1995:00:00:12</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r>
                        <a:rPr lang="en-US" sz="1000" u="none" strike="noStrike" dirty="0" err="1">
                          <a:effectLst/>
                          <a:latin typeface="Amazon Ember" panose="020B0603020204020204" pitchFamily="34" charset="0"/>
                          <a:ea typeface="Amazon Ember" panose="020B0603020204020204" pitchFamily="34" charset="0"/>
                          <a:cs typeface="Amazon Ember" panose="020B0603020204020204" pitchFamily="34" charset="0"/>
                        </a:rPr>
                        <a:t>countdown.html</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686852154"/>
                  </a:ext>
                </a:extLst>
              </a:tr>
              <a:tr h="310967">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d104.aa.net</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[01/Jul/1995:00:00:13</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/shuttle/countdown/</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3985</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140452805"/>
                  </a:ext>
                </a:extLst>
              </a:tr>
              <a:tr h="310967">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129.94.144.152</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a:effectLst/>
                          <a:latin typeface="Amazon Ember" panose="020B0603020204020204" pitchFamily="34" charset="0"/>
                          <a:ea typeface="Amazon Ember" panose="020B0603020204020204" pitchFamily="34" charset="0"/>
                          <a:cs typeface="Amazon Ember" panose="020B0603020204020204" pitchFamily="34" charset="0"/>
                        </a:rPr>
                        <a:t>[01/Jul/1995:00:00:13</a:t>
                      </a:r>
                      <a:endParaRPr lang="en-US" sz="1000" b="0" i="0" u="none" strike="noStrike">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GET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HTTP/1.0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200</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tc>
                  <a:txBody>
                    <a:bodyPr/>
                    <a:lstStyle/>
                    <a:p>
                      <a:pPr algn="ctr" fontAlgn="ctr"/>
                      <a:r>
                        <a:rPr lang="en-US" sz="1000" u="none" strike="noStrike" dirty="0">
                          <a:effectLst/>
                          <a:latin typeface="Amazon Ember" panose="020B0603020204020204" pitchFamily="34" charset="0"/>
                          <a:ea typeface="Amazon Ember" panose="020B0603020204020204" pitchFamily="34" charset="0"/>
                          <a:cs typeface="Amazon Ember" panose="020B0603020204020204" pitchFamily="34" charset="0"/>
                        </a:rPr>
                        <a:t>7074</a:t>
                      </a:r>
                      <a:endParaRPr lang="en-US" sz="1000" b="0" i="0" u="none" strike="noStrike" dirty="0">
                        <a:solidFill>
                          <a:srgbClr val="000000"/>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2357" marR="2357" marT="2357" marB="0" anchor="ctr"/>
                </a:tc>
                <a:extLst>
                  <a:ext uri="{0D108BD9-81ED-4DB2-BD59-A6C34878D82A}">
                    <a16:rowId xmlns:a16="http://schemas.microsoft.com/office/drawing/2014/main" val="1282441630"/>
                  </a:ext>
                </a:extLst>
              </a:tr>
            </a:tbl>
          </a:graphicData>
        </a:graphic>
      </p:graphicFrame>
      <p:sp>
        <p:nvSpPr>
          <p:cNvPr id="5" name="Down Arrow 4">
            <a:extLst>
              <a:ext uri="{FF2B5EF4-FFF2-40B4-BE49-F238E27FC236}">
                <a16:creationId xmlns:a16="http://schemas.microsoft.com/office/drawing/2014/main" id="{E7FC01EE-FB81-454D-AAD1-2FF05AFE451E}"/>
              </a:ext>
            </a:extLst>
          </p:cNvPr>
          <p:cNvSpPr/>
          <p:nvPr/>
        </p:nvSpPr>
        <p:spPr bwMode="auto">
          <a:xfrm>
            <a:off x="4879198" y="1218393"/>
            <a:ext cx="523875" cy="3276485"/>
          </a:xfrm>
          <a:prstGeom prst="downArrow">
            <a:avLst/>
          </a:prstGeom>
          <a:solidFill>
            <a:schemeClr val="accent1">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807"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5016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94054A-764A-42FC-B668-93D7A76183DE}"/>
              </a:ext>
            </a:extLst>
          </p:cNvPr>
          <p:cNvSpPr>
            <a:spLocks noGrp="1"/>
          </p:cNvSpPr>
          <p:nvPr>
            <p:ph type="title"/>
          </p:nvPr>
        </p:nvSpPr>
        <p:spPr>
          <a:xfrm>
            <a:off x="336789" y="114936"/>
            <a:ext cx="8205304" cy="545192"/>
          </a:xfrm>
        </p:spPr>
        <p:txBody>
          <a:bodyPr/>
          <a:lstStyle/>
          <a:p>
            <a:r>
              <a:rPr lang="en-US" dirty="0"/>
              <a:t>Amazon OpenSearch Service log ingestion flow</a:t>
            </a:r>
          </a:p>
        </p:txBody>
      </p:sp>
      <p:sp>
        <p:nvSpPr>
          <p:cNvPr id="7" name="Rectangle 6">
            <a:extLst>
              <a:ext uri="{FF2B5EF4-FFF2-40B4-BE49-F238E27FC236}">
                <a16:creationId xmlns:a16="http://schemas.microsoft.com/office/drawing/2014/main" id="{E03ED79B-51FE-0C48-AE11-13EACEBC2B2F}"/>
              </a:ext>
            </a:extLst>
          </p:cNvPr>
          <p:cNvSpPr/>
          <p:nvPr/>
        </p:nvSpPr>
        <p:spPr>
          <a:xfrm>
            <a:off x="2463927" y="853785"/>
            <a:ext cx="197332" cy="197332"/>
          </a:xfrm>
          <a:prstGeom prst="rect">
            <a:avLst/>
          </a:prstGeom>
          <a:solidFill>
            <a:srgbClr val="22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8" name="Picture 7">
            <a:extLst>
              <a:ext uri="{FF2B5EF4-FFF2-40B4-BE49-F238E27FC236}">
                <a16:creationId xmlns:a16="http://schemas.microsoft.com/office/drawing/2014/main" id="{825AABC1-8433-2941-A6F5-0DD55DB6DABA}"/>
              </a:ext>
            </a:extLst>
          </p:cNvPr>
          <p:cNvPicPr>
            <a:picLocks noChangeAspect="1"/>
          </p:cNvPicPr>
          <p:nvPr/>
        </p:nvPicPr>
        <p:blipFill>
          <a:blip r:embed="rId3"/>
          <a:stretch>
            <a:fillRect/>
          </a:stretch>
        </p:blipFill>
        <p:spPr>
          <a:xfrm>
            <a:off x="2484344" y="874202"/>
            <a:ext cx="156498" cy="156498"/>
          </a:xfrm>
          <a:prstGeom prst="rect">
            <a:avLst/>
          </a:prstGeom>
          <a:noFill/>
        </p:spPr>
      </p:pic>
      <p:sp>
        <p:nvSpPr>
          <p:cNvPr id="108" name="Rectangle 107">
            <a:extLst>
              <a:ext uri="{FF2B5EF4-FFF2-40B4-BE49-F238E27FC236}">
                <a16:creationId xmlns:a16="http://schemas.microsoft.com/office/drawing/2014/main" id="{FA93E158-A7C4-B249-A250-4CE51D3162F5}"/>
              </a:ext>
            </a:extLst>
          </p:cNvPr>
          <p:cNvSpPr/>
          <p:nvPr/>
        </p:nvSpPr>
        <p:spPr>
          <a:xfrm>
            <a:off x="554637" y="853785"/>
            <a:ext cx="197332" cy="197332"/>
          </a:xfrm>
          <a:prstGeom prst="rect">
            <a:avLst/>
          </a:prstGeom>
          <a:solidFill>
            <a:srgbClr val="22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109" name="Picture 108">
            <a:extLst>
              <a:ext uri="{FF2B5EF4-FFF2-40B4-BE49-F238E27FC236}">
                <a16:creationId xmlns:a16="http://schemas.microsoft.com/office/drawing/2014/main" id="{363A451B-23DF-724A-BA67-EC1F6837D7B4}"/>
              </a:ext>
            </a:extLst>
          </p:cNvPr>
          <p:cNvPicPr>
            <a:picLocks noChangeAspect="1"/>
          </p:cNvPicPr>
          <p:nvPr/>
        </p:nvPicPr>
        <p:blipFill>
          <a:blip r:embed="rId3"/>
          <a:stretch>
            <a:fillRect/>
          </a:stretch>
        </p:blipFill>
        <p:spPr>
          <a:xfrm>
            <a:off x="575054" y="874202"/>
            <a:ext cx="156498" cy="156498"/>
          </a:xfrm>
          <a:prstGeom prst="rect">
            <a:avLst/>
          </a:prstGeom>
          <a:noFill/>
        </p:spPr>
      </p:pic>
      <p:cxnSp>
        <p:nvCxnSpPr>
          <p:cNvPr id="137" name="Straight Connector 136">
            <a:extLst>
              <a:ext uri="{FF2B5EF4-FFF2-40B4-BE49-F238E27FC236}">
                <a16:creationId xmlns:a16="http://schemas.microsoft.com/office/drawing/2014/main" id="{895B0383-6091-BE4C-8BFF-A3468DCB758E}"/>
              </a:ext>
            </a:extLst>
          </p:cNvPr>
          <p:cNvCxnSpPr>
            <a:cxnSpLocks/>
          </p:cNvCxnSpPr>
          <p:nvPr/>
        </p:nvCxnSpPr>
        <p:spPr>
          <a:xfrm>
            <a:off x="1940482" y="2754628"/>
            <a:ext cx="39886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D7072DF-DA4D-C940-A61F-738729B06E03}"/>
              </a:ext>
            </a:extLst>
          </p:cNvPr>
          <p:cNvCxnSpPr>
            <a:cxnSpLocks/>
          </p:cNvCxnSpPr>
          <p:nvPr/>
        </p:nvCxnSpPr>
        <p:spPr>
          <a:xfrm>
            <a:off x="3860788" y="2754628"/>
            <a:ext cx="38094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9CA6485-A5F6-B743-8B49-2A1C1E04178D}"/>
              </a:ext>
            </a:extLst>
          </p:cNvPr>
          <p:cNvSpPr/>
          <p:nvPr/>
        </p:nvSpPr>
        <p:spPr>
          <a:xfrm>
            <a:off x="509098" y="834409"/>
            <a:ext cx="1351981" cy="3840438"/>
          </a:xfrm>
          <a:prstGeom prst="rect">
            <a:avLst/>
          </a:pr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875" dirty="0">
                <a:solidFill>
                  <a:schemeClr val="bg1"/>
                </a:solidFill>
              </a:rPr>
              <a:t>Producers</a:t>
            </a:r>
          </a:p>
        </p:txBody>
      </p:sp>
      <p:sp>
        <p:nvSpPr>
          <p:cNvPr id="119" name="Rectangle 118">
            <a:extLst>
              <a:ext uri="{FF2B5EF4-FFF2-40B4-BE49-F238E27FC236}">
                <a16:creationId xmlns:a16="http://schemas.microsoft.com/office/drawing/2014/main" id="{D1228513-E553-A74B-AFA6-F5AE5755034D}"/>
              </a:ext>
            </a:extLst>
          </p:cNvPr>
          <p:cNvSpPr/>
          <p:nvPr/>
        </p:nvSpPr>
        <p:spPr>
          <a:xfrm>
            <a:off x="680377" y="3585027"/>
            <a:ext cx="1009422" cy="338554"/>
          </a:xfrm>
          <a:prstGeom prst="rect">
            <a:avLst/>
          </a:prstGeom>
        </p:spPr>
        <p:txBody>
          <a:bodyPr wrap="square">
            <a:spAutoFit/>
          </a:bodyPr>
          <a:lstStyle/>
          <a:p>
            <a:pPr algn="ctr" defTabSz="571500"/>
            <a:r>
              <a:rPr lang="en-US" sz="800" dirty="0">
                <a:solidFill>
                  <a:schemeClr val="bg1"/>
                </a:solidFill>
                <a:latin typeface="+mj-lt"/>
                <a:ea typeface="Amazon Ember" panose="020B0603020204020204" pitchFamily="34" charset="0"/>
                <a:cs typeface="Amazon Ember" panose="020B0603020204020204" pitchFamily="34" charset="0"/>
              </a:rPr>
              <a:t>Application</a:t>
            </a:r>
            <a:br>
              <a:rPr lang="en-US" sz="800" dirty="0">
                <a:solidFill>
                  <a:schemeClr val="bg1"/>
                </a:solidFill>
                <a:latin typeface="+mj-lt"/>
                <a:ea typeface="Amazon Ember" panose="020B0603020204020204" pitchFamily="34" charset="0"/>
                <a:cs typeface="Amazon Ember" panose="020B0603020204020204" pitchFamily="34" charset="0"/>
              </a:rPr>
            </a:br>
            <a:r>
              <a:rPr lang="en-US" sz="800" dirty="0">
                <a:solidFill>
                  <a:schemeClr val="bg1"/>
                </a:solidFill>
                <a:latin typeface="+mj-lt"/>
                <a:ea typeface="Amazon Ember" panose="020B0603020204020204" pitchFamily="34" charset="0"/>
                <a:cs typeface="Amazon Ember" panose="020B0603020204020204" pitchFamily="34" charset="0"/>
              </a:rPr>
              <a:t>Trace Data</a:t>
            </a:r>
          </a:p>
        </p:txBody>
      </p:sp>
      <p:sp>
        <p:nvSpPr>
          <p:cNvPr id="122" name="Rectangle 121">
            <a:extLst>
              <a:ext uri="{FF2B5EF4-FFF2-40B4-BE49-F238E27FC236}">
                <a16:creationId xmlns:a16="http://schemas.microsoft.com/office/drawing/2014/main" id="{73CBD10C-1024-6742-A2F4-D92C96B33107}"/>
              </a:ext>
            </a:extLst>
          </p:cNvPr>
          <p:cNvSpPr/>
          <p:nvPr/>
        </p:nvSpPr>
        <p:spPr>
          <a:xfrm>
            <a:off x="972577" y="3164675"/>
            <a:ext cx="425022" cy="416251"/>
          </a:xfrm>
          <a:prstGeom prst="rect">
            <a:avLst/>
          </a:prstGeom>
          <a:solidFill>
            <a:schemeClr val="bg1"/>
          </a:solidFill>
          <a:ln w="12700">
            <a:solidFill>
              <a:srgbClr val="01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123" name="Picture 122">
            <a:extLst>
              <a:ext uri="{FF2B5EF4-FFF2-40B4-BE49-F238E27FC236}">
                <a16:creationId xmlns:a16="http://schemas.microsoft.com/office/drawing/2014/main" id="{2AC301A3-22A3-FB4F-9481-50CAEA948B20}"/>
              </a:ext>
            </a:extLst>
          </p:cNvPr>
          <p:cNvPicPr>
            <a:picLocks noChangeAspect="1"/>
          </p:cNvPicPr>
          <p:nvPr/>
        </p:nvPicPr>
        <p:blipFill>
          <a:blip r:embed="rId4"/>
          <a:stretch>
            <a:fillRect/>
          </a:stretch>
        </p:blipFill>
        <p:spPr>
          <a:xfrm flipH="1">
            <a:off x="1044530" y="3238791"/>
            <a:ext cx="281116" cy="281116"/>
          </a:xfrm>
          <a:prstGeom prst="rect">
            <a:avLst/>
          </a:prstGeom>
          <a:solidFill>
            <a:schemeClr val="bg1"/>
          </a:solidFill>
        </p:spPr>
      </p:pic>
      <p:sp>
        <p:nvSpPr>
          <p:cNvPr id="124" name="Rectangle 123">
            <a:extLst>
              <a:ext uri="{FF2B5EF4-FFF2-40B4-BE49-F238E27FC236}">
                <a16:creationId xmlns:a16="http://schemas.microsoft.com/office/drawing/2014/main" id="{7A42A4C3-DDE0-B247-81F0-8333ED1F8390}"/>
              </a:ext>
            </a:extLst>
          </p:cNvPr>
          <p:cNvSpPr/>
          <p:nvPr/>
        </p:nvSpPr>
        <p:spPr>
          <a:xfrm>
            <a:off x="569655" y="2946872"/>
            <a:ext cx="1134994" cy="215444"/>
          </a:xfrm>
          <a:prstGeom prst="rect">
            <a:avLst/>
          </a:prstGeom>
        </p:spPr>
        <p:txBody>
          <a:bodyPr wrap="square">
            <a:spAutoFit/>
          </a:bodyPr>
          <a:lstStyle/>
          <a:p>
            <a:pPr algn="ctr" defTabSz="571500"/>
            <a:r>
              <a:rPr lang="en-US" sz="800" dirty="0">
                <a:solidFill>
                  <a:schemeClr val="bg1"/>
                </a:solidFill>
                <a:latin typeface="+mj-lt"/>
                <a:ea typeface="Amazon Ember" panose="020B0603020204020204" pitchFamily="34" charset="0"/>
                <a:cs typeface="Amazon Ember" panose="020B0603020204020204" pitchFamily="34" charset="0"/>
              </a:rPr>
              <a:t>AWS Service Logs</a:t>
            </a:r>
          </a:p>
        </p:txBody>
      </p:sp>
      <p:sp>
        <p:nvSpPr>
          <p:cNvPr id="125" name="Rectangle 124">
            <a:extLst>
              <a:ext uri="{FF2B5EF4-FFF2-40B4-BE49-F238E27FC236}">
                <a16:creationId xmlns:a16="http://schemas.microsoft.com/office/drawing/2014/main" id="{A5115979-2928-E247-BE3C-4012EBA7D64C}"/>
              </a:ext>
            </a:extLst>
          </p:cNvPr>
          <p:cNvSpPr/>
          <p:nvPr/>
        </p:nvSpPr>
        <p:spPr>
          <a:xfrm>
            <a:off x="972577" y="2535089"/>
            <a:ext cx="425022" cy="416251"/>
          </a:xfrm>
          <a:prstGeom prst="rect">
            <a:avLst/>
          </a:prstGeom>
          <a:solidFill>
            <a:schemeClr val="bg1"/>
          </a:solidFill>
          <a:ln w="12700">
            <a:solidFill>
              <a:srgbClr val="01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126" name="Picture 125">
            <a:extLst>
              <a:ext uri="{FF2B5EF4-FFF2-40B4-BE49-F238E27FC236}">
                <a16:creationId xmlns:a16="http://schemas.microsoft.com/office/drawing/2014/main" id="{30503C66-F263-7C4A-8CC3-0945B26E1FA8}"/>
              </a:ext>
            </a:extLst>
          </p:cNvPr>
          <p:cNvPicPr>
            <a:picLocks noChangeAspect="1"/>
          </p:cNvPicPr>
          <p:nvPr/>
        </p:nvPicPr>
        <p:blipFill>
          <a:blip r:embed="rId4"/>
          <a:stretch>
            <a:fillRect/>
          </a:stretch>
        </p:blipFill>
        <p:spPr>
          <a:xfrm flipH="1">
            <a:off x="1044530" y="2622943"/>
            <a:ext cx="281116" cy="281116"/>
          </a:xfrm>
          <a:prstGeom prst="rect">
            <a:avLst/>
          </a:prstGeom>
          <a:solidFill>
            <a:schemeClr val="bg1"/>
          </a:solidFill>
        </p:spPr>
      </p:pic>
      <p:sp>
        <p:nvSpPr>
          <p:cNvPr id="128" name="Rectangle 127">
            <a:extLst>
              <a:ext uri="{FF2B5EF4-FFF2-40B4-BE49-F238E27FC236}">
                <a16:creationId xmlns:a16="http://schemas.microsoft.com/office/drawing/2014/main" id="{7C972C6E-4678-5448-AC0F-81BC9641505A}"/>
              </a:ext>
            </a:extLst>
          </p:cNvPr>
          <p:cNvSpPr/>
          <p:nvPr/>
        </p:nvSpPr>
        <p:spPr>
          <a:xfrm>
            <a:off x="680377" y="2317281"/>
            <a:ext cx="1009422" cy="215443"/>
          </a:xfrm>
          <a:prstGeom prst="rect">
            <a:avLst/>
          </a:prstGeom>
        </p:spPr>
        <p:txBody>
          <a:bodyPr wrap="square">
            <a:spAutoFit/>
          </a:bodyPr>
          <a:lstStyle/>
          <a:p>
            <a:pPr algn="ctr" defTabSz="571500"/>
            <a:r>
              <a:rPr lang="en-US" sz="800" dirty="0">
                <a:solidFill>
                  <a:schemeClr val="bg1"/>
                </a:solidFill>
                <a:latin typeface="+mj-lt"/>
                <a:ea typeface="Amazon Ember" panose="020B0603020204020204" pitchFamily="34" charset="0"/>
                <a:cs typeface="Amazon Ember" panose="020B0603020204020204" pitchFamily="34" charset="0"/>
              </a:rPr>
              <a:t>Security Logs</a:t>
            </a:r>
          </a:p>
        </p:txBody>
      </p:sp>
      <p:sp>
        <p:nvSpPr>
          <p:cNvPr id="129" name="Rectangle 128">
            <a:extLst>
              <a:ext uri="{FF2B5EF4-FFF2-40B4-BE49-F238E27FC236}">
                <a16:creationId xmlns:a16="http://schemas.microsoft.com/office/drawing/2014/main" id="{7373D5D9-9CB1-5047-83C5-E0A7355FB92C}"/>
              </a:ext>
            </a:extLst>
          </p:cNvPr>
          <p:cNvSpPr/>
          <p:nvPr/>
        </p:nvSpPr>
        <p:spPr>
          <a:xfrm>
            <a:off x="972577" y="1890665"/>
            <a:ext cx="425022" cy="416251"/>
          </a:xfrm>
          <a:prstGeom prst="rect">
            <a:avLst/>
          </a:prstGeom>
          <a:solidFill>
            <a:schemeClr val="bg1"/>
          </a:solidFill>
          <a:ln w="12700">
            <a:solidFill>
              <a:srgbClr val="01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130" name="Picture 129">
            <a:extLst>
              <a:ext uri="{FF2B5EF4-FFF2-40B4-BE49-F238E27FC236}">
                <a16:creationId xmlns:a16="http://schemas.microsoft.com/office/drawing/2014/main" id="{EA0BB840-4468-454C-B393-17C9A9306426}"/>
              </a:ext>
            </a:extLst>
          </p:cNvPr>
          <p:cNvPicPr>
            <a:picLocks noChangeAspect="1"/>
          </p:cNvPicPr>
          <p:nvPr/>
        </p:nvPicPr>
        <p:blipFill>
          <a:blip r:embed="rId4"/>
          <a:stretch>
            <a:fillRect/>
          </a:stretch>
        </p:blipFill>
        <p:spPr>
          <a:xfrm flipH="1">
            <a:off x="1044530" y="1957835"/>
            <a:ext cx="281116" cy="281116"/>
          </a:xfrm>
          <a:prstGeom prst="rect">
            <a:avLst/>
          </a:prstGeom>
          <a:solidFill>
            <a:schemeClr val="bg1"/>
          </a:solidFill>
        </p:spPr>
      </p:pic>
      <p:sp>
        <p:nvSpPr>
          <p:cNvPr id="134" name="Rectangle 133">
            <a:extLst>
              <a:ext uri="{FF2B5EF4-FFF2-40B4-BE49-F238E27FC236}">
                <a16:creationId xmlns:a16="http://schemas.microsoft.com/office/drawing/2014/main" id="{7D00DE02-87C9-2447-93BB-289747DFEBA5}"/>
              </a:ext>
            </a:extLst>
          </p:cNvPr>
          <p:cNvSpPr/>
          <p:nvPr/>
        </p:nvSpPr>
        <p:spPr>
          <a:xfrm>
            <a:off x="575054" y="1555145"/>
            <a:ext cx="1240317" cy="215444"/>
          </a:xfrm>
          <a:prstGeom prst="rect">
            <a:avLst/>
          </a:prstGeom>
        </p:spPr>
        <p:txBody>
          <a:bodyPr wrap="square">
            <a:spAutoFit/>
          </a:bodyPr>
          <a:lstStyle/>
          <a:p>
            <a:pPr algn="ctr" defTabSz="571500"/>
            <a:r>
              <a:rPr lang="en-US" sz="800" dirty="0">
                <a:solidFill>
                  <a:schemeClr val="bg1"/>
                </a:solidFill>
                <a:latin typeface="+mj-lt"/>
                <a:ea typeface="Amazon Ember" panose="020B0603020204020204" pitchFamily="34" charset="0"/>
                <a:cs typeface="Amazon Ember" panose="020B0603020204020204" pitchFamily="34" charset="0"/>
              </a:rPr>
              <a:t>Application/Infra Logs</a:t>
            </a:r>
          </a:p>
        </p:txBody>
      </p:sp>
      <p:sp>
        <p:nvSpPr>
          <p:cNvPr id="135" name="Rectangle 134">
            <a:extLst>
              <a:ext uri="{FF2B5EF4-FFF2-40B4-BE49-F238E27FC236}">
                <a16:creationId xmlns:a16="http://schemas.microsoft.com/office/drawing/2014/main" id="{17AD433B-A827-6B48-8DD0-4FB0783DA806}"/>
              </a:ext>
            </a:extLst>
          </p:cNvPr>
          <p:cNvSpPr/>
          <p:nvPr/>
        </p:nvSpPr>
        <p:spPr>
          <a:xfrm>
            <a:off x="972577" y="1148098"/>
            <a:ext cx="425022" cy="416251"/>
          </a:xfrm>
          <a:prstGeom prst="rect">
            <a:avLst/>
          </a:prstGeom>
          <a:solidFill>
            <a:schemeClr val="bg1"/>
          </a:solidFill>
          <a:ln w="12700">
            <a:solidFill>
              <a:srgbClr val="01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136" name="Picture 135">
            <a:extLst>
              <a:ext uri="{FF2B5EF4-FFF2-40B4-BE49-F238E27FC236}">
                <a16:creationId xmlns:a16="http://schemas.microsoft.com/office/drawing/2014/main" id="{3691D41E-AB35-0B4E-A6FD-50D7EC7EECA7}"/>
              </a:ext>
            </a:extLst>
          </p:cNvPr>
          <p:cNvPicPr>
            <a:picLocks noChangeAspect="1"/>
          </p:cNvPicPr>
          <p:nvPr/>
        </p:nvPicPr>
        <p:blipFill>
          <a:blip r:embed="rId4"/>
          <a:stretch>
            <a:fillRect/>
          </a:stretch>
        </p:blipFill>
        <p:spPr>
          <a:xfrm flipH="1">
            <a:off x="1044530" y="1234969"/>
            <a:ext cx="281116" cy="281116"/>
          </a:xfrm>
          <a:prstGeom prst="rect">
            <a:avLst/>
          </a:prstGeom>
          <a:solidFill>
            <a:schemeClr val="bg1"/>
          </a:solidFill>
        </p:spPr>
      </p:pic>
      <p:sp>
        <p:nvSpPr>
          <p:cNvPr id="57" name="Rectangle 56">
            <a:extLst>
              <a:ext uri="{FF2B5EF4-FFF2-40B4-BE49-F238E27FC236}">
                <a16:creationId xmlns:a16="http://schemas.microsoft.com/office/drawing/2014/main" id="{73CBD10C-1024-6742-A2F4-D92C96B33107}"/>
              </a:ext>
            </a:extLst>
          </p:cNvPr>
          <p:cNvSpPr/>
          <p:nvPr/>
        </p:nvSpPr>
        <p:spPr>
          <a:xfrm>
            <a:off x="972576" y="3920547"/>
            <a:ext cx="425022" cy="416251"/>
          </a:xfrm>
          <a:prstGeom prst="rect">
            <a:avLst/>
          </a:prstGeom>
          <a:solidFill>
            <a:schemeClr val="bg1"/>
          </a:solidFill>
          <a:ln w="12700">
            <a:solidFill>
              <a:srgbClr val="01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sp>
        <p:nvSpPr>
          <p:cNvPr id="56" name="Rectangle 55">
            <a:extLst>
              <a:ext uri="{FF2B5EF4-FFF2-40B4-BE49-F238E27FC236}">
                <a16:creationId xmlns:a16="http://schemas.microsoft.com/office/drawing/2014/main" id="{D1228513-E553-A74B-AFA6-F5AE5755034D}"/>
              </a:ext>
            </a:extLst>
          </p:cNvPr>
          <p:cNvSpPr/>
          <p:nvPr/>
        </p:nvSpPr>
        <p:spPr>
          <a:xfrm>
            <a:off x="554804" y="4336798"/>
            <a:ext cx="1260567" cy="338554"/>
          </a:xfrm>
          <a:prstGeom prst="rect">
            <a:avLst/>
          </a:prstGeom>
        </p:spPr>
        <p:txBody>
          <a:bodyPr wrap="square">
            <a:spAutoFit/>
          </a:bodyPr>
          <a:lstStyle/>
          <a:p>
            <a:pPr algn="ctr" defTabSz="571500"/>
            <a:r>
              <a:rPr lang="en-US" sz="800" dirty="0">
                <a:solidFill>
                  <a:schemeClr val="bg1"/>
                </a:solidFill>
                <a:latin typeface="+mj-lt"/>
                <a:ea typeface="Amazon Ember" panose="020B0603020204020204" pitchFamily="34" charset="0"/>
                <a:cs typeface="Amazon Ember" panose="020B0603020204020204" pitchFamily="34" charset="0"/>
              </a:rPr>
              <a:t>Application/</a:t>
            </a:r>
            <a:br>
              <a:rPr lang="en-US" sz="800" dirty="0">
                <a:solidFill>
                  <a:schemeClr val="bg1"/>
                </a:solidFill>
                <a:latin typeface="+mj-lt"/>
                <a:ea typeface="Amazon Ember" panose="020B0603020204020204" pitchFamily="34" charset="0"/>
                <a:cs typeface="Amazon Ember" panose="020B0603020204020204" pitchFamily="34" charset="0"/>
              </a:rPr>
            </a:br>
            <a:r>
              <a:rPr lang="en-US" sz="800" dirty="0">
                <a:solidFill>
                  <a:schemeClr val="bg1"/>
                </a:solidFill>
                <a:latin typeface="+mj-lt"/>
                <a:ea typeface="Amazon Ember" panose="020B0603020204020204" pitchFamily="34" charset="0"/>
                <a:cs typeface="Amazon Ember" panose="020B0603020204020204" pitchFamily="34" charset="0"/>
              </a:rPr>
              <a:t>Infrastructure metrics</a:t>
            </a:r>
          </a:p>
        </p:txBody>
      </p:sp>
      <p:pic>
        <p:nvPicPr>
          <p:cNvPr id="58" name="Picture 57">
            <a:extLst>
              <a:ext uri="{FF2B5EF4-FFF2-40B4-BE49-F238E27FC236}">
                <a16:creationId xmlns:a16="http://schemas.microsoft.com/office/drawing/2014/main" id="{2AC301A3-22A3-FB4F-9481-50CAEA948B20}"/>
              </a:ext>
            </a:extLst>
          </p:cNvPr>
          <p:cNvPicPr>
            <a:picLocks noChangeAspect="1"/>
          </p:cNvPicPr>
          <p:nvPr/>
        </p:nvPicPr>
        <p:blipFill>
          <a:blip r:embed="rId4"/>
          <a:stretch>
            <a:fillRect/>
          </a:stretch>
        </p:blipFill>
        <p:spPr>
          <a:xfrm flipH="1">
            <a:off x="1044530" y="4005347"/>
            <a:ext cx="281116" cy="281116"/>
          </a:xfrm>
          <a:prstGeom prst="rect">
            <a:avLst/>
          </a:prstGeom>
          <a:solidFill>
            <a:schemeClr val="bg1"/>
          </a:solidFill>
        </p:spPr>
      </p:pic>
      <p:sp>
        <p:nvSpPr>
          <p:cNvPr id="9" name="Rectangle 8">
            <a:extLst>
              <a:ext uri="{FF2B5EF4-FFF2-40B4-BE49-F238E27FC236}">
                <a16:creationId xmlns:a16="http://schemas.microsoft.com/office/drawing/2014/main" id="{B3D764A6-58E3-8341-8576-10B7A5FD38EC}"/>
              </a:ext>
            </a:extLst>
          </p:cNvPr>
          <p:cNvSpPr/>
          <p:nvPr/>
        </p:nvSpPr>
        <p:spPr>
          <a:xfrm>
            <a:off x="2418746" y="834409"/>
            <a:ext cx="1351981" cy="3840438"/>
          </a:xfrm>
          <a:prstGeom prst="rect">
            <a:avLst/>
          </a:pr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875" dirty="0">
                <a:solidFill>
                  <a:schemeClr val="bg1"/>
                </a:solidFill>
              </a:rPr>
              <a:t>Collectors</a:t>
            </a:r>
          </a:p>
        </p:txBody>
      </p:sp>
      <p:pic>
        <p:nvPicPr>
          <p:cNvPr id="12" name="Graphic 11">
            <a:extLst>
              <a:ext uri="{FF2B5EF4-FFF2-40B4-BE49-F238E27FC236}">
                <a16:creationId xmlns:a16="http://schemas.microsoft.com/office/drawing/2014/main" id="{713D2E4E-070D-6446-9281-D0188F4ECA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9704" y="1148098"/>
            <a:ext cx="450064" cy="450065"/>
          </a:xfrm>
          <a:prstGeom prst="rect">
            <a:avLst/>
          </a:prstGeom>
        </p:spPr>
      </p:pic>
      <p:sp>
        <p:nvSpPr>
          <p:cNvPr id="18" name="Rectangle 17">
            <a:extLst>
              <a:ext uri="{FF2B5EF4-FFF2-40B4-BE49-F238E27FC236}">
                <a16:creationId xmlns:a16="http://schemas.microsoft.com/office/drawing/2014/main" id="{134C9B1F-732E-C54C-B05A-4B6C3C82EC3B}"/>
              </a:ext>
            </a:extLst>
          </p:cNvPr>
          <p:cNvSpPr/>
          <p:nvPr/>
        </p:nvSpPr>
        <p:spPr>
          <a:xfrm>
            <a:off x="2590025" y="1602657"/>
            <a:ext cx="1009422" cy="338554"/>
          </a:xfrm>
          <a:prstGeom prst="rect">
            <a:avLst/>
          </a:prstGeom>
        </p:spPr>
        <p:txBody>
          <a:bodyPr wrap="square">
            <a:spAutoFit/>
          </a:bodyPr>
          <a:lstStyle/>
          <a:p>
            <a:pPr algn="ctr" defTabSz="571500"/>
            <a:r>
              <a:rPr lang="en-US" sz="800" dirty="0">
                <a:solidFill>
                  <a:schemeClr val="bg1"/>
                </a:solidFill>
                <a:ea typeface="Amazon Ember" panose="020B0603020204020204" pitchFamily="34" charset="0"/>
                <a:cs typeface="Amazon Ember" panose="020B0603020204020204" pitchFamily="34" charset="0"/>
              </a:rPr>
              <a:t>Amazon Kinesis Agent</a:t>
            </a:r>
          </a:p>
        </p:txBody>
      </p:sp>
      <p:pic>
        <p:nvPicPr>
          <p:cNvPr id="13" name="Graphic 12">
            <a:extLst>
              <a:ext uri="{FF2B5EF4-FFF2-40B4-BE49-F238E27FC236}">
                <a16:creationId xmlns:a16="http://schemas.microsoft.com/office/drawing/2014/main" id="{909C0FDE-729F-484F-926C-12BDAFE153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2224" y="1925126"/>
            <a:ext cx="425022" cy="412096"/>
          </a:xfrm>
          <a:prstGeom prst="rect">
            <a:avLst/>
          </a:prstGeom>
        </p:spPr>
      </p:pic>
      <p:sp>
        <p:nvSpPr>
          <p:cNvPr id="19" name="Rectangle 18">
            <a:extLst>
              <a:ext uri="{FF2B5EF4-FFF2-40B4-BE49-F238E27FC236}">
                <a16:creationId xmlns:a16="http://schemas.microsoft.com/office/drawing/2014/main" id="{48479A19-7D4A-9D43-AC6C-E38FDCA1A15E}"/>
              </a:ext>
            </a:extLst>
          </p:cNvPr>
          <p:cNvSpPr/>
          <p:nvPr/>
        </p:nvSpPr>
        <p:spPr>
          <a:xfrm>
            <a:off x="2428840" y="2337106"/>
            <a:ext cx="1331791" cy="338555"/>
          </a:xfrm>
          <a:prstGeom prst="rect">
            <a:avLst/>
          </a:prstGeom>
        </p:spPr>
        <p:txBody>
          <a:bodyPr wrap="square">
            <a:spAutoFit/>
          </a:bodyPr>
          <a:lstStyle/>
          <a:p>
            <a:pPr algn="ctr" defTabSz="571500"/>
            <a:r>
              <a:rPr lang="en-US" sz="800" dirty="0">
                <a:solidFill>
                  <a:schemeClr val="bg1"/>
                </a:solidFill>
                <a:latin typeface="+mj-lt"/>
                <a:ea typeface="Amazon Ember" panose="020B0603020204020204" pitchFamily="34" charset="0"/>
                <a:cs typeface="Amazon Ember" panose="020B0603020204020204" pitchFamily="34" charset="0"/>
              </a:rPr>
              <a:t>CloudWatch </a:t>
            </a:r>
          </a:p>
          <a:p>
            <a:pPr algn="ctr" defTabSz="571500"/>
            <a:r>
              <a:rPr lang="en-US" sz="800" dirty="0">
                <a:solidFill>
                  <a:schemeClr val="bg1"/>
                </a:solidFill>
                <a:latin typeface="+mj-lt"/>
                <a:ea typeface="Amazon Ember" panose="020B0603020204020204" pitchFamily="34" charset="0"/>
                <a:cs typeface="Amazon Ember" panose="020B0603020204020204" pitchFamily="34" charset="0"/>
              </a:rPr>
              <a:t>Agent</a:t>
            </a:r>
          </a:p>
        </p:txBody>
      </p:sp>
      <p:pic>
        <p:nvPicPr>
          <p:cNvPr id="2" name="Picture 1"/>
          <p:cNvPicPr>
            <a:picLocks noChangeAspect="1"/>
          </p:cNvPicPr>
          <p:nvPr/>
        </p:nvPicPr>
        <p:blipFill>
          <a:blip r:embed="rId9"/>
          <a:stretch>
            <a:fillRect/>
          </a:stretch>
        </p:blipFill>
        <p:spPr>
          <a:xfrm>
            <a:off x="2874098" y="3300633"/>
            <a:ext cx="441275" cy="407917"/>
          </a:xfrm>
          <a:prstGeom prst="rect">
            <a:avLst/>
          </a:prstGeom>
          <a:ln w="3175">
            <a:solidFill>
              <a:schemeClr val="tx1"/>
            </a:solidFill>
          </a:ln>
        </p:spPr>
      </p:pic>
      <p:sp>
        <p:nvSpPr>
          <p:cNvPr id="64" name="Rectangle 63">
            <a:extLst>
              <a:ext uri="{FF2B5EF4-FFF2-40B4-BE49-F238E27FC236}">
                <a16:creationId xmlns:a16="http://schemas.microsoft.com/office/drawing/2014/main" id="{345EF4E1-BD98-9245-B6E8-64DFD9735199}"/>
              </a:ext>
            </a:extLst>
          </p:cNvPr>
          <p:cNvSpPr/>
          <p:nvPr/>
        </p:nvSpPr>
        <p:spPr>
          <a:xfrm>
            <a:off x="2590025" y="3716104"/>
            <a:ext cx="1009422" cy="215444"/>
          </a:xfrm>
          <a:prstGeom prst="rect">
            <a:avLst/>
          </a:prstGeom>
        </p:spPr>
        <p:txBody>
          <a:bodyPr wrap="square">
            <a:spAutoFit/>
          </a:bodyPr>
          <a:lstStyle/>
          <a:p>
            <a:pPr algn="ctr" defTabSz="571500"/>
            <a:r>
              <a:rPr lang="en-US" sz="800" dirty="0" err="1">
                <a:solidFill>
                  <a:schemeClr val="bg1"/>
                </a:solidFill>
                <a:latin typeface="+mj-lt"/>
                <a:ea typeface="Amazon Ember" panose="020B0603020204020204" pitchFamily="34" charset="0"/>
                <a:cs typeface="Amazon Ember" panose="020B0603020204020204" pitchFamily="34" charset="0"/>
              </a:rPr>
              <a:t>fluentbit</a:t>
            </a:r>
            <a:endParaRPr lang="en-US" sz="800" dirty="0">
              <a:solidFill>
                <a:schemeClr val="bg1"/>
              </a:solidFill>
              <a:latin typeface="+mj-lt"/>
              <a:ea typeface="Amazon Ember" panose="020B0603020204020204" pitchFamily="34" charset="0"/>
              <a:cs typeface="Amazon Ember" panose="020B0603020204020204" pitchFamily="34" charset="0"/>
            </a:endParaRPr>
          </a:p>
        </p:txBody>
      </p:sp>
      <p:sp>
        <p:nvSpPr>
          <p:cNvPr id="22" name="Rectangle 21">
            <a:extLst>
              <a:ext uri="{FF2B5EF4-FFF2-40B4-BE49-F238E27FC236}">
                <a16:creationId xmlns:a16="http://schemas.microsoft.com/office/drawing/2014/main" id="{7F84FF6E-3565-F345-8AD5-36D018C1599D}"/>
              </a:ext>
            </a:extLst>
          </p:cNvPr>
          <p:cNvSpPr/>
          <p:nvPr/>
        </p:nvSpPr>
        <p:spPr>
          <a:xfrm>
            <a:off x="2590025" y="3095879"/>
            <a:ext cx="1009422" cy="215443"/>
          </a:xfrm>
          <a:prstGeom prst="rect">
            <a:avLst/>
          </a:prstGeom>
        </p:spPr>
        <p:txBody>
          <a:bodyPr wrap="square">
            <a:spAutoFit/>
          </a:bodyPr>
          <a:lstStyle/>
          <a:p>
            <a:pPr algn="ctr" defTabSz="571500"/>
            <a:r>
              <a:rPr lang="en-US" sz="800" dirty="0">
                <a:solidFill>
                  <a:schemeClr val="bg1"/>
                </a:solidFill>
                <a:latin typeface="+mj-lt"/>
                <a:ea typeface="Amazon Ember" panose="020B0603020204020204" pitchFamily="34" charset="0"/>
                <a:cs typeface="Amazon Ember" panose="020B0603020204020204" pitchFamily="34" charset="0"/>
              </a:rPr>
              <a:t>Beats</a:t>
            </a:r>
          </a:p>
        </p:txBody>
      </p:sp>
      <p:pic>
        <p:nvPicPr>
          <p:cNvPr id="63" name="Picture 62">
            <a:extLst>
              <a:ext uri="{FF2B5EF4-FFF2-40B4-BE49-F238E27FC236}">
                <a16:creationId xmlns:a16="http://schemas.microsoft.com/office/drawing/2014/main" id="{99A1B1C0-44BF-F249-A762-B13065877C81}"/>
              </a:ext>
            </a:extLst>
          </p:cNvPr>
          <p:cNvPicPr>
            <a:picLocks noChangeAspect="1"/>
          </p:cNvPicPr>
          <p:nvPr/>
        </p:nvPicPr>
        <p:blipFill>
          <a:blip r:embed="rId10"/>
          <a:stretch>
            <a:fillRect/>
          </a:stretch>
        </p:blipFill>
        <p:spPr>
          <a:xfrm>
            <a:off x="2877796" y="2659572"/>
            <a:ext cx="433881" cy="433881"/>
          </a:xfrm>
          <a:prstGeom prst="rect">
            <a:avLst/>
          </a:prstGeom>
          <a:solidFill>
            <a:schemeClr val="bg1"/>
          </a:solidFill>
        </p:spPr>
      </p:pic>
      <p:sp>
        <p:nvSpPr>
          <p:cNvPr id="23" name="Rectangle 22">
            <a:extLst>
              <a:ext uri="{FF2B5EF4-FFF2-40B4-BE49-F238E27FC236}">
                <a16:creationId xmlns:a16="http://schemas.microsoft.com/office/drawing/2014/main" id="{345EF4E1-BD98-9245-B6E8-64DFD9735199}"/>
              </a:ext>
            </a:extLst>
          </p:cNvPr>
          <p:cNvSpPr/>
          <p:nvPr/>
        </p:nvSpPr>
        <p:spPr>
          <a:xfrm>
            <a:off x="2590025" y="4355855"/>
            <a:ext cx="1009422" cy="215443"/>
          </a:xfrm>
          <a:prstGeom prst="rect">
            <a:avLst/>
          </a:prstGeom>
        </p:spPr>
        <p:txBody>
          <a:bodyPr wrap="square">
            <a:spAutoFit/>
          </a:bodyPr>
          <a:lstStyle/>
          <a:p>
            <a:pPr algn="ctr" defTabSz="571500"/>
            <a:r>
              <a:rPr lang="en-US" sz="800" dirty="0" err="1">
                <a:solidFill>
                  <a:schemeClr val="bg1"/>
                </a:solidFill>
                <a:latin typeface="+mj-lt"/>
                <a:ea typeface="Amazon Ember" panose="020B0603020204020204" pitchFamily="34" charset="0"/>
                <a:cs typeface="Amazon Ember" panose="020B0603020204020204" pitchFamily="34" charset="0"/>
              </a:rPr>
              <a:t>fluentd</a:t>
            </a:r>
            <a:endParaRPr lang="en-US" sz="800" dirty="0">
              <a:solidFill>
                <a:schemeClr val="bg1"/>
              </a:solidFill>
              <a:latin typeface="+mj-lt"/>
              <a:ea typeface="Amazon Ember" panose="020B0603020204020204" pitchFamily="34" charset="0"/>
              <a:cs typeface="Amazon Ember" panose="020B0603020204020204" pitchFamily="34" charset="0"/>
            </a:endParaRPr>
          </a:p>
        </p:txBody>
      </p:sp>
      <p:sp>
        <p:nvSpPr>
          <p:cNvPr id="67" name="Rectangle 66">
            <a:extLst>
              <a:ext uri="{FF2B5EF4-FFF2-40B4-BE49-F238E27FC236}">
                <a16:creationId xmlns:a16="http://schemas.microsoft.com/office/drawing/2014/main" id="{5FC043BA-14FA-4E43-910A-AE2ECB3EF863}"/>
              </a:ext>
            </a:extLst>
          </p:cNvPr>
          <p:cNvSpPr/>
          <p:nvPr/>
        </p:nvSpPr>
        <p:spPr>
          <a:xfrm>
            <a:off x="2879909" y="3920858"/>
            <a:ext cx="425022" cy="416251"/>
          </a:xfrm>
          <a:prstGeom prst="rect">
            <a:avLst/>
          </a:prstGeom>
          <a:solidFill>
            <a:schemeClr val="bg1"/>
          </a:solidFill>
          <a:ln w="127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68" name="Picture 67">
            <a:extLst>
              <a:ext uri="{FF2B5EF4-FFF2-40B4-BE49-F238E27FC236}">
                <a16:creationId xmlns:a16="http://schemas.microsoft.com/office/drawing/2014/main" id="{AF9D6CDB-913A-1646-8940-BF34C65BAB52}"/>
              </a:ext>
            </a:extLst>
          </p:cNvPr>
          <p:cNvPicPr>
            <a:picLocks noChangeAspect="1"/>
          </p:cNvPicPr>
          <p:nvPr/>
        </p:nvPicPr>
        <p:blipFill rotWithShape="1">
          <a:blip r:embed="rId11"/>
          <a:srcRect b="31525"/>
          <a:stretch/>
        </p:blipFill>
        <p:spPr>
          <a:xfrm>
            <a:off x="2895089" y="4016727"/>
            <a:ext cx="414474" cy="253080"/>
          </a:xfrm>
          <a:prstGeom prst="rect">
            <a:avLst/>
          </a:prstGeom>
        </p:spPr>
      </p:pic>
      <p:sp>
        <p:nvSpPr>
          <p:cNvPr id="28" name="TextBox 27">
            <a:extLst>
              <a:ext uri="{FF2B5EF4-FFF2-40B4-BE49-F238E27FC236}">
                <a16:creationId xmlns:a16="http://schemas.microsoft.com/office/drawing/2014/main" id="{CEEE3FDD-8AB7-F949-A920-DF25C722DAE0}"/>
              </a:ext>
            </a:extLst>
          </p:cNvPr>
          <p:cNvSpPr txBox="1"/>
          <p:nvPr/>
        </p:nvSpPr>
        <p:spPr>
          <a:xfrm>
            <a:off x="5679809" y="2987058"/>
            <a:ext cx="1507125" cy="338554"/>
          </a:xfrm>
          <a:prstGeom prst="rect">
            <a:avLst/>
          </a:prstGeom>
          <a:noFill/>
        </p:spPr>
        <p:txBody>
          <a:bodyPr wrap="square" rtlCol="0">
            <a:spAutoFit/>
          </a:bodyPr>
          <a:lstStyle/>
          <a:p>
            <a:pPr algn="ctr"/>
            <a:r>
              <a:rPr lang="en-US" sz="800" dirty="0">
                <a:solidFill>
                  <a:schemeClr val="bg1"/>
                </a:solidFill>
                <a:latin typeface="+mj-lt"/>
                <a:ea typeface="Amazon Ember" panose="020B0603020204020204" pitchFamily="34" charset="0"/>
                <a:cs typeface="Amazon Ember" panose="020B0603020204020204" pitchFamily="34" charset="0"/>
              </a:rPr>
              <a:t>Amazon OpenSearch Service</a:t>
            </a:r>
          </a:p>
        </p:txBody>
      </p:sp>
      <p:pic>
        <p:nvPicPr>
          <p:cNvPr id="29" name="Graphic 28">
            <a:extLst>
              <a:ext uri="{FF2B5EF4-FFF2-40B4-BE49-F238E27FC236}">
                <a16:creationId xmlns:a16="http://schemas.microsoft.com/office/drawing/2014/main" id="{D41DB38C-3C29-664C-8235-23DD8EDFC9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0860" y="2557279"/>
            <a:ext cx="425022" cy="416249"/>
          </a:xfrm>
          <a:prstGeom prst="rect">
            <a:avLst/>
          </a:prstGeom>
        </p:spPr>
      </p:pic>
      <p:sp>
        <p:nvSpPr>
          <p:cNvPr id="105" name="Rectangle 104">
            <a:extLst>
              <a:ext uri="{FF2B5EF4-FFF2-40B4-BE49-F238E27FC236}">
                <a16:creationId xmlns:a16="http://schemas.microsoft.com/office/drawing/2014/main" id="{D3D5FF0D-517F-E94E-B5CD-569A20984E97}"/>
              </a:ext>
            </a:extLst>
          </p:cNvPr>
          <p:cNvSpPr/>
          <p:nvPr/>
        </p:nvSpPr>
        <p:spPr>
          <a:xfrm>
            <a:off x="7392057" y="3361060"/>
            <a:ext cx="1009422" cy="338554"/>
          </a:xfrm>
          <a:prstGeom prst="rect">
            <a:avLst/>
          </a:prstGeom>
        </p:spPr>
        <p:txBody>
          <a:bodyPr wrap="square">
            <a:spAutoFit/>
          </a:bodyPr>
          <a:lstStyle/>
          <a:p>
            <a:pPr algn="ctr" defTabSz="571500"/>
            <a:r>
              <a:rPr lang="en-US" sz="800" dirty="0">
                <a:solidFill>
                  <a:schemeClr val="bg1"/>
                </a:solidFill>
                <a:latin typeface="+mj-lt"/>
                <a:ea typeface="Amazon Ember" panose="020B0603020204020204" pitchFamily="34" charset="0"/>
                <a:cs typeface="Amazon Ember" panose="020B0603020204020204" pitchFamily="34" charset="0"/>
              </a:rPr>
              <a:t>OpenSearch Dashboards</a:t>
            </a:r>
          </a:p>
        </p:txBody>
      </p:sp>
      <p:sp>
        <p:nvSpPr>
          <p:cNvPr id="33" name="Rectangle 32">
            <a:extLst>
              <a:ext uri="{FF2B5EF4-FFF2-40B4-BE49-F238E27FC236}">
                <a16:creationId xmlns:a16="http://schemas.microsoft.com/office/drawing/2014/main" id="{922745BF-D40B-A148-85A5-05E1D954A161}"/>
              </a:ext>
            </a:extLst>
          </p:cNvPr>
          <p:cNvSpPr/>
          <p:nvPr/>
        </p:nvSpPr>
        <p:spPr>
          <a:xfrm>
            <a:off x="4331797" y="834409"/>
            <a:ext cx="1368840" cy="3840438"/>
          </a:xfrm>
          <a:prstGeom prst="rect">
            <a:avLst/>
          </a:pr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r>
              <a:rPr lang="en-US" sz="8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Aggregators</a:t>
            </a:r>
          </a:p>
          <a:p>
            <a:pPr algn="l"/>
            <a:endParaRPr lang="en-US" sz="875" dirty="0">
              <a:solidFill>
                <a:schemeClr val="bg1"/>
              </a:solidFill>
            </a:endParaRPr>
          </a:p>
        </p:txBody>
      </p:sp>
      <p:sp>
        <p:nvSpPr>
          <p:cNvPr id="75" name="Rectangle 74">
            <a:extLst>
              <a:ext uri="{FF2B5EF4-FFF2-40B4-BE49-F238E27FC236}">
                <a16:creationId xmlns:a16="http://schemas.microsoft.com/office/drawing/2014/main" id="{C80AC04B-14DB-1C4D-B5AA-F3B8409A728E}"/>
              </a:ext>
            </a:extLst>
          </p:cNvPr>
          <p:cNvSpPr/>
          <p:nvPr/>
        </p:nvSpPr>
        <p:spPr>
          <a:xfrm>
            <a:off x="4373218" y="853785"/>
            <a:ext cx="197332" cy="197332"/>
          </a:xfrm>
          <a:prstGeom prst="rect">
            <a:avLst/>
          </a:prstGeom>
          <a:solidFill>
            <a:srgbClr val="22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76" name="Picture 75">
            <a:extLst>
              <a:ext uri="{FF2B5EF4-FFF2-40B4-BE49-F238E27FC236}">
                <a16:creationId xmlns:a16="http://schemas.microsoft.com/office/drawing/2014/main" id="{793D1DE4-A2DA-A44B-975D-DC02CACD767A}"/>
              </a:ext>
            </a:extLst>
          </p:cNvPr>
          <p:cNvPicPr>
            <a:picLocks noChangeAspect="1"/>
          </p:cNvPicPr>
          <p:nvPr/>
        </p:nvPicPr>
        <p:blipFill>
          <a:blip r:embed="rId3"/>
          <a:stretch>
            <a:fillRect/>
          </a:stretch>
        </p:blipFill>
        <p:spPr>
          <a:xfrm>
            <a:off x="4393635" y="874202"/>
            <a:ext cx="156498" cy="156498"/>
          </a:xfrm>
          <a:prstGeom prst="rect">
            <a:avLst/>
          </a:prstGeom>
          <a:noFill/>
        </p:spPr>
      </p:pic>
      <p:sp>
        <p:nvSpPr>
          <p:cNvPr id="89" name="TextBox 88">
            <a:extLst>
              <a:ext uri="{FF2B5EF4-FFF2-40B4-BE49-F238E27FC236}">
                <a16:creationId xmlns:a16="http://schemas.microsoft.com/office/drawing/2014/main" id="{EA3EE720-25BA-5644-88FA-14C2E2D86D04}"/>
              </a:ext>
            </a:extLst>
          </p:cNvPr>
          <p:cNvSpPr txBox="1"/>
          <p:nvPr/>
        </p:nvSpPr>
        <p:spPr>
          <a:xfrm>
            <a:off x="4368744" y="2493957"/>
            <a:ext cx="1294947" cy="338554"/>
          </a:xfrm>
          <a:prstGeom prst="rect">
            <a:avLst/>
          </a:prstGeom>
          <a:noFill/>
        </p:spPr>
        <p:txBody>
          <a:bodyPr wrap="square" rtlCol="0">
            <a:spAutoFit/>
          </a:bodyPr>
          <a:lstStyle/>
          <a:p>
            <a:pPr algn="ctr"/>
            <a:r>
              <a:rPr lang="en-US" sz="800" dirty="0">
                <a:solidFill>
                  <a:schemeClr val="bg1"/>
                </a:solidFill>
                <a:latin typeface="+mj-lt"/>
                <a:ea typeface="Amazon Ember" panose="020B0603020204020204" pitchFamily="34" charset="0"/>
                <a:cs typeface="Amazon Ember" panose="020B0603020204020204" pitchFamily="34" charset="0"/>
              </a:rPr>
              <a:t>Amazon Managed Streaming for Kafka</a:t>
            </a:r>
          </a:p>
        </p:txBody>
      </p:sp>
      <p:pic>
        <p:nvPicPr>
          <p:cNvPr id="90" name="Graphic 89">
            <a:extLst>
              <a:ext uri="{FF2B5EF4-FFF2-40B4-BE49-F238E27FC236}">
                <a16:creationId xmlns:a16="http://schemas.microsoft.com/office/drawing/2014/main" id="{6211EDD6-1E1A-B040-8322-5CA1D25C45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03706" y="2071614"/>
            <a:ext cx="425022" cy="425022"/>
          </a:xfrm>
          <a:prstGeom prst="rect">
            <a:avLst/>
          </a:prstGeom>
        </p:spPr>
      </p:pic>
      <p:pic>
        <p:nvPicPr>
          <p:cNvPr id="99" name="Graphic 98">
            <a:extLst>
              <a:ext uri="{FF2B5EF4-FFF2-40B4-BE49-F238E27FC236}">
                <a16:creationId xmlns:a16="http://schemas.microsoft.com/office/drawing/2014/main" id="{C2843535-FF75-1F42-AB05-D5311270E11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03706" y="2995304"/>
            <a:ext cx="425022" cy="425022"/>
          </a:xfrm>
          <a:prstGeom prst="rect">
            <a:avLst/>
          </a:prstGeom>
        </p:spPr>
      </p:pic>
      <p:sp>
        <p:nvSpPr>
          <p:cNvPr id="100" name="TextBox 99">
            <a:extLst>
              <a:ext uri="{FF2B5EF4-FFF2-40B4-BE49-F238E27FC236}">
                <a16:creationId xmlns:a16="http://schemas.microsoft.com/office/drawing/2014/main" id="{10EB71BD-46DB-9945-8DE1-57BCAE50B10A}"/>
              </a:ext>
            </a:extLst>
          </p:cNvPr>
          <p:cNvSpPr txBox="1"/>
          <p:nvPr/>
        </p:nvSpPr>
        <p:spPr>
          <a:xfrm>
            <a:off x="4328394" y="3419200"/>
            <a:ext cx="1375647" cy="338555"/>
          </a:xfrm>
          <a:prstGeom prst="rect">
            <a:avLst/>
          </a:prstGeom>
          <a:noFill/>
        </p:spPr>
        <p:txBody>
          <a:bodyPr wrap="square" rtlCol="0">
            <a:spAutoFit/>
          </a:bodyPr>
          <a:lstStyle/>
          <a:p>
            <a:pPr algn="ctr"/>
            <a:r>
              <a:rPr lang="en-US" sz="800" dirty="0">
                <a:solidFill>
                  <a:schemeClr val="bg1"/>
                </a:solidFill>
              </a:rPr>
              <a:t>Amazon Simple </a:t>
            </a:r>
          </a:p>
          <a:p>
            <a:pPr algn="ctr"/>
            <a:r>
              <a:rPr lang="en-US" sz="800" dirty="0">
                <a:solidFill>
                  <a:schemeClr val="bg1"/>
                </a:solidFill>
              </a:rPr>
              <a:t>Storage Service</a:t>
            </a:r>
          </a:p>
        </p:txBody>
      </p:sp>
      <p:pic>
        <p:nvPicPr>
          <p:cNvPr id="149" name="Graphic 148">
            <a:extLst>
              <a:ext uri="{FF2B5EF4-FFF2-40B4-BE49-F238E27FC236}">
                <a16:creationId xmlns:a16="http://schemas.microsoft.com/office/drawing/2014/main" id="{20AEE8BB-08E8-FF4E-BA00-E8FA18312D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3705" y="1148097"/>
            <a:ext cx="425022" cy="425022"/>
          </a:xfrm>
          <a:prstGeom prst="rect">
            <a:avLst/>
          </a:prstGeom>
        </p:spPr>
      </p:pic>
      <p:sp>
        <p:nvSpPr>
          <p:cNvPr id="150" name="Rectangle 149">
            <a:extLst>
              <a:ext uri="{FF2B5EF4-FFF2-40B4-BE49-F238E27FC236}">
                <a16:creationId xmlns:a16="http://schemas.microsoft.com/office/drawing/2014/main" id="{BA08E59A-4C5B-5641-A121-A5077859D4E2}"/>
              </a:ext>
            </a:extLst>
          </p:cNvPr>
          <p:cNvSpPr/>
          <p:nvPr/>
        </p:nvSpPr>
        <p:spPr>
          <a:xfrm>
            <a:off x="4511505" y="1570266"/>
            <a:ext cx="1009422" cy="338554"/>
          </a:xfrm>
          <a:prstGeom prst="rect">
            <a:avLst/>
          </a:prstGeom>
        </p:spPr>
        <p:txBody>
          <a:bodyPr wrap="square">
            <a:spAutoFit/>
          </a:bodyPr>
          <a:lstStyle/>
          <a:p>
            <a:pPr algn="ctr" defTabSz="571500"/>
            <a:r>
              <a:rPr lang="en-US" sz="800" dirty="0">
                <a:solidFill>
                  <a:schemeClr val="bg1"/>
                </a:solidFill>
                <a:ea typeface="Amazon Ember" panose="020B0603020204020204" pitchFamily="34" charset="0"/>
                <a:cs typeface="Amazon Ember" panose="020B0603020204020204" pitchFamily="34" charset="0"/>
              </a:rPr>
              <a:t>Amazon Kinesis Data Firehose</a:t>
            </a:r>
          </a:p>
        </p:txBody>
      </p:sp>
      <p:sp>
        <p:nvSpPr>
          <p:cNvPr id="42" name="Rectangle 41">
            <a:extLst>
              <a:ext uri="{FF2B5EF4-FFF2-40B4-BE49-F238E27FC236}">
                <a16:creationId xmlns:a16="http://schemas.microsoft.com/office/drawing/2014/main" id="{3E0A16DB-98C2-1845-94C4-760856BD5582}"/>
              </a:ext>
            </a:extLst>
          </p:cNvPr>
          <p:cNvSpPr/>
          <p:nvPr/>
        </p:nvSpPr>
        <p:spPr>
          <a:xfrm>
            <a:off x="4511505" y="4355860"/>
            <a:ext cx="1009422" cy="215444"/>
          </a:xfrm>
          <a:prstGeom prst="rect">
            <a:avLst/>
          </a:prstGeom>
        </p:spPr>
        <p:txBody>
          <a:bodyPr wrap="square">
            <a:spAutoFit/>
          </a:bodyPr>
          <a:lstStyle/>
          <a:p>
            <a:pPr algn="ctr" defTabSz="571500"/>
            <a:r>
              <a:rPr lang="en-US" sz="800" dirty="0">
                <a:solidFill>
                  <a:schemeClr val="bg1"/>
                </a:solidFill>
                <a:ea typeface="Amazon Ember" panose="020B0603020204020204" pitchFamily="34" charset="0"/>
                <a:cs typeface="Amazon Ember" panose="020B0603020204020204" pitchFamily="34" charset="0"/>
              </a:rPr>
              <a:t>Logstash</a:t>
            </a:r>
          </a:p>
        </p:txBody>
      </p:sp>
      <p:sp>
        <p:nvSpPr>
          <p:cNvPr id="71" name="Rectangle 70">
            <a:extLst>
              <a:ext uri="{FF2B5EF4-FFF2-40B4-BE49-F238E27FC236}">
                <a16:creationId xmlns:a16="http://schemas.microsoft.com/office/drawing/2014/main" id="{79229805-8279-1C43-BA37-CD7CFD63EDBD}"/>
              </a:ext>
            </a:extLst>
          </p:cNvPr>
          <p:cNvSpPr/>
          <p:nvPr/>
        </p:nvSpPr>
        <p:spPr>
          <a:xfrm>
            <a:off x="4803705" y="3924951"/>
            <a:ext cx="425022" cy="416252"/>
          </a:xfrm>
          <a:prstGeom prst="rect">
            <a:avLst/>
          </a:prstGeom>
          <a:solidFill>
            <a:schemeClr val="bg1"/>
          </a:solidFill>
          <a:ln w="127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chemeClr val="bg1"/>
              </a:solidFill>
            </a:endParaRPr>
          </a:p>
        </p:txBody>
      </p:sp>
      <p:pic>
        <p:nvPicPr>
          <p:cNvPr id="72" name="Picture 71">
            <a:extLst>
              <a:ext uri="{FF2B5EF4-FFF2-40B4-BE49-F238E27FC236}">
                <a16:creationId xmlns:a16="http://schemas.microsoft.com/office/drawing/2014/main" id="{35CB9399-CF2E-A042-A707-210DA80320D0}"/>
              </a:ext>
            </a:extLst>
          </p:cNvPr>
          <p:cNvPicPr>
            <a:picLocks noChangeAspect="1"/>
          </p:cNvPicPr>
          <p:nvPr/>
        </p:nvPicPr>
        <p:blipFill>
          <a:blip r:embed="rId18"/>
          <a:stretch>
            <a:fillRect/>
          </a:stretch>
        </p:blipFill>
        <p:spPr>
          <a:xfrm>
            <a:off x="4894671" y="3993760"/>
            <a:ext cx="243091" cy="273229"/>
          </a:xfrm>
          <a:prstGeom prst="rect">
            <a:avLst/>
          </a:prstGeom>
        </p:spPr>
      </p:pic>
      <p:cxnSp>
        <p:nvCxnSpPr>
          <p:cNvPr id="86" name="Straight Connector 85">
            <a:extLst>
              <a:ext uri="{FF2B5EF4-FFF2-40B4-BE49-F238E27FC236}">
                <a16:creationId xmlns:a16="http://schemas.microsoft.com/office/drawing/2014/main" id="{2A22B5CC-F19B-47E8-95CF-AAB07976A936}"/>
              </a:ext>
            </a:extLst>
          </p:cNvPr>
          <p:cNvCxnSpPr>
            <a:cxnSpLocks/>
          </p:cNvCxnSpPr>
          <p:nvPr/>
        </p:nvCxnSpPr>
        <p:spPr>
          <a:xfrm>
            <a:off x="5770276" y="2754628"/>
            <a:ext cx="38094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3119674C-84BE-2642-AC79-AD793A65E4C7}"/>
              </a:ext>
            </a:extLst>
          </p:cNvPr>
          <p:cNvPicPr>
            <a:picLocks noChangeAspect="1"/>
          </p:cNvPicPr>
          <p:nvPr/>
        </p:nvPicPr>
        <p:blipFill>
          <a:blip r:embed="rId19"/>
          <a:stretch>
            <a:fillRect/>
          </a:stretch>
        </p:blipFill>
        <p:spPr>
          <a:xfrm>
            <a:off x="7684908" y="1849926"/>
            <a:ext cx="423721" cy="423721"/>
          </a:xfrm>
          <a:prstGeom prst="rect">
            <a:avLst/>
          </a:prstGeom>
          <a:solidFill>
            <a:schemeClr val="tx1"/>
          </a:solidFill>
        </p:spPr>
      </p:pic>
      <p:sp>
        <p:nvSpPr>
          <p:cNvPr id="79" name="Rectangle 78">
            <a:extLst>
              <a:ext uri="{FF2B5EF4-FFF2-40B4-BE49-F238E27FC236}">
                <a16:creationId xmlns:a16="http://schemas.microsoft.com/office/drawing/2014/main" id="{D3D5FF0D-517F-E94E-B5CD-569A20984E97}"/>
              </a:ext>
            </a:extLst>
          </p:cNvPr>
          <p:cNvSpPr/>
          <p:nvPr/>
        </p:nvSpPr>
        <p:spPr>
          <a:xfrm>
            <a:off x="7284016" y="2280214"/>
            <a:ext cx="1225505" cy="215444"/>
          </a:xfrm>
          <a:prstGeom prst="rect">
            <a:avLst/>
          </a:prstGeom>
        </p:spPr>
        <p:txBody>
          <a:bodyPr wrap="square">
            <a:spAutoFit/>
          </a:bodyPr>
          <a:lstStyle/>
          <a:p>
            <a:pPr algn="ctr" defTabSz="571500"/>
            <a:r>
              <a:rPr lang="en-US" sz="800" dirty="0">
                <a:solidFill>
                  <a:schemeClr val="bg1"/>
                </a:solidFill>
                <a:latin typeface="+mj-lt"/>
                <a:ea typeface="Amazon Ember" panose="020B0603020204020204" pitchFamily="34" charset="0"/>
                <a:cs typeface="Amazon Ember" panose="020B0603020204020204" pitchFamily="34" charset="0"/>
              </a:rPr>
              <a:t>Kibana 1.5 to 7.10</a:t>
            </a:r>
          </a:p>
        </p:txBody>
      </p:sp>
      <p:pic>
        <p:nvPicPr>
          <p:cNvPr id="2050" name="Picture 2" descr="https://opensearch.org/assets/brand/PNG/Mark/opensearch_mark_darkmode.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73659" y="2884576"/>
            <a:ext cx="468239" cy="468239"/>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922745BF-D40B-A148-85A5-05E1D954A161}"/>
              </a:ext>
            </a:extLst>
          </p:cNvPr>
          <p:cNvSpPr/>
          <p:nvPr/>
        </p:nvSpPr>
        <p:spPr>
          <a:xfrm>
            <a:off x="7226476" y="1474545"/>
            <a:ext cx="1368840" cy="2377352"/>
          </a:xfrm>
          <a:prstGeom prst="rect">
            <a:avLst/>
          </a:pr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r>
              <a:rPr lang="en-US" sz="8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Dashboards</a:t>
            </a:r>
          </a:p>
        </p:txBody>
      </p:sp>
      <p:cxnSp>
        <p:nvCxnSpPr>
          <p:cNvPr id="83" name="Straight Connector 82">
            <a:extLst>
              <a:ext uri="{FF2B5EF4-FFF2-40B4-BE49-F238E27FC236}">
                <a16:creationId xmlns:a16="http://schemas.microsoft.com/office/drawing/2014/main" id="{2A22B5CC-F19B-47E8-95CF-AAB07976A936}"/>
              </a:ext>
            </a:extLst>
          </p:cNvPr>
          <p:cNvCxnSpPr>
            <a:cxnSpLocks/>
          </p:cNvCxnSpPr>
          <p:nvPr/>
        </p:nvCxnSpPr>
        <p:spPr>
          <a:xfrm>
            <a:off x="6751346" y="2761424"/>
            <a:ext cx="38094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834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7F4D-1736-9D44-AE4D-1B8350CE3C6A}"/>
              </a:ext>
            </a:extLst>
          </p:cNvPr>
          <p:cNvSpPr>
            <a:spLocks noGrp="1"/>
          </p:cNvSpPr>
          <p:nvPr>
            <p:ph type="title"/>
          </p:nvPr>
        </p:nvSpPr>
        <p:spPr/>
        <p:txBody>
          <a:bodyPr/>
          <a:lstStyle/>
          <a:p>
            <a:r>
              <a:rPr lang="en-US" dirty="0"/>
              <a:t>Amazon OpenSearch Service log ingestion flow</a:t>
            </a:r>
          </a:p>
        </p:txBody>
      </p:sp>
      <p:sp>
        <p:nvSpPr>
          <p:cNvPr id="3" name="Rectangle 2">
            <a:extLst>
              <a:ext uri="{FF2B5EF4-FFF2-40B4-BE49-F238E27FC236}">
                <a16:creationId xmlns:a16="http://schemas.microsoft.com/office/drawing/2014/main" id="{32C87234-FBCA-984D-B6D1-620F52A81AB6}"/>
              </a:ext>
            </a:extLst>
          </p:cNvPr>
          <p:cNvSpPr/>
          <p:nvPr/>
        </p:nvSpPr>
        <p:spPr>
          <a:xfrm>
            <a:off x="3268599" y="853785"/>
            <a:ext cx="197332" cy="197332"/>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4" name="Picture 3">
            <a:extLst>
              <a:ext uri="{FF2B5EF4-FFF2-40B4-BE49-F238E27FC236}">
                <a16:creationId xmlns:a16="http://schemas.microsoft.com/office/drawing/2014/main" id="{1537DCF5-E384-0B42-ACB4-A51A41F698D8}"/>
              </a:ext>
            </a:extLst>
          </p:cNvPr>
          <p:cNvPicPr>
            <a:picLocks noChangeAspect="1"/>
          </p:cNvPicPr>
          <p:nvPr/>
        </p:nvPicPr>
        <p:blipFill>
          <a:blip r:embed="rId3"/>
          <a:stretch>
            <a:fillRect/>
          </a:stretch>
        </p:blipFill>
        <p:spPr>
          <a:xfrm>
            <a:off x="3289016" y="874202"/>
            <a:ext cx="156498" cy="156498"/>
          </a:xfrm>
          <a:prstGeom prst="rect">
            <a:avLst/>
          </a:prstGeom>
          <a:noFill/>
        </p:spPr>
      </p:pic>
      <p:sp>
        <p:nvSpPr>
          <p:cNvPr id="5" name="Rectangle 4">
            <a:extLst>
              <a:ext uri="{FF2B5EF4-FFF2-40B4-BE49-F238E27FC236}">
                <a16:creationId xmlns:a16="http://schemas.microsoft.com/office/drawing/2014/main" id="{46876CBE-E62E-1340-94E5-FC72C340EA36}"/>
              </a:ext>
            </a:extLst>
          </p:cNvPr>
          <p:cNvSpPr/>
          <p:nvPr/>
        </p:nvSpPr>
        <p:spPr>
          <a:xfrm>
            <a:off x="1359309" y="853785"/>
            <a:ext cx="197332" cy="197332"/>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bg1"/>
              </a:solidFill>
            </a:endParaRPr>
          </a:p>
        </p:txBody>
      </p:sp>
      <p:pic>
        <p:nvPicPr>
          <p:cNvPr id="6" name="Picture 5">
            <a:extLst>
              <a:ext uri="{FF2B5EF4-FFF2-40B4-BE49-F238E27FC236}">
                <a16:creationId xmlns:a16="http://schemas.microsoft.com/office/drawing/2014/main" id="{52C54A55-4485-D047-991B-E4C7663A5E72}"/>
              </a:ext>
            </a:extLst>
          </p:cNvPr>
          <p:cNvPicPr>
            <a:picLocks noChangeAspect="1"/>
          </p:cNvPicPr>
          <p:nvPr/>
        </p:nvPicPr>
        <p:blipFill>
          <a:blip r:embed="rId3"/>
          <a:stretch>
            <a:fillRect/>
          </a:stretch>
        </p:blipFill>
        <p:spPr>
          <a:xfrm>
            <a:off x="1379726" y="874202"/>
            <a:ext cx="156498" cy="156498"/>
          </a:xfrm>
          <a:prstGeom prst="rect">
            <a:avLst/>
          </a:prstGeom>
          <a:solidFill>
            <a:schemeClr val="tx1">
              <a:lumMod val="50000"/>
            </a:schemeClr>
          </a:solidFill>
        </p:spPr>
      </p:pic>
      <p:cxnSp>
        <p:nvCxnSpPr>
          <p:cNvPr id="7" name="Straight Connector 6">
            <a:extLst>
              <a:ext uri="{FF2B5EF4-FFF2-40B4-BE49-F238E27FC236}">
                <a16:creationId xmlns:a16="http://schemas.microsoft.com/office/drawing/2014/main" id="{515180E1-517C-5849-82CB-494B837CD4D7}"/>
              </a:ext>
            </a:extLst>
          </p:cNvPr>
          <p:cNvCxnSpPr>
            <a:cxnSpLocks/>
          </p:cNvCxnSpPr>
          <p:nvPr/>
        </p:nvCxnSpPr>
        <p:spPr>
          <a:xfrm>
            <a:off x="2745154" y="2754628"/>
            <a:ext cx="39886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A4AD45E-8A5C-B047-AE68-D46D6C940E0D}"/>
              </a:ext>
            </a:extLst>
          </p:cNvPr>
          <p:cNvSpPr/>
          <p:nvPr/>
        </p:nvSpPr>
        <p:spPr>
          <a:xfrm>
            <a:off x="1313770" y="834409"/>
            <a:ext cx="1351981" cy="3840438"/>
          </a:xfrm>
          <a:prstGeom prst="rect">
            <a:avLst/>
          </a:pr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875" dirty="0">
                <a:solidFill>
                  <a:schemeClr val="bg1"/>
                </a:solidFill>
              </a:rPr>
              <a:t>Primary storage</a:t>
            </a:r>
          </a:p>
        </p:txBody>
      </p:sp>
      <p:sp>
        <p:nvSpPr>
          <p:cNvPr id="25" name="Rectangle 24">
            <a:extLst>
              <a:ext uri="{FF2B5EF4-FFF2-40B4-BE49-F238E27FC236}">
                <a16:creationId xmlns:a16="http://schemas.microsoft.com/office/drawing/2014/main" id="{FEFCE15D-2ADA-9D45-ACD3-C5C912F1A0F4}"/>
              </a:ext>
            </a:extLst>
          </p:cNvPr>
          <p:cNvSpPr/>
          <p:nvPr/>
        </p:nvSpPr>
        <p:spPr>
          <a:xfrm>
            <a:off x="3223418" y="834409"/>
            <a:ext cx="1351981" cy="3840438"/>
          </a:xfrm>
          <a:prstGeom prst="rect">
            <a:avLst/>
          </a:pr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875" dirty="0">
                <a:solidFill>
                  <a:schemeClr val="bg1"/>
                </a:solidFill>
              </a:rPr>
              <a:t>Forwarders</a:t>
            </a:r>
          </a:p>
        </p:txBody>
      </p:sp>
      <p:sp>
        <p:nvSpPr>
          <p:cNvPr id="38" name="TextBox 37">
            <a:extLst>
              <a:ext uri="{FF2B5EF4-FFF2-40B4-BE49-F238E27FC236}">
                <a16:creationId xmlns:a16="http://schemas.microsoft.com/office/drawing/2014/main" id="{3FFA92D1-7A1E-1947-AE10-BC081431E679}"/>
              </a:ext>
            </a:extLst>
          </p:cNvPr>
          <p:cNvSpPr txBox="1"/>
          <p:nvPr/>
        </p:nvSpPr>
        <p:spPr>
          <a:xfrm>
            <a:off x="4746355" y="2987058"/>
            <a:ext cx="1507125" cy="338554"/>
          </a:xfrm>
          <a:prstGeom prst="rect">
            <a:avLst/>
          </a:prstGeom>
          <a:noFill/>
        </p:spPr>
        <p:txBody>
          <a:bodyPr wrap="square" rtlCol="0">
            <a:spAutoFit/>
          </a:bodyPr>
          <a:lstStyle/>
          <a:p>
            <a:pPr algn="ctr"/>
            <a:r>
              <a:rPr lang="en-US" sz="800" dirty="0">
                <a:solidFill>
                  <a:schemeClr val="bg1"/>
                </a:solidFill>
                <a:latin typeface="+mj-lt"/>
                <a:ea typeface="Amazon Ember" panose="020B0603020204020204" pitchFamily="34" charset="0"/>
                <a:cs typeface="Amazon Ember" panose="020B0603020204020204" pitchFamily="34" charset="0"/>
              </a:rPr>
              <a:t>Amazon OpenSearch Service</a:t>
            </a:r>
          </a:p>
        </p:txBody>
      </p:sp>
      <p:pic>
        <p:nvPicPr>
          <p:cNvPr id="39" name="Graphic 38">
            <a:extLst>
              <a:ext uri="{FF2B5EF4-FFF2-40B4-BE49-F238E27FC236}">
                <a16:creationId xmlns:a16="http://schemas.microsoft.com/office/drawing/2014/main" id="{51B2341E-2009-8549-B621-70481DE5B2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7406" y="2557279"/>
            <a:ext cx="425022" cy="416249"/>
          </a:xfrm>
          <a:prstGeom prst="rect">
            <a:avLst/>
          </a:prstGeom>
        </p:spPr>
      </p:pic>
      <p:grpSp>
        <p:nvGrpSpPr>
          <p:cNvPr id="68" name="Group 67">
            <a:extLst>
              <a:ext uri="{FF2B5EF4-FFF2-40B4-BE49-F238E27FC236}">
                <a16:creationId xmlns:a16="http://schemas.microsoft.com/office/drawing/2014/main" id="{130AE515-9C40-8846-BEFB-4C99DA6B2C75}"/>
              </a:ext>
            </a:extLst>
          </p:cNvPr>
          <p:cNvGrpSpPr/>
          <p:nvPr/>
        </p:nvGrpSpPr>
        <p:grpSpPr>
          <a:xfrm>
            <a:off x="1295867" y="1221195"/>
            <a:ext cx="1375647" cy="762451"/>
            <a:chOff x="491195" y="1146369"/>
            <a:chExt cx="1375647" cy="762451"/>
          </a:xfrm>
        </p:grpSpPr>
        <p:pic>
          <p:nvPicPr>
            <p:cNvPr id="46" name="Graphic 45">
              <a:extLst>
                <a:ext uri="{FF2B5EF4-FFF2-40B4-BE49-F238E27FC236}">
                  <a16:creationId xmlns:a16="http://schemas.microsoft.com/office/drawing/2014/main" id="{56260CE7-1452-B346-B0CE-D253607F44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507" y="1146369"/>
              <a:ext cx="425022" cy="425022"/>
            </a:xfrm>
            <a:prstGeom prst="rect">
              <a:avLst/>
            </a:prstGeom>
          </p:spPr>
        </p:pic>
        <p:sp>
          <p:nvSpPr>
            <p:cNvPr id="47" name="TextBox 46">
              <a:extLst>
                <a:ext uri="{FF2B5EF4-FFF2-40B4-BE49-F238E27FC236}">
                  <a16:creationId xmlns:a16="http://schemas.microsoft.com/office/drawing/2014/main" id="{461AA1F0-3277-4849-9C59-BDF2CD2E483E}"/>
                </a:ext>
              </a:extLst>
            </p:cNvPr>
            <p:cNvSpPr txBox="1"/>
            <p:nvPr/>
          </p:nvSpPr>
          <p:spPr>
            <a:xfrm>
              <a:off x="491195" y="1570265"/>
              <a:ext cx="1375647" cy="338555"/>
            </a:xfrm>
            <a:prstGeom prst="rect">
              <a:avLst/>
            </a:prstGeom>
            <a:noFill/>
          </p:spPr>
          <p:txBody>
            <a:bodyPr wrap="square" rtlCol="0">
              <a:spAutoFit/>
            </a:bodyPr>
            <a:lstStyle/>
            <a:p>
              <a:pPr algn="ctr"/>
              <a:r>
                <a:rPr lang="en-US" sz="800" dirty="0">
                  <a:solidFill>
                    <a:schemeClr val="bg1"/>
                  </a:solidFill>
                </a:rPr>
                <a:t>Amazon Simple </a:t>
              </a:r>
            </a:p>
            <a:p>
              <a:pPr algn="ctr"/>
              <a:r>
                <a:rPr lang="en-US" sz="800" dirty="0">
                  <a:solidFill>
                    <a:schemeClr val="bg1"/>
                  </a:solidFill>
                </a:rPr>
                <a:t>Storage Service</a:t>
              </a:r>
            </a:p>
          </p:txBody>
        </p:sp>
      </p:grpSp>
      <p:cxnSp>
        <p:nvCxnSpPr>
          <p:cNvPr id="58" name="Straight Connector 57">
            <a:extLst>
              <a:ext uri="{FF2B5EF4-FFF2-40B4-BE49-F238E27FC236}">
                <a16:creationId xmlns:a16="http://schemas.microsoft.com/office/drawing/2014/main" id="{CDB9B455-C8B9-0C4A-BD09-87A7653F5C5B}"/>
              </a:ext>
            </a:extLst>
          </p:cNvPr>
          <p:cNvCxnSpPr>
            <a:cxnSpLocks/>
          </p:cNvCxnSpPr>
          <p:nvPr/>
        </p:nvCxnSpPr>
        <p:spPr>
          <a:xfrm>
            <a:off x="5817892" y="2761424"/>
            <a:ext cx="38094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0BE63B17-A65D-A34F-9C99-6F4DCE516257}"/>
              </a:ext>
            </a:extLst>
          </p:cNvPr>
          <p:cNvGrpSpPr/>
          <p:nvPr/>
        </p:nvGrpSpPr>
        <p:grpSpPr>
          <a:xfrm>
            <a:off x="1295867" y="2179959"/>
            <a:ext cx="1366482" cy="754640"/>
            <a:chOff x="491195" y="2129936"/>
            <a:chExt cx="1366482" cy="754640"/>
          </a:xfrm>
        </p:grpSpPr>
        <p:pic>
          <p:nvPicPr>
            <p:cNvPr id="59" name="Graphic 6">
              <a:extLst>
                <a:ext uri="{FF2B5EF4-FFF2-40B4-BE49-F238E27FC236}">
                  <a16:creationId xmlns:a16="http://schemas.microsoft.com/office/drawing/2014/main" id="{51B3B9D5-01CB-B441-B99B-D5443AB78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905" y="2129936"/>
              <a:ext cx="420624" cy="4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C4B62497-D5F0-A64D-957D-7B50014A7268}"/>
                </a:ext>
              </a:extLst>
            </p:cNvPr>
            <p:cNvSpPr txBox="1">
              <a:spLocks noChangeArrowheads="1"/>
            </p:cNvSpPr>
            <p:nvPr/>
          </p:nvSpPr>
          <p:spPr bwMode="auto">
            <a:xfrm>
              <a:off x="491195" y="2546022"/>
              <a:ext cx="13664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8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a:t>
              </a:r>
            </a:p>
          </p:txBody>
        </p:sp>
      </p:grpSp>
      <p:grpSp>
        <p:nvGrpSpPr>
          <p:cNvPr id="66" name="Group 65">
            <a:extLst>
              <a:ext uri="{FF2B5EF4-FFF2-40B4-BE49-F238E27FC236}">
                <a16:creationId xmlns:a16="http://schemas.microsoft.com/office/drawing/2014/main" id="{6A757837-BA1F-4A4D-94A8-C82C28CC3EF1}"/>
              </a:ext>
            </a:extLst>
          </p:cNvPr>
          <p:cNvGrpSpPr/>
          <p:nvPr/>
        </p:nvGrpSpPr>
        <p:grpSpPr>
          <a:xfrm>
            <a:off x="1308006" y="3130912"/>
            <a:ext cx="1354341" cy="636068"/>
            <a:chOff x="503334" y="3093973"/>
            <a:chExt cx="1354341" cy="636068"/>
          </a:xfrm>
        </p:grpSpPr>
        <p:pic>
          <p:nvPicPr>
            <p:cNvPr id="61" name="Graphic 23">
              <a:extLst>
                <a:ext uri="{FF2B5EF4-FFF2-40B4-BE49-F238E27FC236}">
                  <a16:creationId xmlns:a16="http://schemas.microsoft.com/office/drawing/2014/main" id="{AB0A3F28-CC65-FA4C-9079-5BBAF362EA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6507" y="3093973"/>
              <a:ext cx="420624" cy="4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C28DB68F-CE4A-C440-98D7-25C308BAA6D9}"/>
                </a:ext>
              </a:extLst>
            </p:cNvPr>
            <p:cNvSpPr txBox="1">
              <a:spLocks noChangeArrowheads="1"/>
            </p:cNvSpPr>
            <p:nvPr/>
          </p:nvSpPr>
          <p:spPr bwMode="auto">
            <a:xfrm>
              <a:off x="503334" y="3514597"/>
              <a:ext cx="135434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8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grpSp>
      <p:grpSp>
        <p:nvGrpSpPr>
          <p:cNvPr id="65" name="Group 64">
            <a:extLst>
              <a:ext uri="{FF2B5EF4-FFF2-40B4-BE49-F238E27FC236}">
                <a16:creationId xmlns:a16="http://schemas.microsoft.com/office/drawing/2014/main" id="{8DEFDEFD-2B44-EA47-B208-4798D156AFF1}"/>
              </a:ext>
            </a:extLst>
          </p:cNvPr>
          <p:cNvGrpSpPr/>
          <p:nvPr/>
        </p:nvGrpSpPr>
        <p:grpSpPr>
          <a:xfrm>
            <a:off x="1308006" y="3963293"/>
            <a:ext cx="1354341" cy="629163"/>
            <a:chOff x="503334" y="3888467"/>
            <a:chExt cx="1354341" cy="629163"/>
          </a:xfrm>
        </p:grpSpPr>
        <p:pic>
          <p:nvPicPr>
            <p:cNvPr id="63" name="Graphic 23">
              <a:extLst>
                <a:ext uri="{FF2B5EF4-FFF2-40B4-BE49-F238E27FC236}">
                  <a16:creationId xmlns:a16="http://schemas.microsoft.com/office/drawing/2014/main" id="{213F3AB2-5E15-F540-A719-5DB3C18813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6507" y="3888467"/>
              <a:ext cx="420624" cy="4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2">
              <a:extLst>
                <a:ext uri="{FF2B5EF4-FFF2-40B4-BE49-F238E27FC236}">
                  <a16:creationId xmlns:a16="http://schemas.microsoft.com/office/drawing/2014/main" id="{9FDC08BF-4233-E242-ACB7-595FF1DF1108}"/>
                </a:ext>
              </a:extLst>
            </p:cNvPr>
            <p:cNvSpPr txBox="1">
              <a:spLocks noChangeArrowheads="1"/>
            </p:cNvSpPr>
            <p:nvPr/>
          </p:nvSpPr>
          <p:spPr bwMode="auto">
            <a:xfrm>
              <a:off x="503334" y="4302186"/>
              <a:ext cx="135434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8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grpSp>
      <p:pic>
        <p:nvPicPr>
          <p:cNvPr id="69" name="Graphic 68">
            <a:extLst>
              <a:ext uri="{FF2B5EF4-FFF2-40B4-BE49-F238E27FC236}">
                <a16:creationId xmlns:a16="http://schemas.microsoft.com/office/drawing/2014/main" id="{AA1898F7-4B9D-064B-90E5-962D5B67CD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89096" y="2020284"/>
            <a:ext cx="420624" cy="420624"/>
          </a:xfrm>
          <a:prstGeom prst="rect">
            <a:avLst/>
          </a:prstGeom>
        </p:spPr>
      </p:pic>
      <p:sp>
        <p:nvSpPr>
          <p:cNvPr id="70" name="TextBox 69">
            <a:extLst>
              <a:ext uri="{FF2B5EF4-FFF2-40B4-BE49-F238E27FC236}">
                <a16:creationId xmlns:a16="http://schemas.microsoft.com/office/drawing/2014/main" id="{539B1A2B-C00C-A746-8018-46185F24558B}"/>
              </a:ext>
            </a:extLst>
          </p:cNvPr>
          <p:cNvSpPr txBox="1"/>
          <p:nvPr/>
        </p:nvSpPr>
        <p:spPr>
          <a:xfrm>
            <a:off x="3226820" y="2440908"/>
            <a:ext cx="1327569"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AWS Lambda</a:t>
            </a:r>
          </a:p>
        </p:txBody>
      </p:sp>
      <p:pic>
        <p:nvPicPr>
          <p:cNvPr id="71" name="Graphic 18">
            <a:extLst>
              <a:ext uri="{FF2B5EF4-FFF2-40B4-BE49-F238E27FC236}">
                <a16:creationId xmlns:a16="http://schemas.microsoft.com/office/drawing/2014/main" id="{639075DA-AAB5-8941-A737-BB637CA873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0562" y="2973528"/>
            <a:ext cx="420624" cy="4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1">
            <a:extLst>
              <a:ext uri="{FF2B5EF4-FFF2-40B4-BE49-F238E27FC236}">
                <a16:creationId xmlns:a16="http://schemas.microsoft.com/office/drawing/2014/main" id="{51CE17D4-1BA8-C243-9C7C-50CF983D5EA5}"/>
              </a:ext>
            </a:extLst>
          </p:cNvPr>
          <p:cNvSpPr txBox="1">
            <a:spLocks noChangeArrowheads="1"/>
          </p:cNvSpPr>
          <p:nvPr/>
        </p:nvSpPr>
        <p:spPr bwMode="auto">
          <a:xfrm>
            <a:off x="3223417" y="3395912"/>
            <a:ext cx="13519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8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a:t>
            </a:r>
          </a:p>
        </p:txBody>
      </p:sp>
      <p:cxnSp>
        <p:nvCxnSpPr>
          <p:cNvPr id="73" name="Straight Connector 72">
            <a:extLst>
              <a:ext uri="{FF2B5EF4-FFF2-40B4-BE49-F238E27FC236}">
                <a16:creationId xmlns:a16="http://schemas.microsoft.com/office/drawing/2014/main" id="{CE570AF1-9A83-1741-BBA9-3DA07FC425E6}"/>
              </a:ext>
            </a:extLst>
          </p:cNvPr>
          <p:cNvCxnSpPr>
            <a:cxnSpLocks/>
          </p:cNvCxnSpPr>
          <p:nvPr/>
        </p:nvCxnSpPr>
        <p:spPr>
          <a:xfrm>
            <a:off x="4746356" y="2742372"/>
            <a:ext cx="38094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4" name="Graphic 23">
            <a:extLst>
              <a:ext uri="{FF2B5EF4-FFF2-40B4-BE49-F238E27FC236}">
                <a16:creationId xmlns:a16="http://schemas.microsoft.com/office/drawing/2014/main" id="{97E75D62-E495-5D43-87B7-AB45D234AD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02043" y="2187053"/>
            <a:ext cx="420624" cy="4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9">
            <a:extLst>
              <a:ext uri="{FF2B5EF4-FFF2-40B4-BE49-F238E27FC236}">
                <a16:creationId xmlns:a16="http://schemas.microsoft.com/office/drawing/2014/main" id="{E055A5CF-E22A-9349-B5C8-18B53093DB11}"/>
              </a:ext>
            </a:extLst>
          </p:cNvPr>
          <p:cNvSpPr txBox="1">
            <a:spLocks noChangeArrowheads="1"/>
          </p:cNvSpPr>
          <p:nvPr/>
        </p:nvSpPr>
        <p:spPr bwMode="auto">
          <a:xfrm>
            <a:off x="6436364" y="2601384"/>
            <a:ext cx="13519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8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a:t>
            </a:r>
          </a:p>
        </p:txBody>
      </p:sp>
      <p:pic>
        <p:nvPicPr>
          <p:cNvPr id="76" name="Graphic 18">
            <a:extLst>
              <a:ext uri="{FF2B5EF4-FFF2-40B4-BE49-F238E27FC236}">
                <a16:creationId xmlns:a16="http://schemas.microsoft.com/office/drawing/2014/main" id="{A391F00E-274A-9941-8382-70DBE284698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02043" y="1220797"/>
            <a:ext cx="420624" cy="4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24">
            <a:extLst>
              <a:ext uri="{FF2B5EF4-FFF2-40B4-BE49-F238E27FC236}">
                <a16:creationId xmlns:a16="http://schemas.microsoft.com/office/drawing/2014/main" id="{747657BD-0EC7-B246-9A06-81DC96A59592}"/>
              </a:ext>
            </a:extLst>
          </p:cNvPr>
          <p:cNvSpPr txBox="1">
            <a:spLocks noChangeArrowheads="1"/>
          </p:cNvSpPr>
          <p:nvPr/>
        </p:nvSpPr>
        <p:spPr bwMode="auto">
          <a:xfrm>
            <a:off x="6436365" y="1641421"/>
            <a:ext cx="13519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8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a:t>
            </a:r>
          </a:p>
        </p:txBody>
      </p:sp>
      <p:pic>
        <p:nvPicPr>
          <p:cNvPr id="78" name="Picture 77">
            <a:extLst>
              <a:ext uri="{FF2B5EF4-FFF2-40B4-BE49-F238E27FC236}">
                <a16:creationId xmlns:a16="http://schemas.microsoft.com/office/drawing/2014/main" id="{83621EBA-B9B5-5040-AB00-273C5B949F87}"/>
              </a:ext>
            </a:extLst>
          </p:cNvPr>
          <p:cNvPicPr>
            <a:picLocks noChangeAspect="1"/>
          </p:cNvPicPr>
          <p:nvPr/>
        </p:nvPicPr>
        <p:blipFill>
          <a:blip r:embed="rId3"/>
          <a:stretch>
            <a:fillRect/>
          </a:stretch>
        </p:blipFill>
        <p:spPr>
          <a:xfrm>
            <a:off x="6506689" y="874202"/>
            <a:ext cx="156498" cy="156498"/>
          </a:xfrm>
          <a:prstGeom prst="rect">
            <a:avLst/>
          </a:prstGeom>
          <a:noFill/>
        </p:spPr>
      </p:pic>
      <p:sp>
        <p:nvSpPr>
          <p:cNvPr id="79" name="Rectangle 78">
            <a:extLst>
              <a:ext uri="{FF2B5EF4-FFF2-40B4-BE49-F238E27FC236}">
                <a16:creationId xmlns:a16="http://schemas.microsoft.com/office/drawing/2014/main" id="{9CB7FD38-5F48-0C48-8077-5262E50C4B66}"/>
              </a:ext>
            </a:extLst>
          </p:cNvPr>
          <p:cNvSpPr/>
          <p:nvPr/>
        </p:nvSpPr>
        <p:spPr>
          <a:xfrm>
            <a:off x="6441091" y="834409"/>
            <a:ext cx="1323184" cy="3840438"/>
          </a:xfrm>
          <a:prstGeom prst="rect">
            <a:avLst/>
          </a:prstGeom>
          <a:noFill/>
          <a:ln w="127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875" dirty="0">
                <a:solidFill>
                  <a:schemeClr val="bg1"/>
                </a:solidFill>
              </a:rPr>
              <a:t>Application</a:t>
            </a:r>
          </a:p>
        </p:txBody>
      </p:sp>
      <p:pic>
        <p:nvPicPr>
          <p:cNvPr id="80" name="Graphic 5">
            <a:extLst>
              <a:ext uri="{FF2B5EF4-FFF2-40B4-BE49-F238E27FC236}">
                <a16:creationId xmlns:a16="http://schemas.microsoft.com/office/drawing/2014/main" id="{C71F62B1-D1D4-5D47-A770-46EEA369178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2370" y="3130912"/>
            <a:ext cx="420624" cy="4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6">
            <a:extLst>
              <a:ext uri="{FF2B5EF4-FFF2-40B4-BE49-F238E27FC236}">
                <a16:creationId xmlns:a16="http://schemas.microsoft.com/office/drawing/2014/main" id="{98D7E592-6568-5A48-A30F-AE3F502E5302}"/>
              </a:ext>
            </a:extLst>
          </p:cNvPr>
          <p:cNvSpPr txBox="1">
            <a:spLocks noChangeArrowheads="1"/>
          </p:cNvSpPr>
          <p:nvPr/>
        </p:nvSpPr>
        <p:spPr bwMode="auto">
          <a:xfrm>
            <a:off x="6436364" y="3565189"/>
            <a:ext cx="13519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8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a:t>
            </a:r>
          </a:p>
        </p:txBody>
      </p:sp>
      <p:pic>
        <p:nvPicPr>
          <p:cNvPr id="84" name="Graphic 17">
            <a:extLst>
              <a:ext uri="{FF2B5EF4-FFF2-40B4-BE49-F238E27FC236}">
                <a16:creationId xmlns:a16="http://schemas.microsoft.com/office/drawing/2014/main" id="{51BEF86D-BA48-1C4D-9FA0-E95A44CD25A9}"/>
              </a:ext>
            </a:extLst>
          </p:cNvPr>
          <p:cNvPicPr>
            <a:picLocks noChangeAspect="1" noChangeArrowheads="1"/>
          </p:cNvPicPr>
          <p:nvPr/>
        </p:nvPicPr>
        <p:blipFill>
          <a:blip r:embed="rId17"/>
          <a:srcRect/>
          <a:stretch/>
        </p:blipFill>
        <p:spPr bwMode="auto">
          <a:xfrm>
            <a:off x="6902043" y="3971261"/>
            <a:ext cx="420624" cy="4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9">
            <a:extLst>
              <a:ext uri="{FF2B5EF4-FFF2-40B4-BE49-F238E27FC236}">
                <a16:creationId xmlns:a16="http://schemas.microsoft.com/office/drawing/2014/main" id="{35876F9F-2E9C-F246-95B5-A82A42CFFE5D}"/>
              </a:ext>
            </a:extLst>
          </p:cNvPr>
          <p:cNvSpPr txBox="1">
            <a:spLocks noChangeArrowheads="1"/>
          </p:cNvSpPr>
          <p:nvPr/>
        </p:nvSpPr>
        <p:spPr bwMode="auto">
          <a:xfrm>
            <a:off x="6436364" y="4391885"/>
            <a:ext cx="13326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8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86" name="Graphic 5">
            <a:extLst>
              <a:ext uri="{FF2B5EF4-FFF2-40B4-BE49-F238E27FC236}">
                <a16:creationId xmlns:a16="http://schemas.microsoft.com/office/drawing/2014/main" id="{27CA643E-D6BD-6B47-9CE0-0B52C1BFF95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89096" y="1223394"/>
            <a:ext cx="420624" cy="4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86">
            <a:extLst>
              <a:ext uri="{FF2B5EF4-FFF2-40B4-BE49-F238E27FC236}">
                <a16:creationId xmlns:a16="http://schemas.microsoft.com/office/drawing/2014/main" id="{E7202D8B-6C6E-A94B-825D-5830847FEE08}"/>
              </a:ext>
            </a:extLst>
          </p:cNvPr>
          <p:cNvSpPr txBox="1"/>
          <p:nvPr/>
        </p:nvSpPr>
        <p:spPr>
          <a:xfrm>
            <a:off x="3217655" y="1639866"/>
            <a:ext cx="1327569"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Customer Application</a:t>
            </a:r>
          </a:p>
        </p:txBody>
      </p:sp>
    </p:spTree>
    <p:extLst>
      <p:ext uri="{BB962C8B-B14F-4D97-AF65-F5344CB8AC3E}">
        <p14:creationId xmlns:p14="http://schemas.microsoft.com/office/powerpoint/2010/main" val="4033940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Arrow Connector 47">
            <a:extLst>
              <a:ext uri="{FF2B5EF4-FFF2-40B4-BE49-F238E27FC236}">
                <a16:creationId xmlns:a16="http://schemas.microsoft.com/office/drawing/2014/main" id="{CACA4052-2252-4F20-A8C3-FD38B4BAE52B}"/>
              </a:ext>
            </a:extLst>
          </p:cNvPr>
          <p:cNvCxnSpPr>
            <a:cxnSpLocks/>
            <a:stCxn id="22" idx="2"/>
          </p:cNvCxnSpPr>
          <p:nvPr/>
        </p:nvCxnSpPr>
        <p:spPr>
          <a:xfrm>
            <a:off x="5710734" y="2593156"/>
            <a:ext cx="1" cy="423365"/>
          </a:xfrm>
          <a:prstGeom prst="straightConnector1">
            <a:avLst/>
          </a:prstGeom>
          <a:ln w="15875">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07D6604-413C-4117-832E-CA36DAAD3B5B}"/>
              </a:ext>
            </a:extLst>
          </p:cNvPr>
          <p:cNvCxnSpPr>
            <a:cxnSpLocks/>
          </p:cNvCxnSpPr>
          <p:nvPr/>
        </p:nvCxnSpPr>
        <p:spPr>
          <a:xfrm>
            <a:off x="614805" y="1416257"/>
            <a:ext cx="3865756" cy="0"/>
          </a:xfrm>
          <a:prstGeom prst="straightConnector1">
            <a:avLst/>
          </a:prstGeom>
          <a:ln w="15875">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2A753B9-C98B-2349-AA1F-F286B6F47AC3}"/>
              </a:ext>
            </a:extLst>
          </p:cNvPr>
          <p:cNvSpPr txBox="1"/>
          <p:nvPr/>
        </p:nvSpPr>
        <p:spPr>
          <a:xfrm>
            <a:off x="526189" y="1589197"/>
            <a:ext cx="535596" cy="276999"/>
          </a:xfrm>
          <a:prstGeom prst="rect">
            <a:avLst/>
          </a:prstGeom>
          <a:solidFill>
            <a:schemeClr val="tx1">
              <a:lumMod val="50000"/>
            </a:schemeClr>
          </a:solidFill>
        </p:spPr>
        <p:txBody>
          <a:bodyPr wrap="none" rtlCol="0">
            <a:spAutoFit/>
          </a:bodyPr>
          <a:lstStyle/>
          <a:p>
            <a:pPr algn="ctr">
              <a:defRPr/>
            </a:pPr>
            <a:r>
              <a:rPr lang="en-US" sz="1200" b="1" dirty="0">
                <a:solidFill>
                  <a:srgbClr val="FFFFFF"/>
                </a:solidFill>
                <a:latin typeface="Amazon Ember Regular" panose="020B0603020204020204" pitchFamily="34" charset="0"/>
              </a:rPr>
              <a:t>Index</a:t>
            </a:r>
          </a:p>
        </p:txBody>
      </p:sp>
      <p:pic>
        <p:nvPicPr>
          <p:cNvPr id="5" name="Graphic 4">
            <a:extLst>
              <a:ext uri="{FF2B5EF4-FFF2-40B4-BE49-F238E27FC236}">
                <a16:creationId xmlns:a16="http://schemas.microsoft.com/office/drawing/2014/main" id="{E45D6E09-4A30-F144-8361-B634AF75C2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789" y="813610"/>
            <a:ext cx="914400" cy="914399"/>
          </a:xfrm>
          <a:prstGeom prst="rect">
            <a:avLst/>
          </a:prstGeom>
        </p:spPr>
      </p:pic>
      <p:sp>
        <p:nvSpPr>
          <p:cNvPr id="8" name="TextBox 7">
            <a:extLst>
              <a:ext uri="{FF2B5EF4-FFF2-40B4-BE49-F238E27FC236}">
                <a16:creationId xmlns:a16="http://schemas.microsoft.com/office/drawing/2014/main" id="{111E7873-2C2F-DA48-8583-D565B3C7EB6A}"/>
              </a:ext>
            </a:extLst>
          </p:cNvPr>
          <p:cNvSpPr txBox="1"/>
          <p:nvPr/>
        </p:nvSpPr>
        <p:spPr>
          <a:xfrm>
            <a:off x="1296936" y="1589197"/>
            <a:ext cx="535596" cy="276999"/>
          </a:xfrm>
          <a:prstGeom prst="rect">
            <a:avLst/>
          </a:prstGeom>
          <a:solidFill>
            <a:schemeClr val="tx1">
              <a:lumMod val="50000"/>
            </a:schemeClr>
          </a:solidFill>
        </p:spPr>
        <p:txBody>
          <a:bodyPr wrap="none" rtlCol="0">
            <a:spAutoFit/>
          </a:bodyPr>
          <a:lstStyle/>
          <a:p>
            <a:pPr algn="ctr">
              <a:defRPr/>
            </a:pPr>
            <a:r>
              <a:rPr lang="en-US" sz="1200" b="1" dirty="0">
                <a:solidFill>
                  <a:srgbClr val="FFFFFF"/>
                </a:solidFill>
                <a:latin typeface="Amazon Ember Regular" panose="020B0603020204020204" pitchFamily="34" charset="0"/>
              </a:rPr>
              <a:t>Index</a:t>
            </a:r>
          </a:p>
        </p:txBody>
      </p:sp>
      <p:pic>
        <p:nvPicPr>
          <p:cNvPr id="9" name="Graphic 8">
            <a:extLst>
              <a:ext uri="{FF2B5EF4-FFF2-40B4-BE49-F238E27FC236}">
                <a16:creationId xmlns:a16="http://schemas.microsoft.com/office/drawing/2014/main" id="{743667C0-9E6C-0140-BA89-CC4ABDFADB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536" y="813610"/>
            <a:ext cx="914400" cy="914399"/>
          </a:xfrm>
          <a:prstGeom prst="rect">
            <a:avLst/>
          </a:prstGeom>
        </p:spPr>
      </p:pic>
      <p:sp>
        <p:nvSpPr>
          <p:cNvPr id="11" name="TextBox 10">
            <a:extLst>
              <a:ext uri="{FF2B5EF4-FFF2-40B4-BE49-F238E27FC236}">
                <a16:creationId xmlns:a16="http://schemas.microsoft.com/office/drawing/2014/main" id="{70646C68-96B3-D044-A28A-664076C65A52}"/>
              </a:ext>
            </a:extLst>
          </p:cNvPr>
          <p:cNvSpPr txBox="1"/>
          <p:nvPr/>
        </p:nvSpPr>
        <p:spPr>
          <a:xfrm>
            <a:off x="2046846" y="1589197"/>
            <a:ext cx="535596" cy="276999"/>
          </a:xfrm>
          <a:prstGeom prst="rect">
            <a:avLst/>
          </a:prstGeom>
          <a:solidFill>
            <a:schemeClr val="tx1">
              <a:lumMod val="50000"/>
            </a:schemeClr>
          </a:solidFill>
        </p:spPr>
        <p:txBody>
          <a:bodyPr wrap="none" rtlCol="0">
            <a:spAutoFit/>
          </a:bodyPr>
          <a:lstStyle/>
          <a:p>
            <a:pPr algn="ctr">
              <a:defRPr/>
            </a:pPr>
            <a:r>
              <a:rPr lang="en-US" sz="1200" b="1" dirty="0">
                <a:solidFill>
                  <a:srgbClr val="FFFFFF"/>
                </a:solidFill>
                <a:latin typeface="Amazon Ember Regular" panose="020B0603020204020204" pitchFamily="34" charset="0"/>
              </a:rPr>
              <a:t>Index</a:t>
            </a:r>
            <a:endParaRPr lang="en-US" sz="1200" b="1" dirty="0">
              <a:solidFill>
                <a:srgbClr val="FFFFFF"/>
              </a:solidFill>
              <a:latin typeface="Amazon Ember Regular"/>
            </a:endParaRPr>
          </a:p>
        </p:txBody>
      </p:sp>
      <p:pic>
        <p:nvPicPr>
          <p:cNvPr id="12" name="Graphic 11">
            <a:extLst>
              <a:ext uri="{FF2B5EF4-FFF2-40B4-BE49-F238E27FC236}">
                <a16:creationId xmlns:a16="http://schemas.microsoft.com/office/drawing/2014/main" id="{5831E9BE-3ED9-0944-96E5-9BC26FD91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8283" y="813610"/>
            <a:ext cx="914400" cy="914399"/>
          </a:xfrm>
          <a:prstGeom prst="rect">
            <a:avLst/>
          </a:prstGeom>
        </p:spPr>
      </p:pic>
      <p:pic>
        <p:nvPicPr>
          <p:cNvPr id="14" name="Graphic 66">
            <a:extLst>
              <a:ext uri="{FF2B5EF4-FFF2-40B4-BE49-F238E27FC236}">
                <a16:creationId xmlns:a16="http://schemas.microsoft.com/office/drawing/2014/main" id="{4E9B6E68-1141-7C43-92C8-E1ED53BE0B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2927" y="1124720"/>
            <a:ext cx="560243" cy="560244"/>
          </a:xfrm>
          <a:prstGeom prst="rect">
            <a:avLst/>
          </a:prstGeom>
        </p:spPr>
      </p:pic>
      <p:pic>
        <p:nvPicPr>
          <p:cNvPr id="15" name="Graphic 66">
            <a:extLst>
              <a:ext uri="{FF2B5EF4-FFF2-40B4-BE49-F238E27FC236}">
                <a16:creationId xmlns:a16="http://schemas.microsoft.com/office/drawing/2014/main" id="{10D13A72-19BC-8E47-9E36-A4C48794D0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1385" y="1124720"/>
            <a:ext cx="560243" cy="560244"/>
          </a:xfrm>
          <a:prstGeom prst="rect">
            <a:avLst/>
          </a:prstGeom>
        </p:spPr>
      </p:pic>
      <p:pic>
        <p:nvPicPr>
          <p:cNvPr id="16" name="Graphic 66">
            <a:extLst>
              <a:ext uri="{FF2B5EF4-FFF2-40B4-BE49-F238E27FC236}">
                <a16:creationId xmlns:a16="http://schemas.microsoft.com/office/drawing/2014/main" id="{7F2A93F0-986C-E446-80F7-9AA44FF221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9843" y="1124720"/>
            <a:ext cx="560243" cy="560244"/>
          </a:xfrm>
          <a:prstGeom prst="rect">
            <a:avLst/>
          </a:prstGeom>
        </p:spPr>
      </p:pic>
      <p:pic>
        <p:nvPicPr>
          <p:cNvPr id="17" name="Graphic 66">
            <a:extLst>
              <a:ext uri="{FF2B5EF4-FFF2-40B4-BE49-F238E27FC236}">
                <a16:creationId xmlns:a16="http://schemas.microsoft.com/office/drawing/2014/main" id="{BF2730CF-04E6-844A-81EF-A05219EF62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8300" y="1124720"/>
            <a:ext cx="560243" cy="560244"/>
          </a:xfrm>
          <a:prstGeom prst="rect">
            <a:avLst/>
          </a:prstGeom>
        </p:spPr>
      </p:pic>
      <p:sp>
        <p:nvSpPr>
          <p:cNvPr id="29" name="Title 28">
            <a:extLst>
              <a:ext uri="{FF2B5EF4-FFF2-40B4-BE49-F238E27FC236}">
                <a16:creationId xmlns:a16="http://schemas.microsoft.com/office/drawing/2014/main" id="{DA25CBDF-D348-D340-817C-D679825D2083}"/>
              </a:ext>
            </a:extLst>
          </p:cNvPr>
          <p:cNvSpPr>
            <a:spLocks noGrp="1"/>
          </p:cNvSpPr>
          <p:nvPr>
            <p:ph type="title"/>
          </p:nvPr>
        </p:nvSpPr>
        <p:spPr>
          <a:xfrm>
            <a:off x="336789" y="114936"/>
            <a:ext cx="8205304" cy="545192"/>
          </a:xfrm>
        </p:spPr>
        <p:txBody>
          <a:bodyPr/>
          <a:lstStyle/>
          <a:p>
            <a:r>
              <a:rPr lang="en-US" dirty="0"/>
              <a:t>Data lifecycle in Amazon OpenSearch Service</a:t>
            </a:r>
          </a:p>
        </p:txBody>
      </p:sp>
      <p:sp>
        <p:nvSpPr>
          <p:cNvPr id="19" name="TextBox 18">
            <a:extLst>
              <a:ext uri="{FF2B5EF4-FFF2-40B4-BE49-F238E27FC236}">
                <a16:creationId xmlns:a16="http://schemas.microsoft.com/office/drawing/2014/main" id="{E519EC50-CD58-6344-BFBA-47DFF5E03863}"/>
              </a:ext>
            </a:extLst>
          </p:cNvPr>
          <p:cNvSpPr txBox="1"/>
          <p:nvPr/>
        </p:nvSpPr>
        <p:spPr>
          <a:xfrm>
            <a:off x="7513085" y="1081678"/>
            <a:ext cx="1356548" cy="646331"/>
          </a:xfrm>
          <a:prstGeom prst="rect">
            <a:avLst/>
          </a:prstGeom>
          <a:noFill/>
        </p:spPr>
        <p:txBody>
          <a:bodyPr wrap="square" rtlCol="0">
            <a:spAutoFit/>
          </a:bodyPr>
          <a:lstStyle/>
          <a:p>
            <a:pPr>
              <a:defRPr/>
            </a:pPr>
            <a:r>
              <a:rPr lang="en-US" sz="1200" b="1" dirty="0">
                <a:solidFill>
                  <a:schemeClr val="accent1"/>
                </a:solidFill>
                <a:latin typeface="Amazon Ember"/>
              </a:rPr>
              <a:t>Hot tier</a:t>
            </a:r>
            <a:br>
              <a:rPr lang="en-US" sz="1200" dirty="0">
                <a:solidFill>
                  <a:srgbClr val="FFFFFF"/>
                </a:solidFill>
                <a:latin typeface="Amazon Ember"/>
              </a:rPr>
            </a:br>
            <a:r>
              <a:rPr lang="en-US" sz="1200" dirty="0">
                <a:solidFill>
                  <a:srgbClr val="FFFFFF"/>
                </a:solidFill>
                <a:latin typeface="Amazon Ember"/>
              </a:rPr>
              <a:t>Indexing and fast access</a:t>
            </a:r>
          </a:p>
        </p:txBody>
      </p:sp>
      <p:sp>
        <p:nvSpPr>
          <p:cNvPr id="57" name="Rectangle 56">
            <a:extLst>
              <a:ext uri="{FF2B5EF4-FFF2-40B4-BE49-F238E27FC236}">
                <a16:creationId xmlns:a16="http://schemas.microsoft.com/office/drawing/2014/main" id="{23065A24-B376-456F-A529-EFCD79B82D1E}"/>
              </a:ext>
            </a:extLst>
          </p:cNvPr>
          <p:cNvSpPr/>
          <p:nvPr/>
        </p:nvSpPr>
        <p:spPr>
          <a:xfrm>
            <a:off x="5438402" y="1747659"/>
            <a:ext cx="544666" cy="803785"/>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22" name="TextBox 21">
            <a:extLst>
              <a:ext uri="{FF2B5EF4-FFF2-40B4-BE49-F238E27FC236}">
                <a16:creationId xmlns:a16="http://schemas.microsoft.com/office/drawing/2014/main" id="{00582E23-ADA9-D441-96A7-2FCBDACB9E72}"/>
              </a:ext>
            </a:extLst>
          </p:cNvPr>
          <p:cNvSpPr txBox="1"/>
          <p:nvPr/>
        </p:nvSpPr>
        <p:spPr>
          <a:xfrm>
            <a:off x="5442936" y="2316157"/>
            <a:ext cx="535596" cy="276999"/>
          </a:xfrm>
          <a:prstGeom prst="rect">
            <a:avLst/>
          </a:prstGeom>
          <a:solidFill>
            <a:schemeClr val="tx1">
              <a:lumMod val="50000"/>
            </a:schemeClr>
          </a:solidFill>
        </p:spPr>
        <p:txBody>
          <a:bodyPr wrap="none" rtlCol="0">
            <a:spAutoFit/>
          </a:bodyPr>
          <a:lstStyle/>
          <a:p>
            <a:pPr algn="ctr">
              <a:defRPr/>
            </a:pPr>
            <a:r>
              <a:rPr lang="en-US" sz="1200" b="1" dirty="0">
                <a:solidFill>
                  <a:srgbClr val="FFFFFF"/>
                </a:solidFill>
                <a:latin typeface="Amazon Ember Regular" panose="020B0603020204020204" pitchFamily="34" charset="0"/>
              </a:rPr>
              <a:t>Index</a:t>
            </a:r>
          </a:p>
        </p:txBody>
      </p:sp>
      <p:pic>
        <p:nvPicPr>
          <p:cNvPr id="23" name="Graphic 22">
            <a:extLst>
              <a:ext uri="{FF2B5EF4-FFF2-40B4-BE49-F238E27FC236}">
                <a16:creationId xmlns:a16="http://schemas.microsoft.com/office/drawing/2014/main" id="{F7CBAF09-A31D-4C48-AA3A-72C58983E61B}"/>
              </a:ext>
            </a:extLst>
          </p:cNvPr>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5322382" y="1657361"/>
            <a:ext cx="776706" cy="776705"/>
          </a:xfrm>
          <a:prstGeom prst="rect">
            <a:avLst/>
          </a:prstGeom>
        </p:spPr>
      </p:pic>
      <p:pic>
        <p:nvPicPr>
          <p:cNvPr id="25" name="Graphic 66">
            <a:extLst>
              <a:ext uri="{FF2B5EF4-FFF2-40B4-BE49-F238E27FC236}">
                <a16:creationId xmlns:a16="http://schemas.microsoft.com/office/drawing/2014/main" id="{4FE7BFD6-EEA4-564A-B2B4-63FD10D079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1385" y="3033223"/>
            <a:ext cx="560244" cy="560244"/>
          </a:xfrm>
          <a:prstGeom prst="rect">
            <a:avLst/>
          </a:prstGeom>
        </p:spPr>
      </p:pic>
      <p:pic>
        <p:nvPicPr>
          <p:cNvPr id="26" name="Graphic 66">
            <a:extLst>
              <a:ext uri="{FF2B5EF4-FFF2-40B4-BE49-F238E27FC236}">
                <a16:creationId xmlns:a16="http://schemas.microsoft.com/office/drawing/2014/main" id="{E6E85231-797D-F941-BE5B-07DCC4C833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9843" y="3033223"/>
            <a:ext cx="560244" cy="560244"/>
          </a:xfrm>
          <a:prstGeom prst="rect">
            <a:avLst/>
          </a:prstGeom>
        </p:spPr>
      </p:pic>
      <p:sp>
        <p:nvSpPr>
          <p:cNvPr id="28" name="TextBox 27">
            <a:extLst>
              <a:ext uri="{FF2B5EF4-FFF2-40B4-BE49-F238E27FC236}">
                <a16:creationId xmlns:a16="http://schemas.microsoft.com/office/drawing/2014/main" id="{CAC13160-F261-1046-9D51-E0D125B72D1F}"/>
              </a:ext>
            </a:extLst>
          </p:cNvPr>
          <p:cNvSpPr txBox="1"/>
          <p:nvPr/>
        </p:nvSpPr>
        <p:spPr>
          <a:xfrm>
            <a:off x="7002249" y="2990181"/>
            <a:ext cx="1356548" cy="830997"/>
          </a:xfrm>
          <a:prstGeom prst="rect">
            <a:avLst/>
          </a:prstGeom>
          <a:noFill/>
        </p:spPr>
        <p:txBody>
          <a:bodyPr wrap="square" rtlCol="0">
            <a:spAutoFit/>
          </a:bodyPr>
          <a:lstStyle/>
          <a:p>
            <a:pPr>
              <a:defRPr/>
            </a:pPr>
            <a:r>
              <a:rPr lang="en-US" sz="1200" b="1" dirty="0">
                <a:solidFill>
                  <a:schemeClr val="accent1"/>
                </a:solidFill>
                <a:latin typeface="Amazon Ember"/>
              </a:rPr>
              <a:t>UltraWarm and Cold Storage</a:t>
            </a:r>
          </a:p>
          <a:p>
            <a:pPr>
              <a:defRPr/>
            </a:pPr>
            <a:r>
              <a:rPr lang="en-US" sz="1200" dirty="0">
                <a:solidFill>
                  <a:srgbClr val="FFFFFF"/>
                </a:solidFill>
                <a:latin typeface="Amazon Ember"/>
              </a:rPr>
              <a:t>Low cost, long term retention</a:t>
            </a:r>
          </a:p>
        </p:txBody>
      </p:sp>
      <p:sp>
        <p:nvSpPr>
          <p:cNvPr id="31" name="Oval 30">
            <a:extLst>
              <a:ext uri="{FF2B5EF4-FFF2-40B4-BE49-F238E27FC236}">
                <a16:creationId xmlns:a16="http://schemas.microsoft.com/office/drawing/2014/main" id="{2A4F5DBD-1A6F-AF48-91E5-4C8BC72AC29D}"/>
              </a:ext>
            </a:extLst>
          </p:cNvPr>
          <p:cNvSpPr/>
          <p:nvPr/>
        </p:nvSpPr>
        <p:spPr>
          <a:xfrm>
            <a:off x="2994814" y="1185929"/>
            <a:ext cx="457200" cy="460659"/>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lang="en-US" dirty="0">
                <a:solidFill>
                  <a:srgbClr val="FFFFFF"/>
                </a:solidFill>
                <a:latin typeface="Amazon Ember"/>
              </a:rPr>
              <a:t>1</a:t>
            </a:r>
          </a:p>
        </p:txBody>
      </p:sp>
      <p:sp>
        <p:nvSpPr>
          <p:cNvPr id="32" name="Oval 31">
            <a:extLst>
              <a:ext uri="{FF2B5EF4-FFF2-40B4-BE49-F238E27FC236}">
                <a16:creationId xmlns:a16="http://schemas.microsoft.com/office/drawing/2014/main" id="{B5E99783-C92B-A74B-8D04-BB955EB4D115}"/>
              </a:ext>
            </a:extLst>
          </p:cNvPr>
          <p:cNvSpPr/>
          <p:nvPr/>
        </p:nvSpPr>
        <p:spPr>
          <a:xfrm>
            <a:off x="7037601" y="1174514"/>
            <a:ext cx="457200" cy="460659"/>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100" dirty="0">
                <a:solidFill>
                  <a:srgbClr val="FFFFFF"/>
                </a:solidFill>
                <a:latin typeface="Amazon Ember"/>
              </a:rPr>
              <a:t>2</a:t>
            </a:r>
          </a:p>
        </p:txBody>
      </p:sp>
      <p:sp>
        <p:nvSpPr>
          <p:cNvPr id="33" name="Oval 32">
            <a:extLst>
              <a:ext uri="{FF2B5EF4-FFF2-40B4-BE49-F238E27FC236}">
                <a16:creationId xmlns:a16="http://schemas.microsoft.com/office/drawing/2014/main" id="{3408A687-8874-CC48-ABCC-716ED13553CA}"/>
              </a:ext>
            </a:extLst>
          </p:cNvPr>
          <p:cNvSpPr/>
          <p:nvPr/>
        </p:nvSpPr>
        <p:spPr>
          <a:xfrm>
            <a:off x="6526764" y="3083017"/>
            <a:ext cx="457200" cy="460659"/>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100" dirty="0">
                <a:solidFill>
                  <a:srgbClr val="FFFFFF"/>
                </a:solidFill>
                <a:latin typeface="Amazon Ember"/>
              </a:rPr>
              <a:t>3</a:t>
            </a:r>
          </a:p>
        </p:txBody>
      </p:sp>
      <p:pic>
        <p:nvPicPr>
          <p:cNvPr id="36" name="Graphic 35">
            <a:extLst>
              <a:ext uri="{FF2B5EF4-FFF2-40B4-BE49-F238E27FC236}">
                <a16:creationId xmlns:a16="http://schemas.microsoft.com/office/drawing/2014/main" id="{EB313FD9-BB6C-624E-8175-6080E4F741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4897" y="3964419"/>
            <a:ext cx="611678" cy="611678"/>
          </a:xfrm>
          <a:prstGeom prst="rect">
            <a:avLst/>
          </a:prstGeom>
        </p:spPr>
      </p:pic>
      <p:sp>
        <p:nvSpPr>
          <p:cNvPr id="2" name="Oval 1">
            <a:extLst>
              <a:ext uri="{FF2B5EF4-FFF2-40B4-BE49-F238E27FC236}">
                <a16:creationId xmlns:a16="http://schemas.microsoft.com/office/drawing/2014/main" id="{35CB5949-6039-7747-B9B0-636E84F7B07F}"/>
              </a:ext>
            </a:extLst>
          </p:cNvPr>
          <p:cNvSpPr/>
          <p:nvPr/>
        </p:nvSpPr>
        <p:spPr>
          <a:xfrm>
            <a:off x="5325599" y="3885121"/>
            <a:ext cx="770275" cy="770275"/>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mazon Ember"/>
            </a:endParaRPr>
          </a:p>
        </p:txBody>
      </p:sp>
      <p:cxnSp>
        <p:nvCxnSpPr>
          <p:cNvPr id="18" name="Straight Connector 17">
            <a:extLst>
              <a:ext uri="{FF2B5EF4-FFF2-40B4-BE49-F238E27FC236}">
                <a16:creationId xmlns:a16="http://schemas.microsoft.com/office/drawing/2014/main" id="{CC656D22-527B-5D42-A8B8-D60C9EAE0C2F}"/>
              </a:ext>
            </a:extLst>
          </p:cNvPr>
          <p:cNvCxnSpPr>
            <a:stCxn id="2" idx="3"/>
            <a:endCxn id="2" idx="7"/>
          </p:cNvCxnSpPr>
          <p:nvPr/>
        </p:nvCxnSpPr>
        <p:spPr>
          <a:xfrm flipV="1">
            <a:off x="5438403" y="3997925"/>
            <a:ext cx="544667" cy="544667"/>
          </a:xfrm>
          <a:prstGeom prst="line">
            <a:avLst/>
          </a:prstGeom>
          <a:ln w="3175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CB3E14B4-C37D-744F-A0C3-2366178398CB}"/>
              </a:ext>
            </a:extLst>
          </p:cNvPr>
          <p:cNvSpPr/>
          <p:nvPr/>
        </p:nvSpPr>
        <p:spPr>
          <a:xfrm>
            <a:off x="6526764" y="4039929"/>
            <a:ext cx="457200" cy="460659"/>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100" dirty="0">
                <a:solidFill>
                  <a:srgbClr val="FFFFFF"/>
                </a:solidFill>
                <a:latin typeface="Amazon Ember"/>
              </a:rPr>
              <a:t>4</a:t>
            </a:r>
          </a:p>
        </p:txBody>
      </p:sp>
      <p:sp>
        <p:nvSpPr>
          <p:cNvPr id="39" name="Oval 38">
            <a:extLst>
              <a:ext uri="{FF2B5EF4-FFF2-40B4-BE49-F238E27FC236}">
                <a16:creationId xmlns:a16="http://schemas.microsoft.com/office/drawing/2014/main" id="{A610E49A-01A7-4A2D-A185-FA655CA07ED2}"/>
              </a:ext>
            </a:extLst>
          </p:cNvPr>
          <p:cNvSpPr/>
          <p:nvPr/>
        </p:nvSpPr>
        <p:spPr>
          <a:xfrm>
            <a:off x="457245" y="2481735"/>
            <a:ext cx="305466" cy="307777"/>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lang="en-US" sz="1200" dirty="0">
                <a:solidFill>
                  <a:srgbClr val="FFFFFF"/>
                </a:solidFill>
                <a:latin typeface="Amazon Ember"/>
              </a:rPr>
              <a:t>1</a:t>
            </a:r>
          </a:p>
        </p:txBody>
      </p:sp>
      <p:sp>
        <p:nvSpPr>
          <p:cNvPr id="40" name="Oval 39">
            <a:extLst>
              <a:ext uri="{FF2B5EF4-FFF2-40B4-BE49-F238E27FC236}">
                <a16:creationId xmlns:a16="http://schemas.microsoft.com/office/drawing/2014/main" id="{BC01609D-CE48-471B-9E7F-E779AE860F30}"/>
              </a:ext>
            </a:extLst>
          </p:cNvPr>
          <p:cNvSpPr/>
          <p:nvPr/>
        </p:nvSpPr>
        <p:spPr>
          <a:xfrm>
            <a:off x="457245" y="3076028"/>
            <a:ext cx="305466" cy="307777"/>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lang="en-US" sz="1200" dirty="0">
                <a:solidFill>
                  <a:srgbClr val="FFFFFF"/>
                </a:solidFill>
                <a:latin typeface="Amazon Ember"/>
              </a:rPr>
              <a:t>2</a:t>
            </a:r>
          </a:p>
        </p:txBody>
      </p:sp>
      <p:sp>
        <p:nvSpPr>
          <p:cNvPr id="41" name="Oval 40">
            <a:extLst>
              <a:ext uri="{FF2B5EF4-FFF2-40B4-BE49-F238E27FC236}">
                <a16:creationId xmlns:a16="http://schemas.microsoft.com/office/drawing/2014/main" id="{7D982E3B-F8D4-4199-BBC2-73773E905FAA}"/>
              </a:ext>
            </a:extLst>
          </p:cNvPr>
          <p:cNvSpPr/>
          <p:nvPr/>
        </p:nvSpPr>
        <p:spPr>
          <a:xfrm>
            <a:off x="457245" y="3577789"/>
            <a:ext cx="305466" cy="307777"/>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lang="en-US" sz="1200" dirty="0">
                <a:solidFill>
                  <a:srgbClr val="FFFFFF"/>
                </a:solidFill>
                <a:latin typeface="Amazon Ember"/>
              </a:rPr>
              <a:t>3</a:t>
            </a:r>
          </a:p>
        </p:txBody>
      </p:sp>
      <p:sp>
        <p:nvSpPr>
          <p:cNvPr id="42" name="Oval 41">
            <a:extLst>
              <a:ext uri="{FF2B5EF4-FFF2-40B4-BE49-F238E27FC236}">
                <a16:creationId xmlns:a16="http://schemas.microsoft.com/office/drawing/2014/main" id="{D83EAF6D-A42D-45AC-BC69-546EDBBDC10C}"/>
              </a:ext>
            </a:extLst>
          </p:cNvPr>
          <p:cNvSpPr/>
          <p:nvPr/>
        </p:nvSpPr>
        <p:spPr>
          <a:xfrm>
            <a:off x="457245" y="4072146"/>
            <a:ext cx="305466" cy="307777"/>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lang="en-US" sz="1200" dirty="0">
                <a:solidFill>
                  <a:srgbClr val="FFFFFF"/>
                </a:solidFill>
                <a:latin typeface="Amazon Ember"/>
              </a:rPr>
              <a:t>4</a:t>
            </a:r>
          </a:p>
        </p:txBody>
      </p:sp>
      <p:sp>
        <p:nvSpPr>
          <p:cNvPr id="43" name="Content Placeholder 29">
            <a:extLst>
              <a:ext uri="{FF2B5EF4-FFF2-40B4-BE49-F238E27FC236}">
                <a16:creationId xmlns:a16="http://schemas.microsoft.com/office/drawing/2014/main" id="{6899469E-2DFD-498B-8B79-9ED787C652EC}"/>
              </a:ext>
            </a:extLst>
          </p:cNvPr>
          <p:cNvSpPr txBox="1">
            <a:spLocks/>
          </p:cNvSpPr>
          <p:nvPr/>
        </p:nvSpPr>
        <p:spPr>
          <a:xfrm>
            <a:off x="798473" y="2315732"/>
            <a:ext cx="3059110" cy="2077492"/>
          </a:xfrm>
          <a:prstGeom prst="rect">
            <a:avLst/>
          </a:prstGeom>
        </p:spPr>
        <p:txBody>
          <a:bodyPr vert="horz" wrap="square" lIns="91440" tIns="45720" rIns="91440" bIns="45720" rtlCol="0">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00"/>
              </a:spcBef>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Send data to Amazon OpenSearch and use Index State Management (ISM) to automate index migrations or deletions</a:t>
            </a:r>
          </a:p>
          <a:p>
            <a:pPr>
              <a:spcBef>
                <a:spcPts val="1800"/>
              </a:spcBef>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is indexed and stored in the hot tier</a:t>
            </a:r>
          </a:p>
          <a:p>
            <a:pPr>
              <a:spcBef>
                <a:spcPts val="1800"/>
              </a:spcBef>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Migrate the index to UltraWarm and Cold Storage for long-term, low cost storage</a:t>
            </a:r>
          </a:p>
          <a:p>
            <a:pPr>
              <a:spcBef>
                <a:spcPts val="1800"/>
              </a:spcBef>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Delete the index at end-of-life</a:t>
            </a:r>
          </a:p>
        </p:txBody>
      </p:sp>
      <p:cxnSp>
        <p:nvCxnSpPr>
          <p:cNvPr id="53" name="Straight Arrow Connector 52">
            <a:extLst>
              <a:ext uri="{FF2B5EF4-FFF2-40B4-BE49-F238E27FC236}">
                <a16:creationId xmlns:a16="http://schemas.microsoft.com/office/drawing/2014/main" id="{C174BEAA-8F70-4138-9EEE-02150CF47D8B}"/>
              </a:ext>
            </a:extLst>
          </p:cNvPr>
          <p:cNvCxnSpPr>
            <a:cxnSpLocks/>
          </p:cNvCxnSpPr>
          <p:nvPr/>
        </p:nvCxnSpPr>
        <p:spPr>
          <a:xfrm>
            <a:off x="5710735" y="3543676"/>
            <a:ext cx="0" cy="277755"/>
          </a:xfrm>
          <a:prstGeom prst="straightConnector1">
            <a:avLst/>
          </a:prstGeom>
          <a:ln w="15875">
            <a:solidFill>
              <a:schemeClr val="accent2"/>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994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299"/>
                                          </p:stCondLst>
                                        </p:cTn>
                                        <p:tgtEl>
                                          <p:spTgt spid="39"/>
                                        </p:tgtEl>
                                        <p:attrNameLst>
                                          <p:attrName>style.visibility</p:attrName>
                                        </p:attrNameLst>
                                      </p:cBhvr>
                                      <p:to>
                                        <p:strVal val="visible"/>
                                      </p:to>
                                    </p:set>
                                  </p:childTnLst>
                                </p:cTn>
                              </p:par>
                              <p:par>
                                <p:cTn id="7" presetID="6" presetClass="emph" presetSubtype="0" accel="60000" autoRev="1" fill="hold" grpId="1" nodeType="withEffect">
                                  <p:stCondLst>
                                    <p:cond delay="0"/>
                                  </p:stCondLst>
                                  <p:childTnLst>
                                    <p:animScale>
                                      <p:cBhvr>
                                        <p:cTn id="8" dur="300" fill="hold"/>
                                        <p:tgtEl>
                                          <p:spTgt spid="39"/>
                                        </p:tgtEl>
                                      </p:cBhvr>
                                      <p:by x="0" y="0"/>
                                    </p:animScale>
                                  </p:childTnLst>
                                </p:cTn>
                              </p:par>
                              <p:par>
                                <p:cTn id="9" presetID="10" presetClass="entr" presetSubtype="0" fill="hold" grpId="0" nodeType="withEffect">
                                  <p:stCondLst>
                                    <p:cond delay="30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300"/>
                                        <p:tgtEl>
                                          <p:spTgt spid="43">
                                            <p:txEl>
                                              <p:pRg st="0" end="0"/>
                                            </p:txEl>
                                          </p:spTgt>
                                        </p:tgtEl>
                                      </p:cBhvr>
                                    </p:animEffect>
                                  </p:childTnLst>
                                </p:cTn>
                              </p:par>
                              <p:par>
                                <p:cTn id="12" presetID="42" presetClass="path" presetSubtype="0" decel="100000" fill="hold" grpId="1" nodeType="withEffect">
                                  <p:stCondLst>
                                    <p:cond delay="300"/>
                                  </p:stCondLst>
                                  <p:childTnLst>
                                    <p:animMotion origin="layout" path="M 2.08333E-7 -1.48148E-6 L -0.03672 -1.48148E-6 " pathEditMode="relative" rAng="0" ptsTypes="AA">
                                      <p:cBhvr>
                                        <p:cTn id="13" dur="400" spd="-100000" fill="hold"/>
                                        <p:tgtEl>
                                          <p:spTgt spid="43">
                                            <p:txEl>
                                              <p:pRg st="0" end="0"/>
                                            </p:txEl>
                                          </p:spTgt>
                                        </p:tgtEl>
                                        <p:attrNameLst>
                                          <p:attrName>ppt_x</p:attrName>
                                          <p:attrName>ppt_y</p:attrName>
                                        </p:attrNameLst>
                                      </p:cBhvr>
                                      <p:rCtr x="-1836" y="0"/>
                                    </p:animMotion>
                                  </p:childTnLst>
                                </p:cTn>
                              </p:par>
                              <p:par>
                                <p:cTn id="14" presetID="10" presetClass="entr" presetSubtype="0" fill="hold" grpId="0" nodeType="withEffect">
                                  <p:stCondLst>
                                    <p:cond delay="5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300"/>
                                        <p:tgtEl>
                                          <p:spTgt spid="31"/>
                                        </p:tgtEl>
                                      </p:cBhvr>
                                    </p:animEffect>
                                  </p:childTnLst>
                                </p:cTn>
                              </p:par>
                              <p:par>
                                <p:cTn id="17" presetID="22" presetClass="entr" presetSubtype="8" fill="hold" nodeType="withEffect">
                                  <p:stCondLst>
                                    <p:cond delay="50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300"/>
                                  </p:stCondLst>
                                  <p:childTnLst>
                                    <p:set>
                                      <p:cBhvr>
                                        <p:cTn id="23" dur="1" fill="hold">
                                          <p:stCondLst>
                                            <p:cond delay="0"/>
                                          </p:stCondLst>
                                        </p:cTn>
                                        <p:tgtEl>
                                          <p:spTgt spid="43">
                                            <p:txEl>
                                              <p:pRg st="1" end="1"/>
                                            </p:txEl>
                                          </p:spTgt>
                                        </p:tgtEl>
                                        <p:attrNameLst>
                                          <p:attrName>style.visibility</p:attrName>
                                        </p:attrNameLst>
                                      </p:cBhvr>
                                      <p:to>
                                        <p:strVal val="visible"/>
                                      </p:to>
                                    </p:set>
                                    <p:animEffect transition="in" filter="fade">
                                      <p:cBhvr>
                                        <p:cTn id="24" dur="300"/>
                                        <p:tgtEl>
                                          <p:spTgt spid="43">
                                            <p:txEl>
                                              <p:pRg st="1" end="1"/>
                                            </p:txEl>
                                          </p:spTgt>
                                        </p:tgtEl>
                                      </p:cBhvr>
                                    </p:animEffect>
                                  </p:childTnLst>
                                </p:cTn>
                              </p:par>
                              <p:par>
                                <p:cTn id="25" presetID="42" presetClass="path" presetSubtype="0" decel="100000" fill="hold" grpId="1" nodeType="withEffect">
                                  <p:stCondLst>
                                    <p:cond delay="300"/>
                                  </p:stCondLst>
                                  <p:childTnLst>
                                    <p:animMotion origin="layout" path="M 2.08333E-7 -1.48148E-6 L -0.03672 -1.48148E-6 " pathEditMode="relative" rAng="0" ptsTypes="AA">
                                      <p:cBhvr>
                                        <p:cTn id="26" dur="400" spd="-100000" fill="hold"/>
                                        <p:tgtEl>
                                          <p:spTgt spid="43">
                                            <p:txEl>
                                              <p:pRg st="1" end="1"/>
                                            </p:txEl>
                                          </p:spTgt>
                                        </p:tgtEl>
                                        <p:attrNameLst>
                                          <p:attrName>ppt_x</p:attrName>
                                          <p:attrName>ppt_y</p:attrName>
                                        </p:attrNameLst>
                                      </p:cBhvr>
                                      <p:rCtr x="-1836" y="0"/>
                                    </p:animMotion>
                                  </p:childTnLst>
                                </p:cTn>
                              </p:par>
                              <p:par>
                                <p:cTn id="27" presetID="10" presetClass="entr" presetSubtype="0" fill="hold" grpId="0" nodeType="withEffect">
                                  <p:stCondLst>
                                    <p:cond delay="3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300"/>
                                        <p:tgtEl>
                                          <p:spTgt spid="32"/>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300"/>
                                        <p:tgtEl>
                                          <p:spTgt spid="19"/>
                                        </p:tgtEl>
                                      </p:cBhvr>
                                    </p:animEffect>
                                  </p:childTnLst>
                                </p:cTn>
                              </p:par>
                              <p:par>
                                <p:cTn id="33" presetID="1" presetClass="entr" presetSubtype="0" fill="hold" grpId="0" nodeType="withEffect">
                                  <p:stCondLst>
                                    <p:cond delay="0"/>
                                  </p:stCondLst>
                                  <p:childTnLst>
                                    <p:set>
                                      <p:cBhvr>
                                        <p:cTn id="34" dur="1" fill="hold">
                                          <p:stCondLst>
                                            <p:cond delay="299"/>
                                          </p:stCondLst>
                                        </p:cTn>
                                        <p:tgtEl>
                                          <p:spTgt spid="40"/>
                                        </p:tgtEl>
                                        <p:attrNameLst>
                                          <p:attrName>style.visibility</p:attrName>
                                        </p:attrNameLst>
                                      </p:cBhvr>
                                      <p:to>
                                        <p:strVal val="visible"/>
                                      </p:to>
                                    </p:set>
                                  </p:childTnLst>
                                </p:cTn>
                              </p:par>
                              <p:par>
                                <p:cTn id="35" presetID="6" presetClass="emph" presetSubtype="0" accel="60000" autoRev="1" fill="hold" grpId="1" nodeType="withEffect">
                                  <p:stCondLst>
                                    <p:cond delay="0"/>
                                  </p:stCondLst>
                                  <p:childTnLst>
                                    <p:animScale>
                                      <p:cBhvr>
                                        <p:cTn id="36" dur="300" fill="hold"/>
                                        <p:tgtEl>
                                          <p:spTgt spid="40"/>
                                        </p:tgtEl>
                                      </p:cBhvr>
                                      <p:by x="0" y="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300"/>
                                  </p:stCondLst>
                                  <p:childTnLst>
                                    <p:set>
                                      <p:cBhvr>
                                        <p:cTn id="40" dur="1" fill="hold">
                                          <p:stCondLst>
                                            <p:cond delay="0"/>
                                          </p:stCondLst>
                                        </p:cTn>
                                        <p:tgtEl>
                                          <p:spTgt spid="43">
                                            <p:txEl>
                                              <p:pRg st="2" end="2"/>
                                            </p:txEl>
                                          </p:spTgt>
                                        </p:tgtEl>
                                        <p:attrNameLst>
                                          <p:attrName>style.visibility</p:attrName>
                                        </p:attrNameLst>
                                      </p:cBhvr>
                                      <p:to>
                                        <p:strVal val="visible"/>
                                      </p:to>
                                    </p:set>
                                    <p:animEffect transition="in" filter="fade">
                                      <p:cBhvr>
                                        <p:cTn id="41" dur="300"/>
                                        <p:tgtEl>
                                          <p:spTgt spid="43">
                                            <p:txEl>
                                              <p:pRg st="2" end="2"/>
                                            </p:txEl>
                                          </p:spTgt>
                                        </p:tgtEl>
                                      </p:cBhvr>
                                    </p:animEffect>
                                  </p:childTnLst>
                                </p:cTn>
                              </p:par>
                              <p:par>
                                <p:cTn id="42" presetID="42" presetClass="path" presetSubtype="0" decel="100000" fill="hold" grpId="1" nodeType="withEffect">
                                  <p:stCondLst>
                                    <p:cond delay="300"/>
                                  </p:stCondLst>
                                  <p:childTnLst>
                                    <p:animMotion origin="layout" path="M 2.08333E-7 -1.48148E-6 L -0.03672 -1.48148E-6 " pathEditMode="relative" rAng="0" ptsTypes="AA">
                                      <p:cBhvr>
                                        <p:cTn id="43" dur="400" spd="-100000" fill="hold"/>
                                        <p:tgtEl>
                                          <p:spTgt spid="43">
                                            <p:txEl>
                                              <p:pRg st="2" end="2"/>
                                            </p:txEl>
                                          </p:spTgt>
                                        </p:tgtEl>
                                        <p:attrNameLst>
                                          <p:attrName>ppt_x</p:attrName>
                                          <p:attrName>ppt_y</p:attrName>
                                        </p:attrNameLst>
                                      </p:cBhvr>
                                      <p:rCtr x="-1836" y="0"/>
                                    </p:animMotion>
                                  </p:childTnLst>
                                </p:cTn>
                              </p:par>
                              <p:par>
                                <p:cTn id="44" presetID="22" presetClass="entr" presetSubtype="1" fill="hold" nodeType="withEffect">
                                  <p:stCondLst>
                                    <p:cond delay="30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300"/>
                                        <p:tgtEl>
                                          <p:spTgt spid="48"/>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300"/>
                                        <p:tgtEl>
                                          <p:spTgt spid="33"/>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300"/>
                                        <p:tgtEl>
                                          <p:spTgt spid="28"/>
                                        </p:tgtEl>
                                      </p:cBhvr>
                                    </p:animEffect>
                                  </p:childTnLst>
                                </p:cTn>
                              </p:par>
                              <p:par>
                                <p:cTn id="53" presetID="1" presetClass="entr" presetSubtype="0" fill="hold" grpId="0" nodeType="withEffect">
                                  <p:stCondLst>
                                    <p:cond delay="0"/>
                                  </p:stCondLst>
                                  <p:childTnLst>
                                    <p:set>
                                      <p:cBhvr>
                                        <p:cTn id="54" dur="1" fill="hold">
                                          <p:stCondLst>
                                            <p:cond delay="299"/>
                                          </p:stCondLst>
                                        </p:cTn>
                                        <p:tgtEl>
                                          <p:spTgt spid="41"/>
                                        </p:tgtEl>
                                        <p:attrNameLst>
                                          <p:attrName>style.visibility</p:attrName>
                                        </p:attrNameLst>
                                      </p:cBhvr>
                                      <p:to>
                                        <p:strVal val="visible"/>
                                      </p:to>
                                    </p:set>
                                  </p:childTnLst>
                                </p:cTn>
                              </p:par>
                              <p:par>
                                <p:cTn id="55" presetID="6" presetClass="emph" presetSubtype="0" accel="60000" autoRev="1" fill="hold" grpId="1" nodeType="withEffect">
                                  <p:stCondLst>
                                    <p:cond delay="0"/>
                                  </p:stCondLst>
                                  <p:childTnLst>
                                    <p:animScale>
                                      <p:cBhvr>
                                        <p:cTn id="56" dur="300" fill="hold"/>
                                        <p:tgtEl>
                                          <p:spTgt spid="41"/>
                                        </p:tgtEl>
                                      </p:cBhvr>
                                      <p:by x="0" y="0"/>
                                    </p:animScale>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300"/>
                                  </p:stCondLst>
                                  <p:childTnLst>
                                    <p:set>
                                      <p:cBhvr>
                                        <p:cTn id="60" dur="1" fill="hold">
                                          <p:stCondLst>
                                            <p:cond delay="0"/>
                                          </p:stCondLst>
                                        </p:cTn>
                                        <p:tgtEl>
                                          <p:spTgt spid="43">
                                            <p:txEl>
                                              <p:pRg st="3" end="3"/>
                                            </p:txEl>
                                          </p:spTgt>
                                        </p:tgtEl>
                                        <p:attrNameLst>
                                          <p:attrName>style.visibility</p:attrName>
                                        </p:attrNameLst>
                                      </p:cBhvr>
                                      <p:to>
                                        <p:strVal val="visible"/>
                                      </p:to>
                                    </p:set>
                                    <p:animEffect transition="in" filter="fade">
                                      <p:cBhvr>
                                        <p:cTn id="61" dur="300"/>
                                        <p:tgtEl>
                                          <p:spTgt spid="43">
                                            <p:txEl>
                                              <p:pRg st="3" end="3"/>
                                            </p:txEl>
                                          </p:spTgt>
                                        </p:tgtEl>
                                      </p:cBhvr>
                                    </p:animEffect>
                                  </p:childTnLst>
                                </p:cTn>
                              </p:par>
                              <p:par>
                                <p:cTn id="62" presetID="42" presetClass="path" presetSubtype="0" decel="100000" fill="hold" grpId="1" nodeType="withEffect">
                                  <p:stCondLst>
                                    <p:cond delay="300"/>
                                  </p:stCondLst>
                                  <p:childTnLst>
                                    <p:animMotion origin="layout" path="M 2.08333E-7 -1.48148E-6 L -0.03672 -1.48148E-6 " pathEditMode="relative" rAng="0" ptsTypes="AA">
                                      <p:cBhvr>
                                        <p:cTn id="63" dur="400" spd="-100000" fill="hold"/>
                                        <p:tgtEl>
                                          <p:spTgt spid="43">
                                            <p:txEl>
                                              <p:pRg st="3" end="3"/>
                                            </p:txEl>
                                          </p:spTgt>
                                        </p:tgtEl>
                                        <p:attrNameLst>
                                          <p:attrName>ppt_x</p:attrName>
                                          <p:attrName>ppt_y</p:attrName>
                                        </p:attrNameLst>
                                      </p:cBhvr>
                                      <p:rCtr x="-1836" y="0"/>
                                    </p:animMotion>
                                  </p:childTnLst>
                                </p:cTn>
                              </p:par>
                              <p:par>
                                <p:cTn id="64" presetID="10" presetClass="entr" presetSubtype="0" fill="hold" nodeType="withEffect">
                                  <p:stCondLst>
                                    <p:cond delay="50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300"/>
                                        <p:tgtEl>
                                          <p:spTgt spid="36"/>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300"/>
                                        <p:tgtEl>
                                          <p:spTgt spid="38"/>
                                        </p:tgtEl>
                                      </p:cBhvr>
                                    </p:animEffect>
                                  </p:childTnLst>
                                </p:cTn>
                              </p:par>
                              <p:par>
                                <p:cTn id="70" presetID="22" presetClass="entr" presetSubtype="1" fill="hold" nodeType="withEffect">
                                  <p:stCondLst>
                                    <p:cond delay="500"/>
                                  </p:stCondLst>
                                  <p:childTnLst>
                                    <p:set>
                                      <p:cBhvr>
                                        <p:cTn id="71" dur="1" fill="hold">
                                          <p:stCondLst>
                                            <p:cond delay="0"/>
                                          </p:stCondLst>
                                        </p:cTn>
                                        <p:tgtEl>
                                          <p:spTgt spid="53"/>
                                        </p:tgtEl>
                                        <p:attrNameLst>
                                          <p:attrName>style.visibility</p:attrName>
                                        </p:attrNameLst>
                                      </p:cBhvr>
                                      <p:to>
                                        <p:strVal val="visible"/>
                                      </p:to>
                                    </p:set>
                                    <p:animEffect transition="in" filter="wipe(up)">
                                      <p:cBhvr>
                                        <p:cTn id="72" dur="300"/>
                                        <p:tgtEl>
                                          <p:spTgt spid="53"/>
                                        </p:tgtEl>
                                      </p:cBhvr>
                                    </p:animEffect>
                                  </p:childTnLst>
                                </p:cTn>
                              </p:par>
                              <p:par>
                                <p:cTn id="73" presetID="1" presetClass="entr" presetSubtype="0" fill="hold" grpId="0" nodeType="withEffect">
                                  <p:stCondLst>
                                    <p:cond delay="0"/>
                                  </p:stCondLst>
                                  <p:childTnLst>
                                    <p:set>
                                      <p:cBhvr>
                                        <p:cTn id="74" dur="1" fill="hold">
                                          <p:stCondLst>
                                            <p:cond delay="299"/>
                                          </p:stCondLst>
                                        </p:cTn>
                                        <p:tgtEl>
                                          <p:spTgt spid="42"/>
                                        </p:tgtEl>
                                        <p:attrNameLst>
                                          <p:attrName>style.visibility</p:attrName>
                                        </p:attrNameLst>
                                      </p:cBhvr>
                                      <p:to>
                                        <p:strVal val="visible"/>
                                      </p:to>
                                    </p:set>
                                  </p:childTnLst>
                                </p:cTn>
                              </p:par>
                              <p:par>
                                <p:cTn id="75" presetID="6" presetClass="emph" presetSubtype="0" accel="60000" autoRev="1" fill="hold" grpId="1" nodeType="withEffect">
                                  <p:stCondLst>
                                    <p:cond delay="0"/>
                                  </p:stCondLst>
                                  <p:childTnLst>
                                    <p:animScale>
                                      <p:cBhvr>
                                        <p:cTn id="76" dur="300" fill="hold"/>
                                        <p:tgtEl>
                                          <p:spTgt spid="4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31" grpId="0" animBg="1"/>
      <p:bldP spid="32" grpId="0" animBg="1"/>
      <p:bldP spid="33"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uiExpand="1" build="p"/>
      <p:bldP spid="43" grpId="1"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idx="4294967295"/>
          </p:nvPr>
        </p:nvSpPr>
        <p:spPr>
          <a:xfrm>
            <a:off x="584790" y="1919362"/>
            <a:ext cx="7527851" cy="726816"/>
          </a:xfrm>
        </p:spPr>
        <p:txBody>
          <a:bodyPr/>
          <a:lstStyle/>
          <a:p>
            <a:r>
              <a:rPr lang="en-US" sz="4400" dirty="0"/>
              <a:t>Amazon OpenSearch Service</a:t>
            </a:r>
          </a:p>
        </p:txBody>
      </p:sp>
    </p:spTree>
    <p:extLst>
      <p:ext uri="{BB962C8B-B14F-4D97-AF65-F5344CB8AC3E}">
        <p14:creationId xmlns:p14="http://schemas.microsoft.com/office/powerpoint/2010/main" val="179646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19F08E-8B41-1949-9574-3B3BF0FE7F9E}"/>
              </a:ext>
            </a:extLst>
          </p:cNvPr>
          <p:cNvSpPr/>
          <p:nvPr/>
        </p:nvSpPr>
        <p:spPr>
          <a:xfrm>
            <a:off x="274368" y="1446535"/>
            <a:ext cx="8595265" cy="2528897"/>
          </a:xfrm>
          <a:prstGeom prst="rect">
            <a:avLst/>
          </a:prstGeom>
        </p:spPr>
        <p:txBody>
          <a:bodyPr wrap="square">
            <a:spAutoFit/>
          </a:bodyPr>
          <a:lstStyle/>
          <a:p>
            <a:pPr marL="285750" indent="-285750">
              <a:spcAft>
                <a:spcPts val="1125"/>
              </a:spcAft>
              <a:buFont typeface="Arial" panose="020B0604020202020204" pitchFamily="34" charset="0"/>
              <a:buChar char="•"/>
            </a:pPr>
            <a:r>
              <a:rPr lang="en-US" sz="2000" dirty="0">
                <a:solidFill>
                  <a:schemeClr val="bg1"/>
                </a:solidFill>
              </a:rPr>
              <a:t>OpenSearch is a </a:t>
            </a:r>
            <a:r>
              <a:rPr lang="en-US" sz="2000" b="1" dirty="0">
                <a:solidFill>
                  <a:schemeClr val="bg1"/>
                </a:solidFill>
              </a:rPr>
              <a:t>community-driven</a:t>
            </a:r>
            <a:r>
              <a:rPr lang="en-US" sz="2000" dirty="0">
                <a:solidFill>
                  <a:schemeClr val="bg1"/>
                </a:solidFill>
              </a:rPr>
              <a:t>, open source search and analytics suite derived from Apache 2.0 licensed Elasticsearch 7.10.2</a:t>
            </a:r>
          </a:p>
          <a:p>
            <a:pPr marL="285750" indent="-285750">
              <a:spcAft>
                <a:spcPts val="1125"/>
              </a:spcAft>
              <a:buFont typeface="Arial" panose="020B0604020202020204" pitchFamily="34" charset="0"/>
              <a:buChar char="•"/>
            </a:pPr>
            <a:r>
              <a:rPr lang="en-US" sz="2000" dirty="0">
                <a:solidFill>
                  <a:schemeClr val="bg1"/>
                </a:solidFill>
              </a:rPr>
              <a:t>The OpenSearch project consists of a distributed search engine powered by Apache Lucene, </a:t>
            </a:r>
            <a:r>
              <a:rPr lang="en-US" sz="2000" i="1" dirty="0">
                <a:solidFill>
                  <a:schemeClr val="bg1"/>
                </a:solidFill>
              </a:rPr>
              <a:t>OpenSearch</a:t>
            </a:r>
            <a:r>
              <a:rPr lang="en-US" sz="2000" dirty="0">
                <a:solidFill>
                  <a:schemeClr val="bg1"/>
                </a:solidFill>
              </a:rPr>
              <a:t>, and a data visualization and user interface, </a:t>
            </a:r>
            <a:r>
              <a:rPr lang="en-US" sz="2000" i="1" dirty="0">
                <a:solidFill>
                  <a:schemeClr val="bg1"/>
                </a:solidFill>
              </a:rPr>
              <a:t>OpenSearch Dashboards</a:t>
            </a:r>
            <a:endParaRPr lang="en-US" sz="2000" dirty="0">
              <a:solidFill>
                <a:schemeClr val="bg1"/>
              </a:solidFill>
            </a:endParaRPr>
          </a:p>
          <a:p>
            <a:pPr marL="285750" indent="-285750">
              <a:spcAft>
                <a:spcPts val="1125"/>
              </a:spcAft>
              <a:buFont typeface="Arial" panose="020B0604020202020204" pitchFamily="34" charset="0"/>
              <a:buChar char="•"/>
            </a:pPr>
            <a:r>
              <a:rPr lang="en-US" sz="2000" dirty="0">
                <a:solidFill>
                  <a:schemeClr val="bg1"/>
                </a:solidFill>
              </a:rPr>
              <a:t>OpenSearch also includes all of the advanced functionality ported over from Open Distro for Elasticsearch</a:t>
            </a:r>
          </a:p>
        </p:txBody>
      </p:sp>
      <p:pic>
        <p:nvPicPr>
          <p:cNvPr id="1028" name="Picture 4" descr="Brand Guidelines · Open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382" y="468654"/>
            <a:ext cx="2971239" cy="56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63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8FB4-F945-4C22-9DFD-C6D2EAE3AB1E}"/>
              </a:ext>
            </a:extLst>
          </p:cNvPr>
          <p:cNvSpPr>
            <a:spLocks noGrp="1"/>
          </p:cNvSpPr>
          <p:nvPr>
            <p:ph type="title"/>
          </p:nvPr>
        </p:nvSpPr>
        <p:spPr/>
        <p:txBody>
          <a:bodyPr/>
          <a:lstStyle/>
          <a:p>
            <a:r>
              <a:rPr lang="en-US" dirty="0"/>
              <a:t>Amazon OpenSearch Service</a:t>
            </a:r>
          </a:p>
        </p:txBody>
      </p:sp>
      <p:sp>
        <p:nvSpPr>
          <p:cNvPr id="4" name="Title 3"/>
          <p:cNvSpPr txBox="1">
            <a:spLocks noGrp="1"/>
          </p:cNvSpPr>
          <p:nvPr>
            <p:ph idx="4294967295"/>
          </p:nvPr>
        </p:nvSpPr>
        <p:spPr>
          <a:xfrm>
            <a:off x="3787266" y="1337373"/>
            <a:ext cx="4754827" cy="2554543"/>
          </a:xfrm>
          <a:prstGeom prst="rect">
            <a:avLst/>
          </a:prstGeom>
        </p:spPr>
        <p:txBody>
          <a:bodyPr vert="horz" wrap="square" lIns="91438" tIns="45719" rIns="91438" bIns="45719" rtlCol="0" anchor="ctr">
            <a:spAutoFit/>
          </a:bodyPr>
          <a:lstStyle>
            <a:lvl1pPr algn="l" defTabSz="457200" rtl="0" fontAlgn="base">
              <a:spcBef>
                <a:spcPct val="0"/>
              </a:spcBef>
              <a:spcAft>
                <a:spcPct val="0"/>
              </a:spcAft>
              <a:defRPr sz="3200" b="1" kern="1200">
                <a:solidFill>
                  <a:schemeClr val="tx1"/>
                </a:solidFill>
                <a:latin typeface="Cantarell" pitchFamily="2" charset="0"/>
                <a:ea typeface="ＭＳ Ｐゴシック" charset="0"/>
                <a:cs typeface="Arial"/>
              </a:defRPr>
            </a:lvl1pPr>
            <a:lvl2pPr algn="l" defTabSz="457200" rtl="0" fontAlgn="base">
              <a:spcBef>
                <a:spcPct val="0"/>
              </a:spcBef>
              <a:spcAft>
                <a:spcPct val="0"/>
              </a:spcAft>
              <a:defRPr sz="3200" b="1">
                <a:solidFill>
                  <a:schemeClr val="tx1"/>
                </a:solidFill>
                <a:latin typeface="Arial" charset="0"/>
                <a:ea typeface="ＭＳ Ｐゴシック" charset="0"/>
              </a:defRPr>
            </a:lvl2pPr>
            <a:lvl3pPr algn="l" defTabSz="457200" rtl="0" fontAlgn="base">
              <a:spcBef>
                <a:spcPct val="0"/>
              </a:spcBef>
              <a:spcAft>
                <a:spcPct val="0"/>
              </a:spcAft>
              <a:defRPr sz="3200" b="1">
                <a:solidFill>
                  <a:schemeClr val="tx1"/>
                </a:solidFill>
                <a:latin typeface="Arial" charset="0"/>
                <a:ea typeface="ＭＳ Ｐゴシック" charset="0"/>
              </a:defRPr>
            </a:lvl3pPr>
            <a:lvl4pPr algn="l" defTabSz="457200" rtl="0" fontAlgn="base">
              <a:spcBef>
                <a:spcPct val="0"/>
              </a:spcBef>
              <a:spcAft>
                <a:spcPct val="0"/>
              </a:spcAft>
              <a:defRPr sz="3200" b="1">
                <a:solidFill>
                  <a:schemeClr val="tx1"/>
                </a:solidFill>
                <a:latin typeface="Arial" charset="0"/>
                <a:ea typeface="ＭＳ Ｐゴシック" charset="0"/>
              </a:defRPr>
            </a:lvl4pPr>
            <a:lvl5pPr algn="l" defTabSz="457200" rtl="0" fontAlgn="base">
              <a:spcBef>
                <a:spcPct val="0"/>
              </a:spcBef>
              <a:spcAft>
                <a:spcPct val="0"/>
              </a:spcAft>
              <a:defRPr sz="3200" b="1">
                <a:solidFill>
                  <a:schemeClr val="tx1"/>
                </a:solidFill>
                <a:latin typeface="Arial" charset="0"/>
                <a:ea typeface="ＭＳ Ｐゴシック" charset="0"/>
              </a:defRPr>
            </a:lvl5pPr>
            <a:lvl6pPr marL="457200" algn="l" defTabSz="457200" rtl="0" fontAlgn="base">
              <a:spcBef>
                <a:spcPct val="0"/>
              </a:spcBef>
              <a:spcAft>
                <a:spcPct val="0"/>
              </a:spcAft>
              <a:defRPr sz="3200" b="1">
                <a:solidFill>
                  <a:schemeClr val="tx1"/>
                </a:solidFill>
                <a:latin typeface="Arial" charset="0"/>
                <a:ea typeface="ＭＳ Ｐゴシック" charset="0"/>
              </a:defRPr>
            </a:lvl6pPr>
            <a:lvl7pPr marL="914400" algn="l" defTabSz="457200" rtl="0" fontAlgn="base">
              <a:spcBef>
                <a:spcPct val="0"/>
              </a:spcBef>
              <a:spcAft>
                <a:spcPct val="0"/>
              </a:spcAft>
              <a:defRPr sz="3200" b="1">
                <a:solidFill>
                  <a:schemeClr val="tx1"/>
                </a:solidFill>
                <a:latin typeface="Arial" charset="0"/>
                <a:ea typeface="ＭＳ Ｐゴシック" charset="0"/>
              </a:defRPr>
            </a:lvl7pPr>
            <a:lvl8pPr marL="1371600" algn="l" defTabSz="457200" rtl="0" fontAlgn="base">
              <a:spcBef>
                <a:spcPct val="0"/>
              </a:spcBef>
              <a:spcAft>
                <a:spcPct val="0"/>
              </a:spcAft>
              <a:defRPr sz="3200" b="1">
                <a:solidFill>
                  <a:schemeClr val="tx1"/>
                </a:solidFill>
                <a:latin typeface="Arial" charset="0"/>
                <a:ea typeface="ＭＳ Ｐゴシック" charset="0"/>
              </a:defRPr>
            </a:lvl8pPr>
            <a:lvl9pPr marL="1828800" algn="l" defTabSz="457200" rtl="0" fontAlgn="base">
              <a:spcBef>
                <a:spcPct val="0"/>
              </a:spcBef>
              <a:spcAft>
                <a:spcPct val="0"/>
              </a:spcAft>
              <a:defRPr sz="3200" b="1">
                <a:solidFill>
                  <a:schemeClr val="tx1"/>
                </a:solidFill>
                <a:latin typeface="Arial" charset="0"/>
                <a:ea typeface="ＭＳ Ｐゴシック" charset="0"/>
              </a:defRPr>
            </a:lvl9pPr>
          </a:lstStyle>
          <a:p>
            <a:r>
              <a:rPr lang="en-US" sz="1600" b="0" dirty="0">
                <a:solidFill>
                  <a:schemeClr val="bg1"/>
                </a:solidFill>
              </a:rPr>
              <a:t>Amazon OpenSearch Service makes it easy for you to perform interactive log analytics, real-time application monitoring, website search, and more. </a:t>
            </a:r>
          </a:p>
          <a:p>
            <a:r>
              <a:rPr lang="en-US" sz="1600" b="0" dirty="0">
                <a:solidFill>
                  <a:schemeClr val="bg1"/>
                </a:solidFill>
              </a:rPr>
              <a:t>OpenSearch is an open source, distributed search and analytics suite derived from Elasticsearch. Amazon OpenSearch Service offers the latest versions of OpenSearch, support for 22 versions of Elasticsearch (1.5 to 7.10 versions, then OS v1.0 to v1.2), and visualization capabilities powered by OpenSearch Dashboards and Kibana (ES 1.5 </a:t>
            </a:r>
            <a:r>
              <a:rPr lang="en-US" sz="1600" b="0">
                <a:solidFill>
                  <a:schemeClr val="bg1"/>
                </a:solidFill>
              </a:rPr>
              <a:t>to OS v1.2 </a:t>
            </a:r>
            <a:r>
              <a:rPr lang="en-US" sz="1600" b="0" dirty="0">
                <a:solidFill>
                  <a:schemeClr val="bg1"/>
                </a:solidFill>
              </a:rPr>
              <a:t>versions).</a:t>
            </a:r>
            <a:endParaRPr lang="en-US" sz="1600" b="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 name="Straight Connector 4"/>
          <p:cNvCxnSpPr>
            <a:cxnSpLocks/>
          </p:cNvCxnSpPr>
          <p:nvPr/>
        </p:nvCxnSpPr>
        <p:spPr>
          <a:xfrm>
            <a:off x="3200508" y="1286411"/>
            <a:ext cx="0" cy="265647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aphic 6">
            <a:extLst>
              <a:ext uri="{FF2B5EF4-FFF2-40B4-BE49-F238E27FC236}">
                <a16:creationId xmlns:a16="http://schemas.microsoft.com/office/drawing/2014/main" id="{77F0D04B-97C4-7C4D-8FFB-A123D4F21D94}"/>
              </a:ext>
            </a:extLst>
          </p:cNvPr>
          <p:cNvGrpSpPr/>
          <p:nvPr/>
        </p:nvGrpSpPr>
        <p:grpSpPr>
          <a:xfrm>
            <a:off x="1005879" y="1893872"/>
            <a:ext cx="1463209" cy="1441549"/>
            <a:chOff x="1005879" y="1894335"/>
            <a:chExt cx="1463209" cy="1441549"/>
          </a:xfrm>
          <a:solidFill>
            <a:srgbClr val="FFFFFF"/>
          </a:solidFill>
        </p:grpSpPr>
        <p:sp>
          <p:nvSpPr>
            <p:cNvPr id="11" name="Freeform: Shape 10">
              <a:extLst>
                <a:ext uri="{FF2B5EF4-FFF2-40B4-BE49-F238E27FC236}">
                  <a16:creationId xmlns:a16="http://schemas.microsoft.com/office/drawing/2014/main" id="{675DF770-5A7B-45D8-B36B-18372D92E6CC}"/>
                </a:ext>
              </a:extLst>
            </p:cNvPr>
            <p:cNvSpPr/>
            <p:nvPr/>
          </p:nvSpPr>
          <p:spPr>
            <a:xfrm>
              <a:off x="1005879" y="2310184"/>
              <a:ext cx="321865" cy="1009918"/>
            </a:xfrm>
            <a:custGeom>
              <a:avLst/>
              <a:gdLst>
                <a:gd name="connsiteX0" fmla="*/ 292605 w 321865"/>
                <a:gd name="connsiteY0" fmla="*/ 0 h 1009918"/>
                <a:gd name="connsiteX1" fmla="*/ 29260 w 321865"/>
                <a:gd name="connsiteY1" fmla="*/ 0 h 1009918"/>
                <a:gd name="connsiteX2" fmla="*/ 0 w 321865"/>
                <a:gd name="connsiteY2" fmla="*/ 29703 h 1009918"/>
                <a:gd name="connsiteX3" fmla="*/ 0 w 321865"/>
                <a:gd name="connsiteY3" fmla="*/ 980215 h 1009918"/>
                <a:gd name="connsiteX4" fmla="*/ 29260 w 321865"/>
                <a:gd name="connsiteY4" fmla="*/ 1009919 h 1009918"/>
                <a:gd name="connsiteX5" fmla="*/ 292605 w 321865"/>
                <a:gd name="connsiteY5" fmla="*/ 1009919 h 1009918"/>
                <a:gd name="connsiteX6" fmla="*/ 321865 w 321865"/>
                <a:gd name="connsiteY6" fmla="*/ 980215 h 1009918"/>
                <a:gd name="connsiteX7" fmla="*/ 321865 w 321865"/>
                <a:gd name="connsiteY7" fmla="*/ 29703 h 1009918"/>
                <a:gd name="connsiteX8" fmla="*/ 292605 w 321865"/>
                <a:gd name="connsiteY8" fmla="*/ 0 h 1009918"/>
                <a:gd name="connsiteX9" fmla="*/ 263344 w 321865"/>
                <a:gd name="connsiteY9" fmla="*/ 950512 h 1009918"/>
                <a:gd name="connsiteX10" fmla="*/ 58521 w 321865"/>
                <a:gd name="connsiteY10" fmla="*/ 950512 h 1009918"/>
                <a:gd name="connsiteX11" fmla="*/ 58521 w 321865"/>
                <a:gd name="connsiteY11" fmla="*/ 59407 h 1009918"/>
                <a:gd name="connsiteX12" fmla="*/ 263344 w 321865"/>
                <a:gd name="connsiteY12" fmla="*/ 59407 h 100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865" h="1009918">
                  <a:moveTo>
                    <a:pt x="292605" y="0"/>
                  </a:moveTo>
                  <a:lnTo>
                    <a:pt x="29260" y="0"/>
                  </a:lnTo>
                  <a:cubicBezTo>
                    <a:pt x="13100" y="0"/>
                    <a:pt x="0" y="13299"/>
                    <a:pt x="0" y="29703"/>
                  </a:cubicBezTo>
                  <a:lnTo>
                    <a:pt x="0" y="980215"/>
                  </a:lnTo>
                  <a:cubicBezTo>
                    <a:pt x="0" y="996620"/>
                    <a:pt x="13100" y="1009919"/>
                    <a:pt x="29260" y="1009919"/>
                  </a:cubicBezTo>
                  <a:lnTo>
                    <a:pt x="292605" y="1009919"/>
                  </a:lnTo>
                  <a:cubicBezTo>
                    <a:pt x="308765" y="1009919"/>
                    <a:pt x="321865" y="996620"/>
                    <a:pt x="321865" y="980215"/>
                  </a:cubicBezTo>
                  <a:lnTo>
                    <a:pt x="321865" y="29703"/>
                  </a:lnTo>
                  <a:cubicBezTo>
                    <a:pt x="321865" y="13299"/>
                    <a:pt x="308765" y="0"/>
                    <a:pt x="292605" y="0"/>
                  </a:cubicBezTo>
                  <a:close/>
                  <a:moveTo>
                    <a:pt x="263344" y="950512"/>
                  </a:moveTo>
                  <a:lnTo>
                    <a:pt x="58521" y="950512"/>
                  </a:lnTo>
                  <a:lnTo>
                    <a:pt x="58521" y="59407"/>
                  </a:lnTo>
                  <a:lnTo>
                    <a:pt x="263344" y="59407"/>
                  </a:lnTo>
                  <a:close/>
                </a:path>
              </a:pathLst>
            </a:custGeom>
            <a:solidFill>
              <a:srgbClr val="FFFFFF"/>
            </a:solidFill>
            <a:ln w="29210" cap="flat">
              <a:noFill/>
              <a:prstDash val="solid"/>
              <a:miter/>
            </a:ln>
          </p:spPr>
          <p:txBody>
            <a:bodyPr rtlCol="0" anchor="ctr"/>
            <a:lstStyle/>
            <a:p>
              <a:endParaRPr lang="en-US" sz="2100"/>
            </a:p>
          </p:txBody>
        </p:sp>
        <p:sp>
          <p:nvSpPr>
            <p:cNvPr id="12" name="Freeform: Shape 11">
              <a:extLst>
                <a:ext uri="{FF2B5EF4-FFF2-40B4-BE49-F238E27FC236}">
                  <a16:creationId xmlns:a16="http://schemas.microsoft.com/office/drawing/2014/main" id="{C01B421D-0736-4963-A770-AA8A081EDF12}"/>
                </a:ext>
              </a:extLst>
            </p:cNvPr>
            <p:cNvSpPr/>
            <p:nvPr/>
          </p:nvSpPr>
          <p:spPr>
            <a:xfrm>
              <a:off x="1386265" y="2778014"/>
              <a:ext cx="321865" cy="542088"/>
            </a:xfrm>
            <a:custGeom>
              <a:avLst/>
              <a:gdLst>
                <a:gd name="connsiteX0" fmla="*/ 321865 w 321865"/>
                <a:gd name="connsiteY0" fmla="*/ 346640 h 542088"/>
                <a:gd name="connsiteX1" fmla="*/ 321865 w 321865"/>
                <a:gd name="connsiteY1" fmla="*/ 512385 h 542088"/>
                <a:gd name="connsiteX2" fmla="*/ 292605 w 321865"/>
                <a:gd name="connsiteY2" fmla="*/ 542089 h 542088"/>
                <a:gd name="connsiteX3" fmla="*/ 29260 w 321865"/>
                <a:gd name="connsiteY3" fmla="*/ 542089 h 542088"/>
                <a:gd name="connsiteX4" fmla="*/ 0 w 321865"/>
                <a:gd name="connsiteY4" fmla="*/ 512385 h 542088"/>
                <a:gd name="connsiteX5" fmla="*/ 0 w 321865"/>
                <a:gd name="connsiteY5" fmla="*/ 0 h 542088"/>
                <a:gd name="connsiteX6" fmla="*/ 58521 w 321865"/>
                <a:gd name="connsiteY6" fmla="*/ 155646 h 542088"/>
                <a:gd name="connsiteX7" fmla="*/ 58521 w 321865"/>
                <a:gd name="connsiteY7" fmla="*/ 482385 h 542088"/>
                <a:gd name="connsiteX8" fmla="*/ 263344 w 321865"/>
                <a:gd name="connsiteY8" fmla="*/ 482385 h 542088"/>
                <a:gd name="connsiteX9" fmla="*/ 263344 w 321865"/>
                <a:gd name="connsiteY9" fmla="*/ 326738 h 542088"/>
                <a:gd name="connsiteX10" fmla="*/ 321865 w 321865"/>
                <a:gd name="connsiteY10" fmla="*/ 346640 h 54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865" h="542088">
                  <a:moveTo>
                    <a:pt x="321865" y="346640"/>
                  </a:moveTo>
                  <a:lnTo>
                    <a:pt x="321865" y="512385"/>
                  </a:lnTo>
                  <a:cubicBezTo>
                    <a:pt x="321865" y="528790"/>
                    <a:pt x="308765" y="542089"/>
                    <a:pt x="292605" y="542089"/>
                  </a:cubicBezTo>
                  <a:lnTo>
                    <a:pt x="29260" y="542089"/>
                  </a:lnTo>
                  <a:cubicBezTo>
                    <a:pt x="13100" y="542089"/>
                    <a:pt x="0" y="528790"/>
                    <a:pt x="0" y="512385"/>
                  </a:cubicBezTo>
                  <a:lnTo>
                    <a:pt x="0" y="0"/>
                  </a:lnTo>
                  <a:cubicBezTo>
                    <a:pt x="9514" y="55206"/>
                    <a:pt x="29381" y="108045"/>
                    <a:pt x="58521" y="155646"/>
                  </a:cubicBezTo>
                  <a:lnTo>
                    <a:pt x="58521" y="482385"/>
                  </a:lnTo>
                  <a:lnTo>
                    <a:pt x="263344" y="482385"/>
                  </a:lnTo>
                  <a:lnTo>
                    <a:pt x="263344" y="326738"/>
                  </a:lnTo>
                  <a:cubicBezTo>
                    <a:pt x="282312" y="334906"/>
                    <a:pt x="301879" y="341560"/>
                    <a:pt x="321865" y="346640"/>
                  </a:cubicBezTo>
                  <a:close/>
                </a:path>
              </a:pathLst>
            </a:custGeom>
            <a:solidFill>
              <a:srgbClr val="FFFFFF"/>
            </a:solidFill>
            <a:ln w="29210" cap="flat">
              <a:noFill/>
              <a:prstDash val="solid"/>
              <a:miter/>
            </a:ln>
          </p:spPr>
          <p:txBody>
            <a:bodyPr rtlCol="0" anchor="ctr"/>
            <a:lstStyle/>
            <a:p>
              <a:endParaRPr lang="en-US" sz="2100"/>
            </a:p>
          </p:txBody>
        </p:sp>
        <p:sp>
          <p:nvSpPr>
            <p:cNvPr id="13" name="Freeform: Shape 12">
              <a:extLst>
                <a:ext uri="{FF2B5EF4-FFF2-40B4-BE49-F238E27FC236}">
                  <a16:creationId xmlns:a16="http://schemas.microsoft.com/office/drawing/2014/main" id="{053A81C9-4335-46ED-8D9C-FDC8F12A0AD5}"/>
                </a:ext>
              </a:extLst>
            </p:cNvPr>
            <p:cNvSpPr/>
            <p:nvPr/>
          </p:nvSpPr>
          <p:spPr>
            <a:xfrm>
              <a:off x="1386265" y="2131963"/>
              <a:ext cx="321865" cy="482384"/>
            </a:xfrm>
            <a:custGeom>
              <a:avLst/>
              <a:gdLst>
                <a:gd name="connsiteX0" fmla="*/ 321865 w 321865"/>
                <a:gd name="connsiteY0" fmla="*/ 29703 h 482384"/>
                <a:gd name="connsiteX1" fmla="*/ 321865 w 321865"/>
                <a:gd name="connsiteY1" fmla="*/ 134854 h 482384"/>
                <a:gd name="connsiteX2" fmla="*/ 263344 w 321865"/>
                <a:gd name="connsiteY2" fmla="*/ 155943 h 482384"/>
                <a:gd name="connsiteX3" fmla="*/ 263344 w 321865"/>
                <a:gd name="connsiteY3" fmla="*/ 59407 h 482384"/>
                <a:gd name="connsiteX4" fmla="*/ 58521 w 321865"/>
                <a:gd name="connsiteY4" fmla="*/ 59407 h 482384"/>
                <a:gd name="connsiteX5" fmla="*/ 58521 w 321865"/>
                <a:gd name="connsiteY5" fmla="*/ 326738 h 482384"/>
                <a:gd name="connsiteX6" fmla="*/ 0 w 321865"/>
                <a:gd name="connsiteY6" fmla="*/ 482385 h 482384"/>
                <a:gd name="connsiteX7" fmla="*/ 0 w 321865"/>
                <a:gd name="connsiteY7" fmla="*/ 29703 h 482384"/>
                <a:gd name="connsiteX8" fmla="*/ 29260 w 321865"/>
                <a:gd name="connsiteY8" fmla="*/ 0 h 482384"/>
                <a:gd name="connsiteX9" fmla="*/ 292605 w 321865"/>
                <a:gd name="connsiteY9" fmla="*/ 0 h 482384"/>
                <a:gd name="connsiteX10" fmla="*/ 321865 w 321865"/>
                <a:gd name="connsiteY10" fmla="*/ 29703 h 4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865" h="482384">
                  <a:moveTo>
                    <a:pt x="321865" y="29703"/>
                  </a:moveTo>
                  <a:lnTo>
                    <a:pt x="321865" y="134854"/>
                  </a:lnTo>
                  <a:cubicBezTo>
                    <a:pt x="301845" y="140320"/>
                    <a:pt x="282278" y="147371"/>
                    <a:pt x="263344" y="155943"/>
                  </a:cubicBezTo>
                  <a:lnTo>
                    <a:pt x="263344" y="59407"/>
                  </a:lnTo>
                  <a:lnTo>
                    <a:pt x="58521" y="59407"/>
                  </a:lnTo>
                  <a:lnTo>
                    <a:pt x="58521" y="326738"/>
                  </a:lnTo>
                  <a:cubicBezTo>
                    <a:pt x="29381" y="374340"/>
                    <a:pt x="9514" y="427179"/>
                    <a:pt x="0" y="482385"/>
                  </a:cubicBezTo>
                  <a:lnTo>
                    <a:pt x="0" y="29703"/>
                  </a:lnTo>
                  <a:cubicBezTo>
                    <a:pt x="0" y="13299"/>
                    <a:pt x="13100" y="0"/>
                    <a:pt x="29260" y="0"/>
                  </a:cubicBezTo>
                  <a:lnTo>
                    <a:pt x="292605" y="0"/>
                  </a:lnTo>
                  <a:cubicBezTo>
                    <a:pt x="308765" y="0"/>
                    <a:pt x="321865" y="13299"/>
                    <a:pt x="321865" y="29703"/>
                  </a:cubicBezTo>
                  <a:close/>
                </a:path>
              </a:pathLst>
            </a:custGeom>
            <a:solidFill>
              <a:srgbClr val="FFFFFF"/>
            </a:solidFill>
            <a:ln w="29210" cap="flat">
              <a:noFill/>
              <a:prstDash val="solid"/>
              <a:miter/>
            </a:ln>
          </p:spPr>
          <p:txBody>
            <a:bodyPr rtlCol="0" anchor="ctr"/>
            <a:lstStyle/>
            <a:p>
              <a:endParaRPr lang="en-US" sz="2100"/>
            </a:p>
          </p:txBody>
        </p:sp>
        <p:sp>
          <p:nvSpPr>
            <p:cNvPr id="14" name="Freeform: Shape 13">
              <a:extLst>
                <a:ext uri="{FF2B5EF4-FFF2-40B4-BE49-F238E27FC236}">
                  <a16:creationId xmlns:a16="http://schemas.microsoft.com/office/drawing/2014/main" id="{56ED6AA6-A2DC-4B82-9673-293E6C3F12DD}"/>
                </a:ext>
              </a:extLst>
            </p:cNvPr>
            <p:cNvSpPr/>
            <p:nvPr/>
          </p:nvSpPr>
          <p:spPr>
            <a:xfrm>
              <a:off x="1766651" y="1894335"/>
              <a:ext cx="321878" cy="1425767"/>
            </a:xfrm>
            <a:custGeom>
              <a:avLst/>
              <a:gdLst>
                <a:gd name="connsiteX0" fmla="*/ 263344 w 321878"/>
                <a:gd name="connsiteY0" fmla="*/ 1254082 h 1425767"/>
                <a:gd name="connsiteX1" fmla="*/ 263344 w 321878"/>
                <a:gd name="connsiteY1" fmla="*/ 1366361 h 1425767"/>
                <a:gd name="connsiteX2" fmla="*/ 58521 w 321878"/>
                <a:gd name="connsiteY2" fmla="*/ 1366361 h 1425767"/>
                <a:gd name="connsiteX3" fmla="*/ 58521 w 321878"/>
                <a:gd name="connsiteY3" fmla="*/ 1247547 h 1425767"/>
                <a:gd name="connsiteX4" fmla="*/ 58521 w 321878"/>
                <a:gd name="connsiteY4" fmla="*/ 1247547 h 1425767"/>
                <a:gd name="connsiteX5" fmla="*/ 0 w 321878"/>
                <a:gd name="connsiteY5" fmla="*/ 1243685 h 1425767"/>
                <a:gd name="connsiteX6" fmla="*/ 0 w 321878"/>
                <a:gd name="connsiteY6" fmla="*/ 1396064 h 1425767"/>
                <a:gd name="connsiteX7" fmla="*/ 29260 w 321878"/>
                <a:gd name="connsiteY7" fmla="*/ 1425768 h 1425767"/>
                <a:gd name="connsiteX8" fmla="*/ 292605 w 321878"/>
                <a:gd name="connsiteY8" fmla="*/ 1425768 h 1425767"/>
                <a:gd name="connsiteX9" fmla="*/ 321865 w 321878"/>
                <a:gd name="connsiteY9" fmla="*/ 1396064 h 1425767"/>
                <a:gd name="connsiteX10" fmla="*/ 321865 w 321878"/>
                <a:gd name="connsiteY10" fmla="*/ 1313489 h 1425767"/>
                <a:gd name="connsiteX11" fmla="*/ 292605 w 321878"/>
                <a:gd name="connsiteY11" fmla="*/ 0 h 1425767"/>
                <a:gd name="connsiteX12" fmla="*/ 29260 w 321878"/>
                <a:gd name="connsiteY12" fmla="*/ 0 h 1425767"/>
                <a:gd name="connsiteX13" fmla="*/ 0 w 321878"/>
                <a:gd name="connsiteY13" fmla="*/ 29703 h 1425767"/>
                <a:gd name="connsiteX14" fmla="*/ 0 w 321878"/>
                <a:gd name="connsiteY14" fmla="*/ 360303 h 1425767"/>
                <a:gd name="connsiteX15" fmla="*/ 58521 w 321878"/>
                <a:gd name="connsiteY15" fmla="*/ 356442 h 1425767"/>
                <a:gd name="connsiteX16" fmla="*/ 58521 w 321878"/>
                <a:gd name="connsiteY16" fmla="*/ 356442 h 1425767"/>
                <a:gd name="connsiteX17" fmla="*/ 58521 w 321878"/>
                <a:gd name="connsiteY17" fmla="*/ 59407 h 1425767"/>
                <a:gd name="connsiteX18" fmla="*/ 263344 w 321878"/>
                <a:gd name="connsiteY18" fmla="*/ 59407 h 1425767"/>
                <a:gd name="connsiteX19" fmla="*/ 263344 w 321878"/>
                <a:gd name="connsiteY19" fmla="*/ 408423 h 1425767"/>
                <a:gd name="connsiteX20" fmla="*/ 321865 w 321878"/>
                <a:gd name="connsiteY20" fmla="*/ 446444 h 1425767"/>
                <a:gd name="connsiteX21" fmla="*/ 321865 w 321878"/>
                <a:gd name="connsiteY21" fmla="*/ 30595 h 1425767"/>
                <a:gd name="connsiteX22" fmla="*/ 293496 w 321878"/>
                <a:gd name="connsiteY22" fmla="*/ 13 h 1425767"/>
                <a:gd name="connsiteX23" fmla="*/ 292605 w 321878"/>
                <a:gd name="connsiteY23" fmla="*/ 0 h 1425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1878" h="1425767">
                  <a:moveTo>
                    <a:pt x="263344" y="1254082"/>
                  </a:moveTo>
                  <a:lnTo>
                    <a:pt x="263344" y="1366361"/>
                  </a:lnTo>
                  <a:lnTo>
                    <a:pt x="58521" y="1366361"/>
                  </a:lnTo>
                  <a:lnTo>
                    <a:pt x="58521" y="1247547"/>
                  </a:lnTo>
                  <a:lnTo>
                    <a:pt x="58521" y="1247547"/>
                  </a:lnTo>
                  <a:cubicBezTo>
                    <a:pt x="38950" y="1247612"/>
                    <a:pt x="19398" y="1246322"/>
                    <a:pt x="0" y="1243685"/>
                  </a:cubicBezTo>
                  <a:lnTo>
                    <a:pt x="0" y="1396064"/>
                  </a:lnTo>
                  <a:cubicBezTo>
                    <a:pt x="0" y="1412469"/>
                    <a:pt x="13100" y="1425768"/>
                    <a:pt x="29260" y="1425768"/>
                  </a:cubicBezTo>
                  <a:lnTo>
                    <a:pt x="292605" y="1425768"/>
                  </a:lnTo>
                  <a:cubicBezTo>
                    <a:pt x="308765" y="1425768"/>
                    <a:pt x="321865" y="1412469"/>
                    <a:pt x="321865" y="1396064"/>
                  </a:cubicBezTo>
                  <a:lnTo>
                    <a:pt x="321865" y="1313489"/>
                  </a:lnTo>
                  <a:close/>
                  <a:moveTo>
                    <a:pt x="292605" y="0"/>
                  </a:moveTo>
                  <a:lnTo>
                    <a:pt x="29260" y="0"/>
                  </a:lnTo>
                  <a:cubicBezTo>
                    <a:pt x="13100" y="0"/>
                    <a:pt x="0" y="13299"/>
                    <a:pt x="0" y="29703"/>
                  </a:cubicBezTo>
                  <a:lnTo>
                    <a:pt x="0" y="360303"/>
                  </a:lnTo>
                  <a:cubicBezTo>
                    <a:pt x="19395" y="357640"/>
                    <a:pt x="38949" y="356350"/>
                    <a:pt x="58521" y="356442"/>
                  </a:cubicBezTo>
                  <a:lnTo>
                    <a:pt x="58521" y="356442"/>
                  </a:lnTo>
                  <a:lnTo>
                    <a:pt x="58521" y="59407"/>
                  </a:lnTo>
                  <a:lnTo>
                    <a:pt x="263344" y="59407"/>
                  </a:lnTo>
                  <a:lnTo>
                    <a:pt x="263344" y="408423"/>
                  </a:lnTo>
                  <a:cubicBezTo>
                    <a:pt x="283846" y="419444"/>
                    <a:pt x="303420" y="432161"/>
                    <a:pt x="321865" y="446444"/>
                  </a:cubicBezTo>
                  <a:lnTo>
                    <a:pt x="321865" y="30595"/>
                  </a:lnTo>
                  <a:cubicBezTo>
                    <a:pt x="322350" y="14197"/>
                    <a:pt x="309649" y="506"/>
                    <a:pt x="293496" y="13"/>
                  </a:cubicBezTo>
                  <a:cubicBezTo>
                    <a:pt x="293199" y="4"/>
                    <a:pt x="292902" y="0"/>
                    <a:pt x="292605" y="0"/>
                  </a:cubicBezTo>
                  <a:close/>
                </a:path>
              </a:pathLst>
            </a:custGeom>
            <a:solidFill>
              <a:srgbClr val="FFFFFF"/>
            </a:solidFill>
            <a:ln w="29210" cap="flat">
              <a:noFill/>
              <a:prstDash val="solid"/>
              <a:miter/>
            </a:ln>
          </p:spPr>
          <p:txBody>
            <a:bodyPr rtlCol="0" anchor="ctr"/>
            <a:lstStyle/>
            <a:p>
              <a:endParaRPr lang="en-US" sz="2100"/>
            </a:p>
          </p:txBody>
        </p:sp>
        <p:sp>
          <p:nvSpPr>
            <p:cNvPr id="15" name="Freeform: Shape 14">
              <a:extLst>
                <a:ext uri="{FF2B5EF4-FFF2-40B4-BE49-F238E27FC236}">
                  <a16:creationId xmlns:a16="http://schemas.microsoft.com/office/drawing/2014/main" id="{72A5091D-C5CA-411F-A20D-3FE1862A9252}"/>
                </a:ext>
              </a:extLst>
            </p:cNvPr>
            <p:cNvSpPr/>
            <p:nvPr/>
          </p:nvSpPr>
          <p:spPr>
            <a:xfrm>
              <a:off x="2147037" y="2042852"/>
              <a:ext cx="321865" cy="1032196"/>
            </a:xfrm>
            <a:custGeom>
              <a:avLst/>
              <a:gdLst>
                <a:gd name="connsiteX0" fmla="*/ 292605 w 321865"/>
                <a:gd name="connsiteY0" fmla="*/ 0 h 1032196"/>
                <a:gd name="connsiteX1" fmla="*/ 29260 w 321865"/>
                <a:gd name="connsiteY1" fmla="*/ 0 h 1032196"/>
                <a:gd name="connsiteX2" fmla="*/ 0 w 321865"/>
                <a:gd name="connsiteY2" fmla="*/ 29703 h 1032196"/>
                <a:gd name="connsiteX3" fmla="*/ 0 w 321865"/>
                <a:gd name="connsiteY3" fmla="*/ 351689 h 1032196"/>
                <a:gd name="connsiteX4" fmla="*/ 58521 w 321865"/>
                <a:gd name="connsiteY4" fmla="*/ 433077 h 1032196"/>
                <a:gd name="connsiteX5" fmla="*/ 58521 w 321865"/>
                <a:gd name="connsiteY5" fmla="*/ 59407 h 1032196"/>
                <a:gd name="connsiteX6" fmla="*/ 263344 w 321865"/>
                <a:gd name="connsiteY6" fmla="*/ 59407 h 1032196"/>
                <a:gd name="connsiteX7" fmla="*/ 263344 w 321865"/>
                <a:gd name="connsiteY7" fmla="*/ 972789 h 1032196"/>
                <a:gd name="connsiteX8" fmla="*/ 321865 w 321865"/>
                <a:gd name="connsiteY8" fmla="*/ 1032196 h 1032196"/>
                <a:gd name="connsiteX9" fmla="*/ 321865 w 321865"/>
                <a:gd name="connsiteY9" fmla="*/ 29703 h 1032196"/>
                <a:gd name="connsiteX10" fmla="*/ 292605 w 321865"/>
                <a:gd name="connsiteY10" fmla="*/ 0 h 103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865" h="1032196">
                  <a:moveTo>
                    <a:pt x="292605" y="0"/>
                  </a:moveTo>
                  <a:lnTo>
                    <a:pt x="29260" y="0"/>
                  </a:lnTo>
                  <a:cubicBezTo>
                    <a:pt x="13100" y="0"/>
                    <a:pt x="0" y="13299"/>
                    <a:pt x="0" y="29703"/>
                  </a:cubicBezTo>
                  <a:lnTo>
                    <a:pt x="0" y="351689"/>
                  </a:lnTo>
                  <a:cubicBezTo>
                    <a:pt x="22560" y="376415"/>
                    <a:pt x="42200" y="403729"/>
                    <a:pt x="58521" y="433077"/>
                  </a:cubicBezTo>
                  <a:lnTo>
                    <a:pt x="58521" y="59407"/>
                  </a:lnTo>
                  <a:lnTo>
                    <a:pt x="263344" y="59407"/>
                  </a:lnTo>
                  <a:lnTo>
                    <a:pt x="263344" y="972789"/>
                  </a:lnTo>
                  <a:lnTo>
                    <a:pt x="321865" y="1032196"/>
                  </a:lnTo>
                  <a:lnTo>
                    <a:pt x="321865" y="29703"/>
                  </a:lnTo>
                  <a:cubicBezTo>
                    <a:pt x="321865" y="13299"/>
                    <a:pt x="308765" y="0"/>
                    <a:pt x="292605" y="0"/>
                  </a:cubicBezTo>
                  <a:close/>
                </a:path>
              </a:pathLst>
            </a:custGeom>
            <a:solidFill>
              <a:srgbClr val="FFFFFF"/>
            </a:solidFill>
            <a:ln w="29210" cap="flat">
              <a:noFill/>
              <a:prstDash val="solid"/>
              <a:miter/>
            </a:ln>
          </p:spPr>
          <p:txBody>
            <a:bodyPr rtlCol="0" anchor="ctr"/>
            <a:lstStyle/>
            <a:p>
              <a:endParaRPr lang="en-US" sz="2100"/>
            </a:p>
          </p:txBody>
        </p:sp>
        <p:sp>
          <p:nvSpPr>
            <p:cNvPr id="16" name="Freeform: Shape 15">
              <a:extLst>
                <a:ext uri="{FF2B5EF4-FFF2-40B4-BE49-F238E27FC236}">
                  <a16:creationId xmlns:a16="http://schemas.microsoft.com/office/drawing/2014/main" id="{5DDE637C-F12B-4498-8529-E7F5DF28547C}"/>
                </a:ext>
              </a:extLst>
            </p:cNvPr>
            <p:cNvSpPr/>
            <p:nvPr/>
          </p:nvSpPr>
          <p:spPr>
            <a:xfrm>
              <a:off x="1443971" y="2309395"/>
              <a:ext cx="1025116" cy="1026489"/>
            </a:xfrm>
            <a:custGeom>
              <a:avLst/>
              <a:gdLst>
                <a:gd name="connsiteX0" fmla="*/ 989526 w 1025116"/>
                <a:gd name="connsiteY0" fmla="*/ 814664 h 1026489"/>
                <a:gd name="connsiteX1" fmla="*/ 726182 w 1025116"/>
                <a:gd name="connsiteY1" fmla="*/ 547333 h 1026489"/>
                <a:gd name="connsiteX2" fmla="*/ 539170 w 1025116"/>
                <a:gd name="connsiteY2" fmla="*/ 35302 h 1026489"/>
                <a:gd name="connsiteX3" fmla="*/ 34775 w 1025116"/>
                <a:gd name="connsiteY3" fmla="*/ 225145 h 1026489"/>
                <a:gd name="connsiteX4" fmla="*/ 221787 w 1025116"/>
                <a:gd name="connsiteY4" fmla="*/ 737176 h 1026489"/>
                <a:gd name="connsiteX5" fmla="*/ 558227 w 1025116"/>
                <a:gd name="connsiteY5" fmla="*/ 727633 h 1026489"/>
                <a:gd name="connsiteX6" fmla="*/ 817182 w 1025116"/>
                <a:gd name="connsiteY6" fmla="*/ 990212 h 1026489"/>
                <a:gd name="connsiteX7" fmla="*/ 989380 w 1025116"/>
                <a:gd name="connsiteY7" fmla="*/ 990361 h 1026489"/>
                <a:gd name="connsiteX8" fmla="*/ 989526 w 1025116"/>
                <a:gd name="connsiteY8" fmla="*/ 815556 h 1026489"/>
                <a:gd name="connsiteX9" fmla="*/ 59335 w 1025116"/>
                <a:gd name="connsiteY9" fmla="*/ 386340 h 1026489"/>
                <a:gd name="connsiteX10" fmla="*/ 381201 w 1025116"/>
                <a:gd name="connsiteY10" fmla="*/ 59602 h 1026489"/>
                <a:gd name="connsiteX11" fmla="*/ 703066 w 1025116"/>
                <a:gd name="connsiteY11" fmla="*/ 386340 h 1026489"/>
                <a:gd name="connsiteX12" fmla="*/ 381201 w 1025116"/>
                <a:gd name="connsiteY12" fmla="*/ 713078 h 1026489"/>
                <a:gd name="connsiteX13" fmla="*/ 59335 w 1025116"/>
                <a:gd name="connsiteY13" fmla="*/ 386340 h 1026489"/>
                <a:gd name="connsiteX14" fmla="*/ 947976 w 1025116"/>
                <a:gd name="connsiteY14" fmla="*/ 947439 h 1026489"/>
                <a:gd name="connsiteX15" fmla="*/ 858439 w 1025116"/>
                <a:gd name="connsiteY15" fmla="*/ 947439 h 1026489"/>
                <a:gd name="connsiteX16" fmla="*/ 609140 w 1025116"/>
                <a:gd name="connsiteY16" fmla="*/ 694365 h 1026489"/>
                <a:gd name="connsiteX17" fmla="*/ 696921 w 1025116"/>
                <a:gd name="connsiteY17" fmla="*/ 600205 h 1026489"/>
                <a:gd name="connsiteX18" fmla="*/ 948561 w 1025116"/>
                <a:gd name="connsiteY18" fmla="*/ 856843 h 1026489"/>
                <a:gd name="connsiteX19" fmla="*/ 947976 w 1025116"/>
                <a:gd name="connsiteY19" fmla="*/ 947439 h 10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5116" h="1026489">
                  <a:moveTo>
                    <a:pt x="989526" y="814664"/>
                  </a:moveTo>
                  <a:lnTo>
                    <a:pt x="726182" y="547333"/>
                  </a:lnTo>
                  <a:cubicBezTo>
                    <a:pt x="813825" y="353516"/>
                    <a:pt x="730096" y="124271"/>
                    <a:pt x="539170" y="35302"/>
                  </a:cubicBezTo>
                  <a:cubicBezTo>
                    <a:pt x="348243" y="-53668"/>
                    <a:pt x="122418" y="31328"/>
                    <a:pt x="34775" y="225145"/>
                  </a:cubicBezTo>
                  <a:cubicBezTo>
                    <a:pt x="-52868" y="418963"/>
                    <a:pt x="30861" y="648207"/>
                    <a:pt x="221787" y="737176"/>
                  </a:cubicBezTo>
                  <a:cubicBezTo>
                    <a:pt x="329295" y="787274"/>
                    <a:pt x="453643" y="783747"/>
                    <a:pt x="558227" y="727633"/>
                  </a:cubicBezTo>
                  <a:lnTo>
                    <a:pt x="817182" y="990212"/>
                  </a:lnTo>
                  <a:cubicBezTo>
                    <a:pt x="864693" y="1038524"/>
                    <a:pt x="941788" y="1038591"/>
                    <a:pt x="989380" y="990361"/>
                  </a:cubicBezTo>
                  <a:cubicBezTo>
                    <a:pt x="1036971" y="942130"/>
                    <a:pt x="1037037" y="863868"/>
                    <a:pt x="989526" y="815556"/>
                  </a:cubicBezTo>
                  <a:close/>
                  <a:moveTo>
                    <a:pt x="59335" y="386340"/>
                  </a:moveTo>
                  <a:cubicBezTo>
                    <a:pt x="59335" y="205887"/>
                    <a:pt x="203439" y="59602"/>
                    <a:pt x="381201" y="59602"/>
                  </a:cubicBezTo>
                  <a:cubicBezTo>
                    <a:pt x="558962" y="59602"/>
                    <a:pt x="703066" y="205887"/>
                    <a:pt x="703066" y="386340"/>
                  </a:cubicBezTo>
                  <a:cubicBezTo>
                    <a:pt x="703066" y="566793"/>
                    <a:pt x="558962" y="713078"/>
                    <a:pt x="381201" y="713078"/>
                  </a:cubicBezTo>
                  <a:cubicBezTo>
                    <a:pt x="203439" y="713078"/>
                    <a:pt x="59335" y="566793"/>
                    <a:pt x="59335" y="386340"/>
                  </a:cubicBezTo>
                  <a:close/>
                  <a:moveTo>
                    <a:pt x="947976" y="947439"/>
                  </a:moveTo>
                  <a:cubicBezTo>
                    <a:pt x="923210" y="972436"/>
                    <a:pt x="883206" y="972436"/>
                    <a:pt x="858439" y="947439"/>
                  </a:cubicBezTo>
                  <a:lnTo>
                    <a:pt x="609140" y="694365"/>
                  </a:lnTo>
                  <a:cubicBezTo>
                    <a:pt x="643341" y="668136"/>
                    <a:pt x="673006" y="636316"/>
                    <a:pt x="696921" y="600205"/>
                  </a:cubicBezTo>
                  <a:lnTo>
                    <a:pt x="948561" y="856843"/>
                  </a:lnTo>
                  <a:cubicBezTo>
                    <a:pt x="972991" y="882046"/>
                    <a:pt x="972729" y="922563"/>
                    <a:pt x="947976" y="947439"/>
                  </a:cubicBezTo>
                  <a:close/>
                </a:path>
              </a:pathLst>
            </a:custGeom>
            <a:solidFill>
              <a:srgbClr val="FFFFFF"/>
            </a:solidFill>
            <a:ln w="29210" cap="flat">
              <a:noFill/>
              <a:prstDash val="solid"/>
              <a:miter/>
            </a:ln>
          </p:spPr>
          <p:txBody>
            <a:bodyPr rtlCol="0" anchor="ctr"/>
            <a:lstStyle/>
            <a:p>
              <a:endParaRPr lang="en-US" sz="2100"/>
            </a:p>
          </p:txBody>
        </p:sp>
        <p:sp>
          <p:nvSpPr>
            <p:cNvPr id="17" name="Freeform: Shape 16">
              <a:extLst>
                <a:ext uri="{FF2B5EF4-FFF2-40B4-BE49-F238E27FC236}">
                  <a16:creationId xmlns:a16="http://schemas.microsoft.com/office/drawing/2014/main" id="{97F8723F-0D8F-4B04-98C3-4B22143F1EA7}"/>
                </a:ext>
              </a:extLst>
            </p:cNvPr>
            <p:cNvSpPr/>
            <p:nvPr/>
          </p:nvSpPr>
          <p:spPr>
            <a:xfrm>
              <a:off x="1616499" y="2489466"/>
              <a:ext cx="304062" cy="347954"/>
            </a:xfrm>
            <a:custGeom>
              <a:avLst/>
              <a:gdLst>
                <a:gd name="connsiteX0" fmla="*/ 79049 w 304062"/>
                <a:gd name="connsiteY0" fmla="*/ 347955 h 347954"/>
                <a:gd name="connsiteX1" fmla="*/ 35309 w 304062"/>
                <a:gd name="connsiteY1" fmla="*/ 80246 h 347954"/>
                <a:gd name="connsiteX2" fmla="*/ 299025 w 304062"/>
                <a:gd name="connsiteY2" fmla="*/ 35844 h 347954"/>
                <a:gd name="connsiteX3" fmla="*/ 304062 w 304062"/>
                <a:gd name="connsiteY3" fmla="*/ 39632 h 347954"/>
                <a:gd name="connsiteX4" fmla="*/ 269242 w 304062"/>
                <a:gd name="connsiteY4" fmla="*/ 87455 h 347954"/>
                <a:gd name="connsiteX5" fmla="*/ 86657 w 304062"/>
                <a:gd name="connsiteY5" fmla="*/ 115079 h 347954"/>
                <a:gd name="connsiteX6" fmla="*/ 113869 w 304062"/>
                <a:gd name="connsiteY6" fmla="*/ 300429 h 347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062" h="347954">
                  <a:moveTo>
                    <a:pt x="79049" y="347955"/>
                  </a:moveTo>
                  <a:cubicBezTo>
                    <a:pt x="-5852" y="286290"/>
                    <a:pt x="-25435" y="166433"/>
                    <a:pt x="35309" y="80246"/>
                  </a:cubicBezTo>
                  <a:cubicBezTo>
                    <a:pt x="96054" y="-5941"/>
                    <a:pt x="214124" y="-25820"/>
                    <a:pt x="299025" y="35844"/>
                  </a:cubicBezTo>
                  <a:cubicBezTo>
                    <a:pt x="300725" y="37078"/>
                    <a:pt x="302404" y="38341"/>
                    <a:pt x="304062" y="39632"/>
                  </a:cubicBezTo>
                  <a:lnTo>
                    <a:pt x="269242" y="87455"/>
                  </a:lnTo>
                  <a:cubicBezTo>
                    <a:pt x="211308" y="43900"/>
                    <a:pt x="129562" y="56268"/>
                    <a:pt x="86657" y="115079"/>
                  </a:cubicBezTo>
                  <a:cubicBezTo>
                    <a:pt x="43752" y="173890"/>
                    <a:pt x="55935" y="256874"/>
                    <a:pt x="113869" y="300429"/>
                  </a:cubicBezTo>
                  <a:close/>
                </a:path>
              </a:pathLst>
            </a:custGeom>
            <a:solidFill>
              <a:srgbClr val="FFFFFF"/>
            </a:solidFill>
            <a:ln w="29210" cap="flat">
              <a:noFill/>
              <a:prstDash val="solid"/>
              <a:miter/>
            </a:ln>
          </p:spPr>
          <p:txBody>
            <a:bodyPr rtlCol="0" anchor="ctr"/>
            <a:lstStyle/>
            <a:p>
              <a:endParaRPr lang="en-US" sz="2100"/>
            </a:p>
          </p:txBody>
        </p:sp>
      </p:grpSp>
    </p:spTree>
    <p:extLst>
      <p:ext uri="{BB962C8B-B14F-4D97-AF65-F5344CB8AC3E}">
        <p14:creationId xmlns:p14="http://schemas.microsoft.com/office/powerpoint/2010/main" val="420768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3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42" presetClass="path" presetSubtype="0" decel="100000" fill="hold" grpId="1" nodeType="withEffect">
                                  <p:stCondLst>
                                    <p:cond delay="0"/>
                                  </p:stCondLst>
                                  <p:childTnLst>
                                    <p:animMotion origin="layout" path="M 2.08333E-7 -1.48148E-6 L -0.03672 -1.48148E-6 " pathEditMode="relative" rAng="0" ptsTypes="AA">
                                      <p:cBhvr>
                                        <p:cTn id="12" dur="400" spd="-100000" fill="hold"/>
                                        <p:tgtEl>
                                          <p:spTgt spid="4"/>
                                        </p:tgtEl>
                                        <p:attrNameLst>
                                          <p:attrName>ppt_x</p:attrName>
                                          <p:attrName>ppt_y</p:attrName>
                                        </p:attrNameLst>
                                      </p:cBhvr>
                                      <p:rCtr x="-1836" y="0"/>
                                    </p:animMotion>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300"/>
                                        <p:tgtEl>
                                          <p:spTgt spid="10"/>
                                        </p:tgtEl>
                                      </p:cBhvr>
                                    </p:animEffect>
                                  </p:childTnLst>
                                </p:cTn>
                              </p:par>
                              <p:par>
                                <p:cTn id="16" presetID="42" presetClass="path" presetSubtype="0" decel="100000" fill="hold" nodeType="withEffect">
                                  <p:stCondLst>
                                    <p:cond delay="0"/>
                                  </p:stCondLst>
                                  <p:childTnLst>
                                    <p:animMotion origin="layout" path="M 2.5E-6 -1.48148E-6 L 0.03672 -1.48148E-6 " pathEditMode="relative" rAng="0" ptsTypes="AA">
                                      <p:cBhvr>
                                        <p:cTn id="17" dur="400" spd="-100000" fill="hold"/>
                                        <p:tgtEl>
                                          <p:spTgt spid="10"/>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14512C7-1ACE-5A4E-998F-E470AAF3F511}"/>
              </a:ext>
            </a:extLst>
          </p:cNvPr>
          <p:cNvSpPr/>
          <p:nvPr/>
        </p:nvSpPr>
        <p:spPr>
          <a:xfrm>
            <a:off x="3540042" y="1192757"/>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App Dev/ Optimization</a:t>
            </a:r>
          </a:p>
        </p:txBody>
      </p:sp>
      <p:sp>
        <p:nvSpPr>
          <p:cNvPr id="9" name="Rounded Rectangle 8">
            <a:extLst>
              <a:ext uri="{FF2B5EF4-FFF2-40B4-BE49-F238E27FC236}">
                <a16:creationId xmlns:a16="http://schemas.microsoft.com/office/drawing/2014/main" id="{BEDB4A91-A030-CA4B-B3D7-667CB417B149}"/>
              </a:ext>
            </a:extLst>
          </p:cNvPr>
          <p:cNvSpPr/>
          <p:nvPr/>
        </p:nvSpPr>
        <p:spPr>
          <a:xfrm>
            <a:off x="3540042" y="1458995"/>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Hot/Warm storage tiers</a:t>
            </a:r>
          </a:p>
        </p:txBody>
      </p:sp>
      <p:sp>
        <p:nvSpPr>
          <p:cNvPr id="10" name="Rounded Rectangle 9">
            <a:extLst>
              <a:ext uri="{FF2B5EF4-FFF2-40B4-BE49-F238E27FC236}">
                <a16:creationId xmlns:a16="http://schemas.microsoft.com/office/drawing/2014/main" id="{09D93162-CD16-514D-9D44-BEA8C8650485}"/>
              </a:ext>
            </a:extLst>
          </p:cNvPr>
          <p:cNvSpPr/>
          <p:nvPr/>
        </p:nvSpPr>
        <p:spPr>
          <a:xfrm>
            <a:off x="3540042" y="1725234"/>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Plugins (additional cost)*</a:t>
            </a:r>
          </a:p>
        </p:txBody>
      </p:sp>
      <p:sp>
        <p:nvSpPr>
          <p:cNvPr id="11" name="Rounded Rectangle 10">
            <a:extLst>
              <a:ext uri="{FF2B5EF4-FFF2-40B4-BE49-F238E27FC236}">
                <a16:creationId xmlns:a16="http://schemas.microsoft.com/office/drawing/2014/main" id="{B7FD4B03-9A54-F942-9029-795B10F7FCA5}"/>
              </a:ext>
            </a:extLst>
          </p:cNvPr>
          <p:cNvSpPr/>
          <p:nvPr/>
        </p:nvSpPr>
        <p:spPr>
          <a:xfrm>
            <a:off x="3540042" y="1991472"/>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24x7 monitoring &amp; repair</a:t>
            </a:r>
          </a:p>
        </p:txBody>
      </p:sp>
      <p:sp>
        <p:nvSpPr>
          <p:cNvPr id="12" name="Rounded Rectangle 11">
            <a:extLst>
              <a:ext uri="{FF2B5EF4-FFF2-40B4-BE49-F238E27FC236}">
                <a16:creationId xmlns:a16="http://schemas.microsoft.com/office/drawing/2014/main" id="{92B93392-8115-EB45-98AF-49876C19813E}"/>
              </a:ext>
            </a:extLst>
          </p:cNvPr>
          <p:cNvSpPr/>
          <p:nvPr/>
        </p:nvSpPr>
        <p:spPr>
          <a:xfrm>
            <a:off x="3540042" y="3322662"/>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High Availability</a:t>
            </a:r>
          </a:p>
        </p:txBody>
      </p:sp>
      <p:sp>
        <p:nvSpPr>
          <p:cNvPr id="13" name="Rounded Rectangle 12">
            <a:extLst>
              <a:ext uri="{FF2B5EF4-FFF2-40B4-BE49-F238E27FC236}">
                <a16:creationId xmlns:a16="http://schemas.microsoft.com/office/drawing/2014/main" id="{02D740A9-B478-DB4F-941D-1DD66850338E}"/>
              </a:ext>
            </a:extLst>
          </p:cNvPr>
          <p:cNvSpPr/>
          <p:nvPr/>
        </p:nvSpPr>
        <p:spPr>
          <a:xfrm>
            <a:off x="3540042" y="2257710"/>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In-place upgrades / patches</a:t>
            </a:r>
          </a:p>
        </p:txBody>
      </p:sp>
      <p:sp>
        <p:nvSpPr>
          <p:cNvPr id="14" name="Rounded Rectangle 13">
            <a:extLst>
              <a:ext uri="{FF2B5EF4-FFF2-40B4-BE49-F238E27FC236}">
                <a16:creationId xmlns:a16="http://schemas.microsoft.com/office/drawing/2014/main" id="{07B9170E-4BAB-234C-AB2D-8B042B94AD8E}"/>
              </a:ext>
            </a:extLst>
          </p:cNvPr>
          <p:cNvSpPr/>
          <p:nvPr/>
        </p:nvSpPr>
        <p:spPr>
          <a:xfrm>
            <a:off x="3540042" y="2523949"/>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Cluster scaling</a:t>
            </a:r>
          </a:p>
        </p:txBody>
      </p:sp>
      <p:sp>
        <p:nvSpPr>
          <p:cNvPr id="15" name="Rounded Rectangle 14">
            <a:extLst>
              <a:ext uri="{FF2B5EF4-FFF2-40B4-BE49-F238E27FC236}">
                <a16:creationId xmlns:a16="http://schemas.microsoft.com/office/drawing/2014/main" id="{DEDF2BAB-CF05-B44C-8035-5033571FCD2A}"/>
              </a:ext>
            </a:extLst>
          </p:cNvPr>
          <p:cNvSpPr/>
          <p:nvPr/>
        </p:nvSpPr>
        <p:spPr>
          <a:xfrm>
            <a:off x="3540042" y="2790187"/>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Cross AZ data transfer cost</a:t>
            </a:r>
          </a:p>
        </p:txBody>
      </p:sp>
      <p:sp>
        <p:nvSpPr>
          <p:cNvPr id="16" name="Rounded Rectangle 15">
            <a:extLst>
              <a:ext uri="{FF2B5EF4-FFF2-40B4-BE49-F238E27FC236}">
                <a16:creationId xmlns:a16="http://schemas.microsoft.com/office/drawing/2014/main" id="{2B9E6111-3482-B24B-906C-0BBCD23A75A8}"/>
              </a:ext>
            </a:extLst>
          </p:cNvPr>
          <p:cNvSpPr/>
          <p:nvPr/>
        </p:nvSpPr>
        <p:spPr>
          <a:xfrm>
            <a:off x="3540042" y="3056424"/>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Backups</a:t>
            </a:r>
          </a:p>
        </p:txBody>
      </p:sp>
      <p:sp>
        <p:nvSpPr>
          <p:cNvPr id="17" name="Rounded Rectangle 16">
            <a:extLst>
              <a:ext uri="{FF2B5EF4-FFF2-40B4-BE49-F238E27FC236}">
                <a16:creationId xmlns:a16="http://schemas.microsoft.com/office/drawing/2014/main" id="{CB743F2C-EDA3-DB49-9D8A-76BEEBE87456}"/>
              </a:ext>
            </a:extLst>
          </p:cNvPr>
          <p:cNvSpPr/>
          <p:nvPr/>
        </p:nvSpPr>
        <p:spPr>
          <a:xfrm>
            <a:off x="3540042" y="4121377"/>
            <a:ext cx="2003644" cy="204108"/>
          </a:xfrm>
          <a:prstGeom prst="roundRect">
            <a:avLst/>
          </a:prstGeom>
          <a:solidFill>
            <a:srgbClr val="E28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Hardware Lifecycle</a:t>
            </a:r>
          </a:p>
        </p:txBody>
      </p:sp>
      <p:sp>
        <p:nvSpPr>
          <p:cNvPr id="18" name="Rounded Rectangle 17">
            <a:extLst>
              <a:ext uri="{FF2B5EF4-FFF2-40B4-BE49-F238E27FC236}">
                <a16:creationId xmlns:a16="http://schemas.microsoft.com/office/drawing/2014/main" id="{B05193DC-FD73-5C44-ADB4-23BA009DCEAB}"/>
              </a:ext>
            </a:extLst>
          </p:cNvPr>
          <p:cNvSpPr/>
          <p:nvPr/>
        </p:nvSpPr>
        <p:spPr>
          <a:xfrm>
            <a:off x="3540042" y="4387614"/>
            <a:ext cx="2003644" cy="204108"/>
          </a:xfrm>
          <a:prstGeom prst="roundRect">
            <a:avLst/>
          </a:prstGeom>
          <a:solidFill>
            <a:srgbClr val="E28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Power/ Network/ HVAC</a:t>
            </a:r>
          </a:p>
        </p:txBody>
      </p:sp>
      <p:sp>
        <p:nvSpPr>
          <p:cNvPr id="19" name="Rounded Rectangle 18">
            <a:extLst>
              <a:ext uri="{FF2B5EF4-FFF2-40B4-BE49-F238E27FC236}">
                <a16:creationId xmlns:a16="http://schemas.microsoft.com/office/drawing/2014/main" id="{78B3AF30-1470-0240-8CB8-68542A92F13C}"/>
              </a:ext>
            </a:extLst>
          </p:cNvPr>
          <p:cNvSpPr/>
          <p:nvPr/>
        </p:nvSpPr>
        <p:spPr>
          <a:xfrm>
            <a:off x="3540042" y="3588902"/>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Security (FGAC, Auth)</a:t>
            </a:r>
          </a:p>
        </p:txBody>
      </p:sp>
      <p:sp>
        <p:nvSpPr>
          <p:cNvPr id="20" name="Rounded Rectangle 19">
            <a:extLst>
              <a:ext uri="{FF2B5EF4-FFF2-40B4-BE49-F238E27FC236}">
                <a16:creationId xmlns:a16="http://schemas.microsoft.com/office/drawing/2014/main" id="{26DCE4F3-B108-6E4A-87B7-1A2B463BCFD9}"/>
              </a:ext>
            </a:extLst>
          </p:cNvPr>
          <p:cNvSpPr/>
          <p:nvPr/>
        </p:nvSpPr>
        <p:spPr>
          <a:xfrm>
            <a:off x="3540042" y="3855139"/>
            <a:ext cx="2003644" cy="204108"/>
          </a:xfrm>
          <a:prstGeom prst="roundRect">
            <a:avLst/>
          </a:prstGeom>
          <a:solidFill>
            <a:srgbClr val="E28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Hardware &amp; OS Maintenance</a:t>
            </a:r>
          </a:p>
        </p:txBody>
      </p:sp>
      <p:sp>
        <p:nvSpPr>
          <p:cNvPr id="21" name="Rounded Rectangle 20">
            <a:extLst>
              <a:ext uri="{FF2B5EF4-FFF2-40B4-BE49-F238E27FC236}">
                <a16:creationId xmlns:a16="http://schemas.microsoft.com/office/drawing/2014/main" id="{5F030F13-A2BA-8A44-9272-0BE5E7E1FDA2}"/>
              </a:ext>
            </a:extLst>
          </p:cNvPr>
          <p:cNvSpPr/>
          <p:nvPr/>
        </p:nvSpPr>
        <p:spPr>
          <a:xfrm>
            <a:off x="962898" y="1192757"/>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App Dev/ Optimization</a:t>
            </a:r>
          </a:p>
        </p:txBody>
      </p:sp>
      <p:sp>
        <p:nvSpPr>
          <p:cNvPr id="22" name="Rounded Rectangle 21">
            <a:extLst>
              <a:ext uri="{FF2B5EF4-FFF2-40B4-BE49-F238E27FC236}">
                <a16:creationId xmlns:a16="http://schemas.microsoft.com/office/drawing/2014/main" id="{D5788C88-71D6-E440-B3ED-C9B55FB8CF9A}"/>
              </a:ext>
            </a:extLst>
          </p:cNvPr>
          <p:cNvSpPr/>
          <p:nvPr/>
        </p:nvSpPr>
        <p:spPr>
          <a:xfrm>
            <a:off x="962898" y="1458995"/>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Hot/Warm storage tiers</a:t>
            </a:r>
          </a:p>
        </p:txBody>
      </p:sp>
      <p:sp>
        <p:nvSpPr>
          <p:cNvPr id="23" name="Rounded Rectangle 22">
            <a:extLst>
              <a:ext uri="{FF2B5EF4-FFF2-40B4-BE49-F238E27FC236}">
                <a16:creationId xmlns:a16="http://schemas.microsoft.com/office/drawing/2014/main" id="{69717967-8CE6-584E-96FC-87735E166FF1}"/>
              </a:ext>
            </a:extLst>
          </p:cNvPr>
          <p:cNvSpPr/>
          <p:nvPr/>
        </p:nvSpPr>
        <p:spPr>
          <a:xfrm>
            <a:off x="962898" y="1725234"/>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Plugins (additional cost)*</a:t>
            </a:r>
          </a:p>
        </p:txBody>
      </p:sp>
      <p:sp>
        <p:nvSpPr>
          <p:cNvPr id="24" name="Rounded Rectangle 23">
            <a:extLst>
              <a:ext uri="{FF2B5EF4-FFF2-40B4-BE49-F238E27FC236}">
                <a16:creationId xmlns:a16="http://schemas.microsoft.com/office/drawing/2014/main" id="{C7CDDBFC-84BF-7649-B785-B632F38113F0}"/>
              </a:ext>
            </a:extLst>
          </p:cNvPr>
          <p:cNvSpPr/>
          <p:nvPr/>
        </p:nvSpPr>
        <p:spPr>
          <a:xfrm>
            <a:off x="962898" y="1991472"/>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24x7 monitoring &amp; repair</a:t>
            </a:r>
          </a:p>
        </p:txBody>
      </p:sp>
      <p:sp>
        <p:nvSpPr>
          <p:cNvPr id="25" name="Rounded Rectangle 24">
            <a:extLst>
              <a:ext uri="{FF2B5EF4-FFF2-40B4-BE49-F238E27FC236}">
                <a16:creationId xmlns:a16="http://schemas.microsoft.com/office/drawing/2014/main" id="{0F532FFD-5581-7141-84B0-994CF4662A5F}"/>
              </a:ext>
            </a:extLst>
          </p:cNvPr>
          <p:cNvSpPr/>
          <p:nvPr/>
        </p:nvSpPr>
        <p:spPr>
          <a:xfrm>
            <a:off x="962898" y="3322662"/>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High Availability</a:t>
            </a:r>
          </a:p>
        </p:txBody>
      </p:sp>
      <p:sp>
        <p:nvSpPr>
          <p:cNvPr id="26" name="Rounded Rectangle 25">
            <a:extLst>
              <a:ext uri="{FF2B5EF4-FFF2-40B4-BE49-F238E27FC236}">
                <a16:creationId xmlns:a16="http://schemas.microsoft.com/office/drawing/2014/main" id="{A88AC809-C795-124B-AEE9-645AB07DCEE4}"/>
              </a:ext>
            </a:extLst>
          </p:cNvPr>
          <p:cNvSpPr/>
          <p:nvPr/>
        </p:nvSpPr>
        <p:spPr>
          <a:xfrm>
            <a:off x="962898" y="2257710"/>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In-place upgrades / patches</a:t>
            </a:r>
          </a:p>
        </p:txBody>
      </p:sp>
      <p:sp>
        <p:nvSpPr>
          <p:cNvPr id="27" name="Rounded Rectangle 26">
            <a:extLst>
              <a:ext uri="{FF2B5EF4-FFF2-40B4-BE49-F238E27FC236}">
                <a16:creationId xmlns:a16="http://schemas.microsoft.com/office/drawing/2014/main" id="{9CB2F207-B557-974A-98F7-B452B83D741F}"/>
              </a:ext>
            </a:extLst>
          </p:cNvPr>
          <p:cNvSpPr/>
          <p:nvPr/>
        </p:nvSpPr>
        <p:spPr>
          <a:xfrm>
            <a:off x="962898" y="2523949"/>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Cluster scaling</a:t>
            </a:r>
          </a:p>
        </p:txBody>
      </p:sp>
      <p:sp>
        <p:nvSpPr>
          <p:cNvPr id="28" name="Rounded Rectangle 27">
            <a:extLst>
              <a:ext uri="{FF2B5EF4-FFF2-40B4-BE49-F238E27FC236}">
                <a16:creationId xmlns:a16="http://schemas.microsoft.com/office/drawing/2014/main" id="{3AF5BC60-B77D-F544-847E-3CC701F1CE6B}"/>
              </a:ext>
            </a:extLst>
          </p:cNvPr>
          <p:cNvSpPr/>
          <p:nvPr/>
        </p:nvSpPr>
        <p:spPr>
          <a:xfrm>
            <a:off x="962898" y="2790187"/>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Cross AZ data transfer cost</a:t>
            </a:r>
          </a:p>
        </p:txBody>
      </p:sp>
      <p:sp>
        <p:nvSpPr>
          <p:cNvPr id="29" name="Rounded Rectangle 28">
            <a:extLst>
              <a:ext uri="{FF2B5EF4-FFF2-40B4-BE49-F238E27FC236}">
                <a16:creationId xmlns:a16="http://schemas.microsoft.com/office/drawing/2014/main" id="{A91ED024-78D1-164E-8E56-ABF127466FDD}"/>
              </a:ext>
            </a:extLst>
          </p:cNvPr>
          <p:cNvSpPr/>
          <p:nvPr/>
        </p:nvSpPr>
        <p:spPr>
          <a:xfrm>
            <a:off x="962898" y="3056424"/>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Backups</a:t>
            </a:r>
          </a:p>
        </p:txBody>
      </p:sp>
      <p:sp>
        <p:nvSpPr>
          <p:cNvPr id="30" name="Rounded Rectangle 29">
            <a:extLst>
              <a:ext uri="{FF2B5EF4-FFF2-40B4-BE49-F238E27FC236}">
                <a16:creationId xmlns:a16="http://schemas.microsoft.com/office/drawing/2014/main" id="{07A18B2F-B1DD-964A-9128-010AFEE8CB74}"/>
              </a:ext>
            </a:extLst>
          </p:cNvPr>
          <p:cNvSpPr/>
          <p:nvPr/>
        </p:nvSpPr>
        <p:spPr>
          <a:xfrm>
            <a:off x="962898" y="4121377"/>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Hardware Lifecycle</a:t>
            </a:r>
          </a:p>
        </p:txBody>
      </p:sp>
      <p:sp>
        <p:nvSpPr>
          <p:cNvPr id="31" name="Rounded Rectangle 30">
            <a:extLst>
              <a:ext uri="{FF2B5EF4-FFF2-40B4-BE49-F238E27FC236}">
                <a16:creationId xmlns:a16="http://schemas.microsoft.com/office/drawing/2014/main" id="{04E97FAF-975B-2644-96B4-C64E9E9A5D2E}"/>
              </a:ext>
            </a:extLst>
          </p:cNvPr>
          <p:cNvSpPr/>
          <p:nvPr/>
        </p:nvSpPr>
        <p:spPr>
          <a:xfrm>
            <a:off x="962898" y="4387614"/>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Power/ Network/ HVAC</a:t>
            </a:r>
          </a:p>
        </p:txBody>
      </p:sp>
      <p:sp>
        <p:nvSpPr>
          <p:cNvPr id="32" name="Rounded Rectangle 31">
            <a:extLst>
              <a:ext uri="{FF2B5EF4-FFF2-40B4-BE49-F238E27FC236}">
                <a16:creationId xmlns:a16="http://schemas.microsoft.com/office/drawing/2014/main" id="{3E264AC8-45B5-1C4F-93C8-B75F6FF36C07}"/>
              </a:ext>
            </a:extLst>
          </p:cNvPr>
          <p:cNvSpPr/>
          <p:nvPr/>
        </p:nvSpPr>
        <p:spPr>
          <a:xfrm>
            <a:off x="962898" y="3588902"/>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Security (FGAC, Auth)</a:t>
            </a:r>
          </a:p>
        </p:txBody>
      </p:sp>
      <p:sp>
        <p:nvSpPr>
          <p:cNvPr id="33" name="Rounded Rectangle 32">
            <a:extLst>
              <a:ext uri="{FF2B5EF4-FFF2-40B4-BE49-F238E27FC236}">
                <a16:creationId xmlns:a16="http://schemas.microsoft.com/office/drawing/2014/main" id="{D5AA86E4-33FE-6246-A6D8-172E48B99C34}"/>
              </a:ext>
            </a:extLst>
          </p:cNvPr>
          <p:cNvSpPr/>
          <p:nvPr/>
        </p:nvSpPr>
        <p:spPr>
          <a:xfrm>
            <a:off x="962898" y="3855139"/>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Hardware &amp; OS Maintenance</a:t>
            </a:r>
          </a:p>
        </p:txBody>
      </p:sp>
      <p:sp>
        <p:nvSpPr>
          <p:cNvPr id="34" name="Rounded Rectangle 33">
            <a:extLst>
              <a:ext uri="{FF2B5EF4-FFF2-40B4-BE49-F238E27FC236}">
                <a16:creationId xmlns:a16="http://schemas.microsoft.com/office/drawing/2014/main" id="{CCBF82A3-5142-324F-9B3F-07C20EAEAA42}"/>
              </a:ext>
            </a:extLst>
          </p:cNvPr>
          <p:cNvSpPr/>
          <p:nvPr/>
        </p:nvSpPr>
        <p:spPr>
          <a:xfrm>
            <a:off x="6111792" y="1192757"/>
            <a:ext cx="2003644" cy="204108"/>
          </a:xfrm>
          <a:prstGeom prst="roundRect">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App Dev/ Optimization</a:t>
            </a:r>
          </a:p>
        </p:txBody>
      </p:sp>
      <p:sp>
        <p:nvSpPr>
          <p:cNvPr id="35" name="Rounded Rectangle 34">
            <a:extLst>
              <a:ext uri="{FF2B5EF4-FFF2-40B4-BE49-F238E27FC236}">
                <a16:creationId xmlns:a16="http://schemas.microsoft.com/office/drawing/2014/main" id="{DDF5DF24-829C-464A-911C-9628FEA8440A}"/>
              </a:ext>
            </a:extLst>
          </p:cNvPr>
          <p:cNvSpPr/>
          <p:nvPr/>
        </p:nvSpPr>
        <p:spPr>
          <a:xfrm>
            <a:off x="6111792" y="1458995"/>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UltraWarm &amp; Cold Storage Tiers</a:t>
            </a:r>
          </a:p>
        </p:txBody>
      </p:sp>
      <p:sp>
        <p:nvSpPr>
          <p:cNvPr id="36" name="Rounded Rectangle 35">
            <a:extLst>
              <a:ext uri="{FF2B5EF4-FFF2-40B4-BE49-F238E27FC236}">
                <a16:creationId xmlns:a16="http://schemas.microsoft.com/office/drawing/2014/main" id="{A4D10652-A22E-6249-875B-0F5408782580}"/>
              </a:ext>
            </a:extLst>
          </p:cNvPr>
          <p:cNvSpPr/>
          <p:nvPr/>
        </p:nvSpPr>
        <p:spPr>
          <a:xfrm>
            <a:off x="6111792" y="1725234"/>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Plugins*</a:t>
            </a:r>
          </a:p>
        </p:txBody>
      </p:sp>
      <p:sp>
        <p:nvSpPr>
          <p:cNvPr id="37" name="Rounded Rectangle 36">
            <a:extLst>
              <a:ext uri="{FF2B5EF4-FFF2-40B4-BE49-F238E27FC236}">
                <a16:creationId xmlns:a16="http://schemas.microsoft.com/office/drawing/2014/main" id="{37DA2686-5B4F-0445-AEE2-0CDCC51B5AD4}"/>
              </a:ext>
            </a:extLst>
          </p:cNvPr>
          <p:cNvSpPr/>
          <p:nvPr/>
        </p:nvSpPr>
        <p:spPr>
          <a:xfrm>
            <a:off x="6111792" y="1991472"/>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24x7 monitoring &amp; repair</a:t>
            </a:r>
          </a:p>
        </p:txBody>
      </p:sp>
      <p:sp>
        <p:nvSpPr>
          <p:cNvPr id="38" name="Rounded Rectangle 37">
            <a:extLst>
              <a:ext uri="{FF2B5EF4-FFF2-40B4-BE49-F238E27FC236}">
                <a16:creationId xmlns:a16="http://schemas.microsoft.com/office/drawing/2014/main" id="{B073D7B4-C923-7D4A-874F-88EE164FF4F6}"/>
              </a:ext>
            </a:extLst>
          </p:cNvPr>
          <p:cNvSpPr/>
          <p:nvPr/>
        </p:nvSpPr>
        <p:spPr>
          <a:xfrm>
            <a:off x="6111792" y="3322662"/>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High Availability</a:t>
            </a:r>
          </a:p>
        </p:txBody>
      </p:sp>
      <p:sp>
        <p:nvSpPr>
          <p:cNvPr id="39" name="Rounded Rectangle 38">
            <a:extLst>
              <a:ext uri="{FF2B5EF4-FFF2-40B4-BE49-F238E27FC236}">
                <a16:creationId xmlns:a16="http://schemas.microsoft.com/office/drawing/2014/main" id="{F10542AE-5710-C142-B9CA-9DA4369878D5}"/>
              </a:ext>
            </a:extLst>
          </p:cNvPr>
          <p:cNvSpPr/>
          <p:nvPr/>
        </p:nvSpPr>
        <p:spPr>
          <a:xfrm>
            <a:off x="6111792" y="2257710"/>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In-place upgrades / patches</a:t>
            </a:r>
          </a:p>
        </p:txBody>
      </p:sp>
      <p:sp>
        <p:nvSpPr>
          <p:cNvPr id="40" name="Rounded Rectangle 39">
            <a:extLst>
              <a:ext uri="{FF2B5EF4-FFF2-40B4-BE49-F238E27FC236}">
                <a16:creationId xmlns:a16="http://schemas.microsoft.com/office/drawing/2014/main" id="{2BD5CAF3-DC2C-7A43-9C7D-767AEAD2FF27}"/>
              </a:ext>
            </a:extLst>
          </p:cNvPr>
          <p:cNvSpPr/>
          <p:nvPr/>
        </p:nvSpPr>
        <p:spPr>
          <a:xfrm>
            <a:off x="6111792" y="2523949"/>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Cluster scaling</a:t>
            </a:r>
          </a:p>
        </p:txBody>
      </p:sp>
      <p:sp>
        <p:nvSpPr>
          <p:cNvPr id="41" name="Rounded Rectangle 40">
            <a:extLst>
              <a:ext uri="{FF2B5EF4-FFF2-40B4-BE49-F238E27FC236}">
                <a16:creationId xmlns:a16="http://schemas.microsoft.com/office/drawing/2014/main" id="{F0DF0B61-8106-F449-BF25-0FBB4899E84A}"/>
              </a:ext>
            </a:extLst>
          </p:cNvPr>
          <p:cNvSpPr/>
          <p:nvPr/>
        </p:nvSpPr>
        <p:spPr>
          <a:xfrm>
            <a:off x="6111792" y="2790187"/>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No cross AZ data transfer cost</a:t>
            </a:r>
          </a:p>
        </p:txBody>
      </p:sp>
      <p:sp>
        <p:nvSpPr>
          <p:cNvPr id="42" name="Rounded Rectangle 41">
            <a:extLst>
              <a:ext uri="{FF2B5EF4-FFF2-40B4-BE49-F238E27FC236}">
                <a16:creationId xmlns:a16="http://schemas.microsoft.com/office/drawing/2014/main" id="{590C1F18-72D9-5948-8BA3-FFB82428EC9C}"/>
              </a:ext>
            </a:extLst>
          </p:cNvPr>
          <p:cNvSpPr/>
          <p:nvPr/>
        </p:nvSpPr>
        <p:spPr>
          <a:xfrm>
            <a:off x="6111792" y="3056424"/>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Hourly backups</a:t>
            </a:r>
          </a:p>
        </p:txBody>
      </p:sp>
      <p:sp>
        <p:nvSpPr>
          <p:cNvPr id="43" name="Rounded Rectangle 42">
            <a:extLst>
              <a:ext uri="{FF2B5EF4-FFF2-40B4-BE49-F238E27FC236}">
                <a16:creationId xmlns:a16="http://schemas.microsoft.com/office/drawing/2014/main" id="{C7EF8949-9EDF-5740-B05C-5C1901F66853}"/>
              </a:ext>
            </a:extLst>
          </p:cNvPr>
          <p:cNvSpPr/>
          <p:nvPr/>
        </p:nvSpPr>
        <p:spPr>
          <a:xfrm>
            <a:off x="6111792" y="4121377"/>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Hardware Lifecycle</a:t>
            </a:r>
          </a:p>
        </p:txBody>
      </p:sp>
      <p:sp>
        <p:nvSpPr>
          <p:cNvPr id="44" name="Rounded Rectangle 43">
            <a:extLst>
              <a:ext uri="{FF2B5EF4-FFF2-40B4-BE49-F238E27FC236}">
                <a16:creationId xmlns:a16="http://schemas.microsoft.com/office/drawing/2014/main" id="{56A03506-0E6E-6440-8CE3-C75C38B0BC6B}"/>
              </a:ext>
            </a:extLst>
          </p:cNvPr>
          <p:cNvSpPr/>
          <p:nvPr/>
        </p:nvSpPr>
        <p:spPr>
          <a:xfrm>
            <a:off x="6111792" y="4387614"/>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Power/ Network/ HVAC</a:t>
            </a:r>
          </a:p>
        </p:txBody>
      </p:sp>
      <p:sp>
        <p:nvSpPr>
          <p:cNvPr id="45" name="Rounded Rectangle 44">
            <a:extLst>
              <a:ext uri="{FF2B5EF4-FFF2-40B4-BE49-F238E27FC236}">
                <a16:creationId xmlns:a16="http://schemas.microsoft.com/office/drawing/2014/main" id="{92414E31-C10A-924E-B987-B1DFDD47A224}"/>
              </a:ext>
            </a:extLst>
          </p:cNvPr>
          <p:cNvSpPr/>
          <p:nvPr/>
        </p:nvSpPr>
        <p:spPr>
          <a:xfrm>
            <a:off x="6111792" y="3588902"/>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Security (FGAC, Auth)</a:t>
            </a:r>
          </a:p>
        </p:txBody>
      </p:sp>
      <p:sp>
        <p:nvSpPr>
          <p:cNvPr id="46" name="Rounded Rectangle 45">
            <a:extLst>
              <a:ext uri="{FF2B5EF4-FFF2-40B4-BE49-F238E27FC236}">
                <a16:creationId xmlns:a16="http://schemas.microsoft.com/office/drawing/2014/main" id="{D91B2621-3B8D-E843-8EAB-F2EEBA9B1B1B}"/>
              </a:ext>
            </a:extLst>
          </p:cNvPr>
          <p:cNvSpPr/>
          <p:nvPr/>
        </p:nvSpPr>
        <p:spPr>
          <a:xfrm>
            <a:off x="6111792" y="3855139"/>
            <a:ext cx="2003644" cy="204108"/>
          </a:xfrm>
          <a:prstGeom prst="roundRect">
            <a:avLst/>
          </a:prstGeom>
          <a:solidFill>
            <a:srgbClr val="E28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938" dirty="0">
                <a:solidFill>
                  <a:prstClr val="white"/>
                </a:solidFill>
                <a:latin typeface="Amazon Ember Regular"/>
              </a:rPr>
              <a:t>Hardware &amp; OS Maintenance</a:t>
            </a:r>
          </a:p>
        </p:txBody>
      </p:sp>
      <p:sp>
        <p:nvSpPr>
          <p:cNvPr id="52" name="Down Arrow Callout 51">
            <a:extLst>
              <a:ext uri="{FF2B5EF4-FFF2-40B4-BE49-F238E27FC236}">
                <a16:creationId xmlns:a16="http://schemas.microsoft.com/office/drawing/2014/main" id="{BBAE3B34-9577-7642-99E4-A52301049D5D}"/>
              </a:ext>
            </a:extLst>
          </p:cNvPr>
          <p:cNvSpPr/>
          <p:nvPr/>
        </p:nvSpPr>
        <p:spPr>
          <a:xfrm>
            <a:off x="968294" y="893450"/>
            <a:ext cx="2003643" cy="353968"/>
          </a:xfrm>
          <a:prstGeom prst="downArrowCallout">
            <a:avLst/>
          </a:prstGeom>
          <a:solidFill>
            <a:srgbClr val="2D93AA"/>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1000" b="1" dirty="0">
                <a:solidFill>
                  <a:prstClr val="white"/>
                </a:solidFill>
                <a:latin typeface="Amazon Ember Regular"/>
              </a:rPr>
              <a:t>On-Premises</a:t>
            </a:r>
          </a:p>
        </p:txBody>
      </p:sp>
      <p:sp>
        <p:nvSpPr>
          <p:cNvPr id="53" name="Down Arrow Callout 52">
            <a:extLst>
              <a:ext uri="{FF2B5EF4-FFF2-40B4-BE49-F238E27FC236}">
                <a16:creationId xmlns:a16="http://schemas.microsoft.com/office/drawing/2014/main" id="{76A9EE96-8433-E242-93EE-AF87543097AE}"/>
              </a:ext>
            </a:extLst>
          </p:cNvPr>
          <p:cNvSpPr/>
          <p:nvPr/>
        </p:nvSpPr>
        <p:spPr>
          <a:xfrm>
            <a:off x="3540043" y="893450"/>
            <a:ext cx="2003643" cy="353968"/>
          </a:xfrm>
          <a:prstGeom prst="downArrowCallout">
            <a:avLst/>
          </a:prstGeom>
          <a:solidFill>
            <a:srgbClr val="2D93AA"/>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1000" b="1" dirty="0">
                <a:solidFill>
                  <a:prstClr val="white"/>
                </a:solidFill>
                <a:latin typeface="Amazon Ember Regular"/>
              </a:rPr>
              <a:t>Amazon EC2</a:t>
            </a:r>
          </a:p>
        </p:txBody>
      </p:sp>
      <p:sp>
        <p:nvSpPr>
          <p:cNvPr id="54" name="Down Arrow Callout 53">
            <a:extLst>
              <a:ext uri="{FF2B5EF4-FFF2-40B4-BE49-F238E27FC236}">
                <a16:creationId xmlns:a16="http://schemas.microsoft.com/office/drawing/2014/main" id="{2D50E8E1-7EA9-974E-B64A-DD50DD4C004A}"/>
              </a:ext>
            </a:extLst>
          </p:cNvPr>
          <p:cNvSpPr/>
          <p:nvPr/>
        </p:nvSpPr>
        <p:spPr>
          <a:xfrm>
            <a:off x="6111791" y="893450"/>
            <a:ext cx="2003643" cy="353968"/>
          </a:xfrm>
          <a:prstGeom prst="downArrowCallout">
            <a:avLst/>
          </a:prstGeom>
          <a:solidFill>
            <a:srgbClr val="2D93AA"/>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30"/>
            <a:r>
              <a:rPr lang="en-US" sz="1000" b="1" dirty="0">
                <a:solidFill>
                  <a:prstClr val="white"/>
                </a:solidFill>
                <a:latin typeface="Amazon Ember Regular"/>
              </a:rPr>
              <a:t>Amazon OpenSearch Service</a:t>
            </a:r>
          </a:p>
        </p:txBody>
      </p:sp>
      <p:sp>
        <p:nvSpPr>
          <p:cNvPr id="3" name="Left Bracket 2">
            <a:extLst>
              <a:ext uri="{FF2B5EF4-FFF2-40B4-BE49-F238E27FC236}">
                <a16:creationId xmlns:a16="http://schemas.microsoft.com/office/drawing/2014/main" id="{ECA938A6-4E12-4F48-8764-6D10C5951298}"/>
              </a:ext>
            </a:extLst>
          </p:cNvPr>
          <p:cNvSpPr/>
          <p:nvPr/>
        </p:nvSpPr>
        <p:spPr>
          <a:xfrm rot="5400000">
            <a:off x="3173218" y="-1552472"/>
            <a:ext cx="165544" cy="4575392"/>
          </a:xfrm>
          <a:prstGeom prst="leftBracket">
            <a:avLst/>
          </a:prstGeom>
          <a:ln w="28575">
            <a:solidFill>
              <a:srgbClr val="2D93AA"/>
            </a:solidFill>
            <a:headEnd type="none"/>
            <a:tailEnd type="none"/>
          </a:ln>
        </p:spPr>
        <p:style>
          <a:lnRef idx="1">
            <a:schemeClr val="accent1"/>
          </a:lnRef>
          <a:fillRef idx="0">
            <a:schemeClr val="accent1"/>
          </a:fillRef>
          <a:effectRef idx="0">
            <a:schemeClr val="accent1"/>
          </a:effectRef>
          <a:fontRef idx="minor">
            <a:schemeClr val="tx1"/>
          </a:fontRef>
        </p:style>
        <p:txBody>
          <a:bodyPr vert="vert270" rtlCol="0" anchor="ctr"/>
          <a:lstStyle/>
          <a:p>
            <a:pPr algn="ctr"/>
            <a:r>
              <a:rPr lang="en-US" sz="938" b="1" dirty="0">
                <a:solidFill>
                  <a:schemeClr val="bg1"/>
                </a:solidFill>
              </a:rPr>
              <a:t>Self  Managed</a:t>
            </a:r>
          </a:p>
        </p:txBody>
      </p:sp>
      <p:sp>
        <p:nvSpPr>
          <p:cNvPr id="55" name="Left Bracket 54">
            <a:extLst>
              <a:ext uri="{FF2B5EF4-FFF2-40B4-BE49-F238E27FC236}">
                <a16:creationId xmlns:a16="http://schemas.microsoft.com/office/drawing/2014/main" id="{EB7383BF-E99B-C744-9C69-85B6087DB1C4}"/>
              </a:ext>
            </a:extLst>
          </p:cNvPr>
          <p:cNvSpPr/>
          <p:nvPr/>
        </p:nvSpPr>
        <p:spPr>
          <a:xfrm rot="5400000">
            <a:off x="7031315" y="-267073"/>
            <a:ext cx="164592" cy="2003643"/>
          </a:xfrm>
          <a:prstGeom prst="leftBracket">
            <a:avLst/>
          </a:prstGeom>
          <a:ln w="28575">
            <a:solidFill>
              <a:srgbClr val="2D93AA"/>
            </a:solidFill>
            <a:headEnd type="none"/>
            <a:tailEnd type="none"/>
          </a:ln>
        </p:spPr>
        <p:style>
          <a:lnRef idx="1">
            <a:schemeClr val="accent1"/>
          </a:lnRef>
          <a:fillRef idx="0">
            <a:schemeClr val="accent1"/>
          </a:fillRef>
          <a:effectRef idx="0">
            <a:schemeClr val="accent1"/>
          </a:effectRef>
          <a:fontRef idx="minor">
            <a:schemeClr val="tx1"/>
          </a:fontRef>
        </p:style>
        <p:txBody>
          <a:bodyPr vert="vert270" rtlCol="0" anchor="ctr"/>
          <a:lstStyle/>
          <a:p>
            <a:pPr algn="ctr"/>
            <a:r>
              <a:rPr lang="en-US" sz="938" b="1" dirty="0">
                <a:solidFill>
                  <a:schemeClr val="bg1"/>
                </a:solidFill>
              </a:rPr>
              <a:t>Managed Service</a:t>
            </a:r>
          </a:p>
        </p:txBody>
      </p:sp>
      <p:sp>
        <p:nvSpPr>
          <p:cNvPr id="6" name="TextBox 5">
            <a:extLst>
              <a:ext uri="{FF2B5EF4-FFF2-40B4-BE49-F238E27FC236}">
                <a16:creationId xmlns:a16="http://schemas.microsoft.com/office/drawing/2014/main" id="{FD165209-0911-EF40-9157-9B7451B424D9}"/>
              </a:ext>
            </a:extLst>
          </p:cNvPr>
          <p:cNvSpPr txBox="1"/>
          <p:nvPr/>
        </p:nvSpPr>
        <p:spPr>
          <a:xfrm>
            <a:off x="962898" y="4697832"/>
            <a:ext cx="4794261" cy="330732"/>
          </a:xfrm>
          <a:prstGeom prst="rect">
            <a:avLst/>
          </a:prstGeom>
          <a:noFill/>
        </p:spPr>
        <p:txBody>
          <a:bodyPr wrap="none" lIns="137160" tIns="109728" rIns="137160" bIns="109728" rtlCol="0">
            <a:spAutoFit/>
          </a:bodyPr>
          <a:lstStyle/>
          <a:p>
            <a:pPr>
              <a:lnSpc>
                <a:spcPct val="90000"/>
              </a:lnSpc>
              <a:spcAft>
                <a:spcPts val="1350"/>
              </a:spcAft>
            </a:pPr>
            <a:r>
              <a:rPr lang="en-US" sz="788" dirty="0">
                <a:solidFill>
                  <a:schemeClr val="bg1"/>
                </a:solidFill>
              </a:rPr>
              <a:t>* SQL querying, Real-time Alerting, Index State Management, Anomaly Detection, Machine Learning</a:t>
            </a:r>
          </a:p>
        </p:txBody>
      </p:sp>
      <p:sp>
        <p:nvSpPr>
          <p:cNvPr id="47" name="Title 2"/>
          <p:cNvSpPr>
            <a:spLocks noGrp="1"/>
          </p:cNvSpPr>
          <p:nvPr>
            <p:ph type="title"/>
          </p:nvPr>
        </p:nvSpPr>
        <p:spPr/>
        <p:txBody>
          <a:bodyPr/>
          <a:lstStyle/>
          <a:p>
            <a:r>
              <a:rPr lang="en-US" dirty="0"/>
              <a:t>Self-managed vs. Amazon OpenSearch Service</a:t>
            </a:r>
          </a:p>
        </p:txBody>
      </p:sp>
    </p:spTree>
    <p:extLst>
      <p:ext uri="{BB962C8B-B14F-4D97-AF65-F5344CB8AC3E}">
        <p14:creationId xmlns:p14="http://schemas.microsoft.com/office/powerpoint/2010/main" val="88456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2">
            <a:extLst>
              <a:ext uri="{FF2B5EF4-FFF2-40B4-BE49-F238E27FC236}">
                <a16:creationId xmlns:a16="http://schemas.microsoft.com/office/drawing/2014/main" id="{0AD042AA-3A04-AC47-9895-18CF2FED11BC}"/>
              </a:ext>
            </a:extLst>
          </p:cNvPr>
          <p:cNvSpPr>
            <a:spLocks noGrp="1"/>
          </p:cNvSpPr>
          <p:nvPr>
            <p:ph idx="4294967295"/>
          </p:nvPr>
        </p:nvSpPr>
        <p:spPr>
          <a:xfrm>
            <a:off x="171475" y="1004129"/>
            <a:ext cx="8801050" cy="1419227"/>
          </a:xfrm>
        </p:spPr>
        <p:txBody>
          <a:bodyPr/>
          <a:lstStyle/>
          <a:p>
            <a:pPr marL="342900" indent="-342900" defTabSz="457182">
              <a:spcBef>
                <a:spcPts val="0"/>
              </a:spcBef>
              <a:spcAft>
                <a:spcPts val="1200"/>
              </a:spcAft>
              <a:buFont typeface="Arial" panose="020B0604020202020204" pitchFamily="34" charset="0"/>
              <a:buChar char="•"/>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Managing and scaling requires dedicated expertise, driving up the total cost of ownership</a:t>
            </a:r>
          </a:p>
          <a:p>
            <a:pPr marL="342900" indent="-342900" defTabSz="457182">
              <a:spcBef>
                <a:spcPts val="0"/>
              </a:spcBef>
              <a:spcAft>
                <a:spcPts val="1200"/>
              </a:spcAft>
              <a:buFont typeface="Arial" panose="020B0604020202020204" pitchFamily="34" charset="0"/>
              <a:buChar char="•"/>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Customers need to build or pay for advanced security, alerting, and other features</a:t>
            </a:r>
          </a:p>
          <a:p>
            <a:pPr marL="342900" indent="-342900" defTabSz="457182">
              <a:spcBef>
                <a:spcPts val="0"/>
              </a:spcBef>
              <a:spcAft>
                <a:spcPts val="1200"/>
              </a:spcAft>
              <a:buFont typeface="Arial" panose="020B0604020202020204" pitchFamily="34" charset="0"/>
              <a:buChar char="•"/>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Customers need to purchase and manage their own infrastructure</a:t>
            </a:r>
          </a:p>
          <a:p>
            <a:pPr marL="342900" indent="-342900" defTabSz="457182">
              <a:spcBef>
                <a:spcPts val="0"/>
              </a:spcBef>
              <a:spcAft>
                <a:spcPts val="1200"/>
              </a:spcAft>
              <a:buFont typeface="Arial" panose="020B0604020202020204" pitchFamily="34" charset="0"/>
              <a:buChar char="•"/>
              <a:defRPr/>
            </a:pP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3" name="Group 32">
            <a:extLst>
              <a:ext uri="{FF2B5EF4-FFF2-40B4-BE49-F238E27FC236}">
                <a16:creationId xmlns:a16="http://schemas.microsoft.com/office/drawing/2014/main" id="{2358D303-A26F-4C50-9D4D-5028484DCA1E}"/>
              </a:ext>
            </a:extLst>
          </p:cNvPr>
          <p:cNvGrpSpPr/>
          <p:nvPr/>
        </p:nvGrpSpPr>
        <p:grpSpPr>
          <a:xfrm>
            <a:off x="1189644" y="2271399"/>
            <a:ext cx="6511816" cy="1007480"/>
            <a:chOff x="425283" y="3050084"/>
            <a:chExt cx="6511816" cy="1007480"/>
          </a:xfrm>
        </p:grpSpPr>
        <p:grpSp>
          <p:nvGrpSpPr>
            <p:cNvPr id="20" name="Group 19">
              <a:extLst>
                <a:ext uri="{FF2B5EF4-FFF2-40B4-BE49-F238E27FC236}">
                  <a16:creationId xmlns:a16="http://schemas.microsoft.com/office/drawing/2014/main" id="{93EBB90E-4FD8-4B3F-B58F-8C5533384E0B}"/>
                </a:ext>
              </a:extLst>
            </p:cNvPr>
            <p:cNvGrpSpPr/>
            <p:nvPr/>
          </p:nvGrpSpPr>
          <p:grpSpPr>
            <a:xfrm>
              <a:off x="425283" y="3050084"/>
              <a:ext cx="2977909" cy="1007480"/>
              <a:chOff x="425283" y="3050084"/>
              <a:chExt cx="2977909" cy="1007480"/>
            </a:xfrm>
          </p:grpSpPr>
          <p:sp>
            <p:nvSpPr>
              <p:cNvPr id="2" name="Rectangle 1">
                <a:extLst>
                  <a:ext uri="{FF2B5EF4-FFF2-40B4-BE49-F238E27FC236}">
                    <a16:creationId xmlns:a16="http://schemas.microsoft.com/office/drawing/2014/main" id="{A31226FB-373F-4038-A6E9-CB8E83161040}"/>
                  </a:ext>
                </a:extLst>
              </p:cNvPr>
              <p:cNvSpPr/>
              <p:nvPr/>
            </p:nvSpPr>
            <p:spPr>
              <a:xfrm>
                <a:off x="425283" y="3050084"/>
                <a:ext cx="2977909" cy="1007480"/>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grpSp>
            <p:nvGrpSpPr>
              <p:cNvPr id="12" name="Group 11">
                <a:extLst>
                  <a:ext uri="{FF2B5EF4-FFF2-40B4-BE49-F238E27FC236}">
                    <a16:creationId xmlns:a16="http://schemas.microsoft.com/office/drawing/2014/main" id="{1314A3A4-72C9-470F-9E45-FE5715F1FB01}"/>
                  </a:ext>
                </a:extLst>
              </p:cNvPr>
              <p:cNvGrpSpPr/>
              <p:nvPr/>
            </p:nvGrpSpPr>
            <p:grpSpPr>
              <a:xfrm>
                <a:off x="548368" y="3144033"/>
                <a:ext cx="1738286" cy="782687"/>
                <a:chOff x="605475" y="3176898"/>
                <a:chExt cx="1738286" cy="782687"/>
              </a:xfrm>
            </p:grpSpPr>
            <p:grpSp>
              <p:nvGrpSpPr>
                <p:cNvPr id="11" name="Group 10">
                  <a:extLst>
                    <a:ext uri="{FF2B5EF4-FFF2-40B4-BE49-F238E27FC236}">
                      <a16:creationId xmlns:a16="http://schemas.microsoft.com/office/drawing/2014/main" id="{A3F96CE4-1F65-4B90-908D-0ABAC9857AD3}"/>
                    </a:ext>
                  </a:extLst>
                </p:cNvPr>
                <p:cNvGrpSpPr/>
                <p:nvPr/>
              </p:nvGrpSpPr>
              <p:grpSpPr>
                <a:xfrm>
                  <a:off x="605475" y="3176898"/>
                  <a:ext cx="973296" cy="782687"/>
                  <a:chOff x="605475" y="2858889"/>
                  <a:chExt cx="973296" cy="782687"/>
                </a:xfrm>
              </p:grpSpPr>
              <p:sp>
                <p:nvSpPr>
                  <p:cNvPr id="94" name="TextBox 93">
                    <a:extLst>
                      <a:ext uri="{FF2B5EF4-FFF2-40B4-BE49-F238E27FC236}">
                        <a16:creationId xmlns:a16="http://schemas.microsoft.com/office/drawing/2014/main" id="{51D67A4D-C7B3-43E5-84AA-B3F4048FF3D8}"/>
                      </a:ext>
                    </a:extLst>
                  </p:cNvPr>
                  <p:cNvSpPr txBox="1"/>
                  <p:nvPr/>
                </p:nvSpPr>
                <p:spPr>
                  <a:xfrm>
                    <a:off x="605475" y="3475505"/>
                    <a:ext cx="973296" cy="166071"/>
                  </a:xfrm>
                  <a:prstGeom prst="rect">
                    <a:avLst/>
                  </a:prstGeom>
                  <a:noFill/>
                </p:spPr>
                <p:txBody>
                  <a:bodyPr wrap="square" lIns="0" tIns="0" rIns="0" bIns="0" rtlCol="0" anchor="ctr" anchorCtr="0">
                    <a:noAutofit/>
                  </a:bodyPr>
                  <a:lstStyle/>
                  <a:p>
                    <a:pPr algn="ctr" defTabSz="685758"/>
                    <a:r>
                      <a:rPr lang="en-US" sz="1100" dirty="0">
                        <a:solidFill>
                          <a:schemeClr val="bg1"/>
                        </a:solidFill>
                        <a:latin typeface="Amazon Ember Regular" charset="0"/>
                      </a:rPr>
                      <a:t>Elasticsearch</a:t>
                    </a:r>
                  </a:p>
                </p:txBody>
              </p:sp>
              <p:pic>
                <p:nvPicPr>
                  <p:cNvPr id="1028" name="Picture 4" descr="Elastic Elasticsearch Logo PNG Transparent &amp; SVG Vector - Freebie ...">
                    <a:extLst>
                      <a:ext uri="{FF2B5EF4-FFF2-40B4-BE49-F238E27FC236}">
                        <a16:creationId xmlns:a16="http://schemas.microsoft.com/office/drawing/2014/main" id="{D3F0C322-44DB-48BF-9BE8-E865567DB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43" y="2858889"/>
                    <a:ext cx="616616" cy="616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B105E98-A723-437A-8724-35C85F94DECE}"/>
                    </a:ext>
                  </a:extLst>
                </p:cNvPr>
                <p:cNvGrpSpPr/>
                <p:nvPr/>
              </p:nvGrpSpPr>
              <p:grpSpPr>
                <a:xfrm>
                  <a:off x="1680831" y="3188563"/>
                  <a:ext cx="662930" cy="768080"/>
                  <a:chOff x="1680831" y="3331109"/>
                  <a:chExt cx="662930" cy="768080"/>
                </a:xfrm>
              </p:grpSpPr>
              <p:sp>
                <p:nvSpPr>
                  <p:cNvPr id="97" name="TextBox 96">
                    <a:extLst>
                      <a:ext uri="{FF2B5EF4-FFF2-40B4-BE49-F238E27FC236}">
                        <a16:creationId xmlns:a16="http://schemas.microsoft.com/office/drawing/2014/main" id="{51D67A4D-C7B3-43E5-84AA-B3F4048FF3D8}"/>
                      </a:ext>
                    </a:extLst>
                  </p:cNvPr>
                  <p:cNvSpPr txBox="1"/>
                  <p:nvPr/>
                </p:nvSpPr>
                <p:spPr>
                  <a:xfrm>
                    <a:off x="1680831" y="3938341"/>
                    <a:ext cx="662930" cy="160848"/>
                  </a:xfrm>
                  <a:prstGeom prst="rect">
                    <a:avLst/>
                  </a:prstGeom>
                  <a:noFill/>
                </p:spPr>
                <p:txBody>
                  <a:bodyPr wrap="square" lIns="0" tIns="0" rIns="0" bIns="0" rtlCol="0" anchor="ctr" anchorCtr="0">
                    <a:noAutofit/>
                  </a:bodyPr>
                  <a:lstStyle/>
                  <a:p>
                    <a:pPr algn="ctr" defTabSz="685758"/>
                    <a:r>
                      <a:rPr lang="en-US" sz="1100" dirty="0">
                        <a:solidFill>
                          <a:schemeClr val="bg1"/>
                        </a:solidFill>
                        <a:latin typeface="Amazon Ember Regular" charset="0"/>
                      </a:rPr>
                      <a:t>Kibana</a:t>
                    </a:r>
                  </a:p>
                </p:txBody>
              </p:sp>
              <p:pic>
                <p:nvPicPr>
                  <p:cNvPr id="1030" name="Picture 6" descr="Elastic Kibana Logo PNG Transparent &amp; SVG Vector - Freebie Supply">
                    <a:extLst>
                      <a:ext uri="{FF2B5EF4-FFF2-40B4-BE49-F238E27FC236}">
                        <a16:creationId xmlns:a16="http://schemas.microsoft.com/office/drawing/2014/main" id="{F836DC95-2370-4836-93AC-B6CC701F9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770" y="3331109"/>
                    <a:ext cx="616616" cy="616616"/>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6" name="Rectangle 15">
              <a:extLst>
                <a:ext uri="{FF2B5EF4-FFF2-40B4-BE49-F238E27FC236}">
                  <a16:creationId xmlns:a16="http://schemas.microsoft.com/office/drawing/2014/main" id="{EF41D1C8-027F-46E0-A627-56196BB8014E}"/>
                </a:ext>
              </a:extLst>
            </p:cNvPr>
            <p:cNvSpPr/>
            <p:nvPr/>
          </p:nvSpPr>
          <p:spPr>
            <a:xfrm>
              <a:off x="3408115" y="3050084"/>
              <a:ext cx="3528984" cy="10074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77" name="TextBox 76">
              <a:extLst>
                <a:ext uri="{FF2B5EF4-FFF2-40B4-BE49-F238E27FC236}">
                  <a16:creationId xmlns:a16="http://schemas.microsoft.com/office/drawing/2014/main" id="{549E8B60-5C28-7447-8ED2-19087E86F999}"/>
                </a:ext>
              </a:extLst>
            </p:cNvPr>
            <p:cNvSpPr txBox="1"/>
            <p:nvPr/>
          </p:nvSpPr>
          <p:spPr>
            <a:xfrm>
              <a:off x="5407193" y="3184492"/>
              <a:ext cx="1387643" cy="738664"/>
            </a:xfrm>
            <a:prstGeom prst="rect">
              <a:avLst/>
            </a:prstGeom>
            <a:noFill/>
          </p:spPr>
          <p:txBody>
            <a:bodyPr wrap="square" lIns="0" tIns="0" rIns="0" bIns="0" rtlCol="0">
              <a:spAutoFit/>
            </a:bodyPr>
            <a:lstStyle/>
            <a:p>
              <a:pPr defTabSz="548640">
                <a:defRPr/>
              </a:pPr>
              <a:r>
                <a:rPr lang="en-US" sz="1600" b="1" dirty="0">
                  <a:solidFill>
                    <a:schemeClr val="bg2"/>
                  </a:solidFill>
                  <a:latin typeface="Amazon Ember" panose="02000000000000000000" pitchFamily="2" charset="0"/>
                  <a:ea typeface="Amazon Ember" panose="02000000000000000000" pitchFamily="2" charset="0"/>
                </a:rPr>
                <a:t>Amazon </a:t>
              </a:r>
              <a:br>
                <a:rPr lang="en-US" sz="1600" b="1" dirty="0">
                  <a:solidFill>
                    <a:schemeClr val="bg2"/>
                  </a:solidFill>
                  <a:latin typeface="Amazon Ember" panose="02000000000000000000" pitchFamily="2" charset="0"/>
                  <a:ea typeface="Amazon Ember" panose="02000000000000000000" pitchFamily="2" charset="0"/>
                </a:rPr>
              </a:br>
              <a:r>
                <a:rPr lang="en-US" sz="1600" b="1" dirty="0">
                  <a:solidFill>
                    <a:schemeClr val="bg2"/>
                  </a:solidFill>
                  <a:latin typeface="Amazon Ember" panose="02000000000000000000" pitchFamily="2" charset="0"/>
                  <a:ea typeface="Amazon Ember" panose="02000000000000000000" pitchFamily="2" charset="0"/>
                </a:rPr>
                <a:t>OpenSearch </a:t>
              </a:r>
              <a:br>
                <a:rPr lang="en-US" sz="1600" b="1" dirty="0">
                  <a:solidFill>
                    <a:schemeClr val="bg2"/>
                  </a:solidFill>
                  <a:latin typeface="Amazon Ember" panose="02000000000000000000" pitchFamily="2" charset="0"/>
                  <a:ea typeface="Amazon Ember" panose="02000000000000000000" pitchFamily="2" charset="0"/>
                </a:rPr>
              </a:br>
              <a:r>
                <a:rPr lang="en-US" sz="1600" b="1" dirty="0">
                  <a:solidFill>
                    <a:schemeClr val="bg2"/>
                  </a:solidFill>
                  <a:latin typeface="Amazon Ember" panose="02000000000000000000" pitchFamily="2" charset="0"/>
                  <a:ea typeface="Amazon Ember" panose="02000000000000000000" pitchFamily="2" charset="0"/>
                </a:rPr>
                <a:t>Service</a:t>
              </a:r>
              <a:endParaRPr lang="en-US" sz="1050" dirty="0">
                <a:solidFill>
                  <a:schemeClr val="bg2"/>
                </a:solidFill>
                <a:latin typeface="Amazon Ember" panose="02000000000000000000" pitchFamily="2" charset="0"/>
                <a:ea typeface="Amazon Ember" panose="02000000000000000000" pitchFamily="2" charset="0"/>
              </a:endParaRPr>
            </a:p>
          </p:txBody>
        </p:sp>
        <p:grpSp>
          <p:nvGrpSpPr>
            <p:cNvPr id="99" name="Graphic 59">
              <a:extLst>
                <a:ext uri="{FF2B5EF4-FFF2-40B4-BE49-F238E27FC236}">
                  <a16:creationId xmlns:a16="http://schemas.microsoft.com/office/drawing/2014/main" id="{48D8AFBF-3771-4F9B-A48B-70B4EB1BDF22}"/>
                </a:ext>
              </a:extLst>
            </p:cNvPr>
            <p:cNvGrpSpPr/>
            <p:nvPr/>
          </p:nvGrpSpPr>
          <p:grpSpPr>
            <a:xfrm>
              <a:off x="4518489" y="3217905"/>
              <a:ext cx="691410" cy="671014"/>
              <a:chOff x="204178" y="2303982"/>
              <a:chExt cx="474193" cy="460206"/>
            </a:xfrm>
            <a:solidFill>
              <a:schemeClr val="bg1"/>
            </a:solidFill>
          </p:grpSpPr>
          <p:sp>
            <p:nvSpPr>
              <p:cNvPr id="100" name="Freeform: Shape 50">
                <a:extLst>
                  <a:ext uri="{FF2B5EF4-FFF2-40B4-BE49-F238E27FC236}">
                    <a16:creationId xmlns:a16="http://schemas.microsoft.com/office/drawing/2014/main" id="{5A595818-A6D6-4737-8AD4-75179268AA12}"/>
                  </a:ext>
                </a:extLst>
              </p:cNvPr>
              <p:cNvSpPr/>
              <p:nvPr/>
            </p:nvSpPr>
            <p:spPr>
              <a:xfrm>
                <a:off x="204178" y="2436739"/>
                <a:ext cx="104309" cy="322410"/>
              </a:xfrm>
              <a:custGeom>
                <a:avLst/>
                <a:gdLst>
                  <a:gd name="connsiteX0" fmla="*/ 94827 w 104309"/>
                  <a:gd name="connsiteY0" fmla="*/ 0 h 322410"/>
                  <a:gd name="connsiteX1" fmla="*/ 9483 w 104309"/>
                  <a:gd name="connsiteY1" fmla="*/ 0 h 322410"/>
                  <a:gd name="connsiteX2" fmla="*/ 0 w 104309"/>
                  <a:gd name="connsiteY2" fmla="*/ 9483 h 322410"/>
                  <a:gd name="connsiteX3" fmla="*/ 0 w 104309"/>
                  <a:gd name="connsiteY3" fmla="*/ 312928 h 322410"/>
                  <a:gd name="connsiteX4" fmla="*/ 9483 w 104309"/>
                  <a:gd name="connsiteY4" fmla="*/ 322411 h 322410"/>
                  <a:gd name="connsiteX5" fmla="*/ 94827 w 104309"/>
                  <a:gd name="connsiteY5" fmla="*/ 322411 h 322410"/>
                  <a:gd name="connsiteX6" fmla="*/ 104309 w 104309"/>
                  <a:gd name="connsiteY6" fmla="*/ 312928 h 322410"/>
                  <a:gd name="connsiteX7" fmla="*/ 104309 w 104309"/>
                  <a:gd name="connsiteY7" fmla="*/ 9483 h 322410"/>
                  <a:gd name="connsiteX8" fmla="*/ 94827 w 104309"/>
                  <a:gd name="connsiteY8" fmla="*/ 0 h 322410"/>
                  <a:gd name="connsiteX9" fmla="*/ 85344 w 104309"/>
                  <a:gd name="connsiteY9" fmla="*/ 303445 h 322410"/>
                  <a:gd name="connsiteX10" fmla="*/ 18965 w 104309"/>
                  <a:gd name="connsiteY10" fmla="*/ 303445 h 322410"/>
                  <a:gd name="connsiteX11" fmla="*/ 18965 w 104309"/>
                  <a:gd name="connsiteY11" fmla="*/ 18965 h 322410"/>
                  <a:gd name="connsiteX12" fmla="*/ 85344 w 104309"/>
                  <a:gd name="connsiteY12" fmla="*/ 18965 h 32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09" h="322410">
                    <a:moveTo>
                      <a:pt x="94827" y="0"/>
                    </a:moveTo>
                    <a:lnTo>
                      <a:pt x="9483" y="0"/>
                    </a:lnTo>
                    <a:cubicBezTo>
                      <a:pt x="4246" y="0"/>
                      <a:pt x="0" y="4246"/>
                      <a:pt x="0" y="9483"/>
                    </a:cubicBezTo>
                    <a:lnTo>
                      <a:pt x="0" y="312928"/>
                    </a:lnTo>
                    <a:cubicBezTo>
                      <a:pt x="0" y="318165"/>
                      <a:pt x="4246" y="322411"/>
                      <a:pt x="9483" y="322411"/>
                    </a:cubicBezTo>
                    <a:lnTo>
                      <a:pt x="94827" y="322411"/>
                    </a:lnTo>
                    <a:cubicBezTo>
                      <a:pt x="100064" y="322411"/>
                      <a:pt x="104309" y="318165"/>
                      <a:pt x="104309" y="312928"/>
                    </a:cubicBezTo>
                    <a:lnTo>
                      <a:pt x="104309" y="9483"/>
                    </a:lnTo>
                    <a:cubicBezTo>
                      <a:pt x="104309" y="4246"/>
                      <a:pt x="100064" y="0"/>
                      <a:pt x="94827" y="0"/>
                    </a:cubicBezTo>
                    <a:close/>
                    <a:moveTo>
                      <a:pt x="85344" y="303445"/>
                    </a:moveTo>
                    <a:lnTo>
                      <a:pt x="18965" y="303445"/>
                    </a:lnTo>
                    <a:lnTo>
                      <a:pt x="18965" y="18965"/>
                    </a:lnTo>
                    <a:lnTo>
                      <a:pt x="85344" y="18965"/>
                    </a:lnTo>
                    <a:close/>
                  </a:path>
                </a:pathLst>
              </a:custGeom>
              <a:grpFill/>
              <a:ln w="9398" cap="flat">
                <a:noFill/>
                <a:prstDash val="solid"/>
                <a:miter/>
              </a:ln>
            </p:spPr>
            <p:txBody>
              <a:bodyPr rtlCol="0" anchor="ctr"/>
              <a:lstStyle/>
              <a:p>
                <a:endParaRPr lang="en-US" sz="2118"/>
              </a:p>
            </p:txBody>
          </p:sp>
          <p:sp>
            <p:nvSpPr>
              <p:cNvPr id="101" name="Freeform: Shape 51">
                <a:extLst>
                  <a:ext uri="{FF2B5EF4-FFF2-40B4-BE49-F238E27FC236}">
                    <a16:creationId xmlns:a16="http://schemas.microsoft.com/office/drawing/2014/main" id="{FC91425B-6CD3-4C69-B956-64A020C585B6}"/>
                  </a:ext>
                </a:extLst>
              </p:cNvPr>
              <p:cNvSpPr/>
              <p:nvPr/>
            </p:nvSpPr>
            <p:spPr>
              <a:xfrm>
                <a:off x="327453" y="2586091"/>
                <a:ext cx="104309" cy="173058"/>
              </a:xfrm>
              <a:custGeom>
                <a:avLst/>
                <a:gdLst>
                  <a:gd name="connsiteX0" fmla="*/ 104309 w 104309"/>
                  <a:gd name="connsiteY0" fmla="*/ 110663 h 173058"/>
                  <a:gd name="connsiteX1" fmla="*/ 104309 w 104309"/>
                  <a:gd name="connsiteY1" fmla="*/ 163576 h 173058"/>
                  <a:gd name="connsiteX2" fmla="*/ 94827 w 104309"/>
                  <a:gd name="connsiteY2" fmla="*/ 173059 h 173058"/>
                  <a:gd name="connsiteX3" fmla="*/ 9483 w 104309"/>
                  <a:gd name="connsiteY3" fmla="*/ 173059 h 173058"/>
                  <a:gd name="connsiteX4" fmla="*/ 0 w 104309"/>
                  <a:gd name="connsiteY4" fmla="*/ 163576 h 173058"/>
                  <a:gd name="connsiteX5" fmla="*/ 0 w 104309"/>
                  <a:gd name="connsiteY5" fmla="*/ 0 h 173058"/>
                  <a:gd name="connsiteX6" fmla="*/ 18965 w 104309"/>
                  <a:gd name="connsiteY6" fmla="*/ 49689 h 173058"/>
                  <a:gd name="connsiteX7" fmla="*/ 18965 w 104309"/>
                  <a:gd name="connsiteY7" fmla="*/ 153999 h 173058"/>
                  <a:gd name="connsiteX8" fmla="*/ 85344 w 104309"/>
                  <a:gd name="connsiteY8" fmla="*/ 153999 h 173058"/>
                  <a:gd name="connsiteX9" fmla="*/ 85344 w 104309"/>
                  <a:gd name="connsiteY9" fmla="*/ 104309 h 173058"/>
                  <a:gd name="connsiteX10" fmla="*/ 104309 w 104309"/>
                  <a:gd name="connsiteY10" fmla="*/ 110663 h 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09" h="173058">
                    <a:moveTo>
                      <a:pt x="104309" y="110663"/>
                    </a:moveTo>
                    <a:lnTo>
                      <a:pt x="104309" y="163576"/>
                    </a:lnTo>
                    <a:cubicBezTo>
                      <a:pt x="104309" y="168813"/>
                      <a:pt x="100064" y="173059"/>
                      <a:pt x="94827" y="173059"/>
                    </a:cubicBezTo>
                    <a:lnTo>
                      <a:pt x="9483" y="173059"/>
                    </a:lnTo>
                    <a:cubicBezTo>
                      <a:pt x="4246" y="173059"/>
                      <a:pt x="0" y="168813"/>
                      <a:pt x="0" y="163576"/>
                    </a:cubicBezTo>
                    <a:lnTo>
                      <a:pt x="0" y="0"/>
                    </a:lnTo>
                    <a:cubicBezTo>
                      <a:pt x="3083" y="17624"/>
                      <a:pt x="9522" y="34493"/>
                      <a:pt x="18965" y="49689"/>
                    </a:cubicBezTo>
                    <a:lnTo>
                      <a:pt x="18965" y="153999"/>
                    </a:lnTo>
                    <a:lnTo>
                      <a:pt x="85344" y="153999"/>
                    </a:lnTo>
                    <a:lnTo>
                      <a:pt x="85344" y="104309"/>
                    </a:lnTo>
                    <a:cubicBezTo>
                      <a:pt x="91491" y="106917"/>
                      <a:pt x="97832" y="109041"/>
                      <a:pt x="104309" y="110663"/>
                    </a:cubicBezTo>
                    <a:close/>
                  </a:path>
                </a:pathLst>
              </a:custGeom>
              <a:grpFill/>
              <a:ln w="9398" cap="flat">
                <a:noFill/>
                <a:prstDash val="solid"/>
                <a:miter/>
              </a:ln>
            </p:spPr>
            <p:txBody>
              <a:bodyPr rtlCol="0" anchor="ctr"/>
              <a:lstStyle/>
              <a:p>
                <a:endParaRPr lang="en-US" sz="2118"/>
              </a:p>
            </p:txBody>
          </p:sp>
          <p:sp>
            <p:nvSpPr>
              <p:cNvPr id="102" name="Freeform: Shape 52">
                <a:extLst>
                  <a:ext uri="{FF2B5EF4-FFF2-40B4-BE49-F238E27FC236}">
                    <a16:creationId xmlns:a16="http://schemas.microsoft.com/office/drawing/2014/main" id="{6D46860F-C308-4BBC-838F-A1F5CA892099}"/>
                  </a:ext>
                </a:extLst>
              </p:cNvPr>
              <p:cNvSpPr/>
              <p:nvPr/>
            </p:nvSpPr>
            <p:spPr>
              <a:xfrm>
                <a:off x="327453" y="2379843"/>
                <a:ext cx="104309" cy="153998"/>
              </a:xfrm>
              <a:custGeom>
                <a:avLst/>
                <a:gdLst>
                  <a:gd name="connsiteX0" fmla="*/ 104309 w 104309"/>
                  <a:gd name="connsiteY0" fmla="*/ 9483 h 153998"/>
                  <a:gd name="connsiteX1" fmla="*/ 104309 w 104309"/>
                  <a:gd name="connsiteY1" fmla="*/ 43051 h 153998"/>
                  <a:gd name="connsiteX2" fmla="*/ 85344 w 104309"/>
                  <a:gd name="connsiteY2" fmla="*/ 49784 h 153998"/>
                  <a:gd name="connsiteX3" fmla="*/ 85344 w 104309"/>
                  <a:gd name="connsiteY3" fmla="*/ 18965 h 153998"/>
                  <a:gd name="connsiteX4" fmla="*/ 18965 w 104309"/>
                  <a:gd name="connsiteY4" fmla="*/ 18965 h 153998"/>
                  <a:gd name="connsiteX5" fmla="*/ 18965 w 104309"/>
                  <a:gd name="connsiteY5" fmla="*/ 104309 h 153998"/>
                  <a:gd name="connsiteX6" fmla="*/ 0 w 104309"/>
                  <a:gd name="connsiteY6" fmla="*/ 153999 h 153998"/>
                  <a:gd name="connsiteX7" fmla="*/ 0 w 104309"/>
                  <a:gd name="connsiteY7" fmla="*/ 9483 h 153998"/>
                  <a:gd name="connsiteX8" fmla="*/ 9483 w 104309"/>
                  <a:gd name="connsiteY8" fmla="*/ 0 h 153998"/>
                  <a:gd name="connsiteX9" fmla="*/ 94827 w 104309"/>
                  <a:gd name="connsiteY9" fmla="*/ 0 h 153998"/>
                  <a:gd name="connsiteX10" fmla="*/ 104309 w 104309"/>
                  <a:gd name="connsiteY10" fmla="*/ 9483 h 1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09" h="153998">
                    <a:moveTo>
                      <a:pt x="104309" y="9483"/>
                    </a:moveTo>
                    <a:lnTo>
                      <a:pt x="104309" y="43051"/>
                    </a:lnTo>
                    <a:cubicBezTo>
                      <a:pt x="97821" y="44796"/>
                      <a:pt x="91480" y="47047"/>
                      <a:pt x="85344" y="49784"/>
                    </a:cubicBezTo>
                    <a:lnTo>
                      <a:pt x="85344" y="18965"/>
                    </a:lnTo>
                    <a:lnTo>
                      <a:pt x="18965" y="18965"/>
                    </a:lnTo>
                    <a:lnTo>
                      <a:pt x="18965" y="104309"/>
                    </a:lnTo>
                    <a:cubicBezTo>
                      <a:pt x="9522" y="119506"/>
                      <a:pt x="3083" y="136374"/>
                      <a:pt x="0" y="153999"/>
                    </a:cubicBezTo>
                    <a:lnTo>
                      <a:pt x="0" y="9483"/>
                    </a:lnTo>
                    <a:cubicBezTo>
                      <a:pt x="0" y="4246"/>
                      <a:pt x="4246" y="0"/>
                      <a:pt x="9483" y="0"/>
                    </a:cubicBezTo>
                    <a:lnTo>
                      <a:pt x="94827" y="0"/>
                    </a:lnTo>
                    <a:cubicBezTo>
                      <a:pt x="100064" y="0"/>
                      <a:pt x="104309" y="4246"/>
                      <a:pt x="104309" y="9483"/>
                    </a:cubicBezTo>
                    <a:close/>
                  </a:path>
                </a:pathLst>
              </a:custGeom>
              <a:grpFill/>
              <a:ln w="9398" cap="flat">
                <a:noFill/>
                <a:prstDash val="solid"/>
                <a:miter/>
              </a:ln>
            </p:spPr>
            <p:txBody>
              <a:bodyPr rtlCol="0" anchor="ctr"/>
              <a:lstStyle/>
              <a:p>
                <a:endParaRPr lang="en-US" sz="2118"/>
              </a:p>
            </p:txBody>
          </p:sp>
          <p:sp>
            <p:nvSpPr>
              <p:cNvPr id="103" name="Freeform: Shape 53">
                <a:extLst>
                  <a:ext uri="{FF2B5EF4-FFF2-40B4-BE49-F238E27FC236}">
                    <a16:creationId xmlns:a16="http://schemas.microsoft.com/office/drawing/2014/main" id="{3B75B031-3C33-4BCD-B799-53C69EF20CD3}"/>
                  </a:ext>
                </a:extLst>
              </p:cNvPr>
              <p:cNvSpPr/>
              <p:nvPr/>
            </p:nvSpPr>
            <p:spPr>
              <a:xfrm>
                <a:off x="450727" y="2303982"/>
                <a:ext cx="104313" cy="455168"/>
              </a:xfrm>
              <a:custGeom>
                <a:avLst/>
                <a:gdLst>
                  <a:gd name="connsiteX0" fmla="*/ 85344 w 104313"/>
                  <a:gd name="connsiteY0" fmla="*/ 400358 h 455168"/>
                  <a:gd name="connsiteX1" fmla="*/ 85344 w 104313"/>
                  <a:gd name="connsiteY1" fmla="*/ 436203 h 455168"/>
                  <a:gd name="connsiteX2" fmla="*/ 18965 w 104313"/>
                  <a:gd name="connsiteY2" fmla="*/ 436203 h 455168"/>
                  <a:gd name="connsiteX3" fmla="*/ 18965 w 104313"/>
                  <a:gd name="connsiteY3" fmla="*/ 398272 h 455168"/>
                  <a:gd name="connsiteX4" fmla="*/ 18965 w 104313"/>
                  <a:gd name="connsiteY4" fmla="*/ 398272 h 455168"/>
                  <a:gd name="connsiteX5" fmla="*/ 0 w 104313"/>
                  <a:gd name="connsiteY5" fmla="*/ 397039 h 455168"/>
                  <a:gd name="connsiteX6" fmla="*/ 0 w 104313"/>
                  <a:gd name="connsiteY6" fmla="*/ 445685 h 455168"/>
                  <a:gd name="connsiteX7" fmla="*/ 9483 w 104313"/>
                  <a:gd name="connsiteY7" fmla="*/ 455168 h 455168"/>
                  <a:gd name="connsiteX8" fmla="*/ 94827 w 104313"/>
                  <a:gd name="connsiteY8" fmla="*/ 455168 h 455168"/>
                  <a:gd name="connsiteX9" fmla="*/ 104309 w 104313"/>
                  <a:gd name="connsiteY9" fmla="*/ 445685 h 455168"/>
                  <a:gd name="connsiteX10" fmla="*/ 104309 w 104313"/>
                  <a:gd name="connsiteY10" fmla="*/ 419324 h 455168"/>
                  <a:gd name="connsiteX11" fmla="*/ 94827 w 104313"/>
                  <a:gd name="connsiteY11" fmla="*/ 0 h 455168"/>
                  <a:gd name="connsiteX12" fmla="*/ 9483 w 104313"/>
                  <a:gd name="connsiteY12" fmla="*/ 0 h 455168"/>
                  <a:gd name="connsiteX13" fmla="*/ 0 w 104313"/>
                  <a:gd name="connsiteY13" fmla="*/ 9483 h 455168"/>
                  <a:gd name="connsiteX14" fmla="*/ 0 w 104313"/>
                  <a:gd name="connsiteY14" fmla="*/ 115025 h 455168"/>
                  <a:gd name="connsiteX15" fmla="*/ 18965 w 104313"/>
                  <a:gd name="connsiteY15" fmla="*/ 113792 h 455168"/>
                  <a:gd name="connsiteX16" fmla="*/ 18965 w 104313"/>
                  <a:gd name="connsiteY16" fmla="*/ 113792 h 455168"/>
                  <a:gd name="connsiteX17" fmla="*/ 18965 w 104313"/>
                  <a:gd name="connsiteY17" fmla="*/ 18965 h 455168"/>
                  <a:gd name="connsiteX18" fmla="*/ 85344 w 104313"/>
                  <a:gd name="connsiteY18" fmla="*/ 18965 h 455168"/>
                  <a:gd name="connsiteX19" fmla="*/ 85344 w 104313"/>
                  <a:gd name="connsiteY19" fmla="*/ 130387 h 455168"/>
                  <a:gd name="connsiteX20" fmla="*/ 104309 w 104313"/>
                  <a:gd name="connsiteY20" fmla="*/ 142524 h 455168"/>
                  <a:gd name="connsiteX21" fmla="*/ 104309 w 104313"/>
                  <a:gd name="connsiteY21" fmla="*/ 9767 h 455168"/>
                  <a:gd name="connsiteX22" fmla="*/ 95115 w 104313"/>
                  <a:gd name="connsiteY22" fmla="*/ 4 h 455168"/>
                  <a:gd name="connsiteX23" fmla="*/ 94827 w 104313"/>
                  <a:gd name="connsiteY23" fmla="*/ 0 h 45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313" h="455168">
                    <a:moveTo>
                      <a:pt x="85344" y="400358"/>
                    </a:moveTo>
                    <a:lnTo>
                      <a:pt x="85344" y="436203"/>
                    </a:lnTo>
                    <a:lnTo>
                      <a:pt x="18965" y="436203"/>
                    </a:lnTo>
                    <a:lnTo>
                      <a:pt x="18965" y="398272"/>
                    </a:lnTo>
                    <a:lnTo>
                      <a:pt x="18965" y="398272"/>
                    </a:lnTo>
                    <a:cubicBezTo>
                      <a:pt x="12623" y="398293"/>
                      <a:pt x="6286" y="397881"/>
                      <a:pt x="0" y="397039"/>
                    </a:cubicBezTo>
                    <a:lnTo>
                      <a:pt x="0" y="445685"/>
                    </a:lnTo>
                    <a:cubicBezTo>
                      <a:pt x="0" y="450922"/>
                      <a:pt x="4246" y="455168"/>
                      <a:pt x="9483" y="455168"/>
                    </a:cubicBezTo>
                    <a:lnTo>
                      <a:pt x="94827" y="455168"/>
                    </a:lnTo>
                    <a:cubicBezTo>
                      <a:pt x="100064" y="455168"/>
                      <a:pt x="104309" y="450922"/>
                      <a:pt x="104309" y="445685"/>
                    </a:cubicBezTo>
                    <a:lnTo>
                      <a:pt x="104309" y="419324"/>
                    </a:lnTo>
                    <a:close/>
                    <a:moveTo>
                      <a:pt x="94827" y="0"/>
                    </a:moveTo>
                    <a:lnTo>
                      <a:pt x="9483" y="0"/>
                    </a:lnTo>
                    <a:cubicBezTo>
                      <a:pt x="4246" y="0"/>
                      <a:pt x="0" y="4246"/>
                      <a:pt x="0" y="9483"/>
                    </a:cubicBezTo>
                    <a:lnTo>
                      <a:pt x="0" y="115025"/>
                    </a:lnTo>
                    <a:cubicBezTo>
                      <a:pt x="6286" y="114174"/>
                      <a:pt x="12623" y="113763"/>
                      <a:pt x="18965" y="113792"/>
                    </a:cubicBezTo>
                    <a:lnTo>
                      <a:pt x="18965" y="113792"/>
                    </a:lnTo>
                    <a:lnTo>
                      <a:pt x="18965" y="18965"/>
                    </a:lnTo>
                    <a:lnTo>
                      <a:pt x="85344" y="18965"/>
                    </a:lnTo>
                    <a:lnTo>
                      <a:pt x="85344" y="130387"/>
                    </a:lnTo>
                    <a:cubicBezTo>
                      <a:pt x="91988" y="133905"/>
                      <a:pt x="98332" y="137965"/>
                      <a:pt x="104309" y="142524"/>
                    </a:cubicBezTo>
                    <a:lnTo>
                      <a:pt x="104309" y="9767"/>
                    </a:lnTo>
                    <a:cubicBezTo>
                      <a:pt x="104466" y="4532"/>
                      <a:pt x="100350" y="161"/>
                      <a:pt x="95115" y="4"/>
                    </a:cubicBezTo>
                    <a:cubicBezTo>
                      <a:pt x="95019" y="1"/>
                      <a:pt x="94923" y="0"/>
                      <a:pt x="94827" y="0"/>
                    </a:cubicBezTo>
                    <a:close/>
                  </a:path>
                </a:pathLst>
              </a:custGeom>
              <a:grpFill/>
              <a:ln w="9398" cap="flat">
                <a:noFill/>
                <a:prstDash val="solid"/>
                <a:miter/>
              </a:ln>
            </p:spPr>
            <p:txBody>
              <a:bodyPr rtlCol="0" anchor="ctr"/>
              <a:lstStyle/>
              <a:p>
                <a:endParaRPr lang="en-US" sz="2118"/>
              </a:p>
            </p:txBody>
          </p:sp>
          <p:sp>
            <p:nvSpPr>
              <p:cNvPr id="104" name="Freeform: Shape 54">
                <a:extLst>
                  <a:ext uri="{FF2B5EF4-FFF2-40B4-BE49-F238E27FC236}">
                    <a16:creationId xmlns:a16="http://schemas.microsoft.com/office/drawing/2014/main" id="{6B92E893-AF49-4858-9639-F831E5D43F5F}"/>
                  </a:ext>
                </a:extLst>
              </p:cNvPr>
              <p:cNvSpPr/>
              <p:nvPr/>
            </p:nvSpPr>
            <p:spPr>
              <a:xfrm>
                <a:off x="574002" y="2351395"/>
                <a:ext cx="104309" cy="329522"/>
              </a:xfrm>
              <a:custGeom>
                <a:avLst/>
                <a:gdLst>
                  <a:gd name="connsiteX0" fmla="*/ 94827 w 104309"/>
                  <a:gd name="connsiteY0" fmla="*/ 0 h 329522"/>
                  <a:gd name="connsiteX1" fmla="*/ 9483 w 104309"/>
                  <a:gd name="connsiteY1" fmla="*/ 0 h 329522"/>
                  <a:gd name="connsiteX2" fmla="*/ 0 w 104309"/>
                  <a:gd name="connsiteY2" fmla="*/ 9483 h 329522"/>
                  <a:gd name="connsiteX3" fmla="*/ 0 w 104309"/>
                  <a:gd name="connsiteY3" fmla="*/ 112275 h 329522"/>
                  <a:gd name="connsiteX4" fmla="*/ 18965 w 104309"/>
                  <a:gd name="connsiteY4" fmla="*/ 138257 h 329522"/>
                  <a:gd name="connsiteX5" fmla="*/ 18965 w 104309"/>
                  <a:gd name="connsiteY5" fmla="*/ 18965 h 329522"/>
                  <a:gd name="connsiteX6" fmla="*/ 85344 w 104309"/>
                  <a:gd name="connsiteY6" fmla="*/ 18965 h 329522"/>
                  <a:gd name="connsiteX7" fmla="*/ 85344 w 104309"/>
                  <a:gd name="connsiteY7" fmla="*/ 310557 h 329522"/>
                  <a:gd name="connsiteX8" fmla="*/ 104309 w 104309"/>
                  <a:gd name="connsiteY8" fmla="*/ 329523 h 329522"/>
                  <a:gd name="connsiteX9" fmla="*/ 104309 w 104309"/>
                  <a:gd name="connsiteY9" fmla="*/ 9483 h 329522"/>
                  <a:gd name="connsiteX10" fmla="*/ 94827 w 104309"/>
                  <a:gd name="connsiteY10" fmla="*/ 0 h 32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09" h="329522">
                    <a:moveTo>
                      <a:pt x="94827" y="0"/>
                    </a:moveTo>
                    <a:lnTo>
                      <a:pt x="9483" y="0"/>
                    </a:lnTo>
                    <a:cubicBezTo>
                      <a:pt x="4246" y="0"/>
                      <a:pt x="0" y="4246"/>
                      <a:pt x="0" y="9483"/>
                    </a:cubicBezTo>
                    <a:lnTo>
                      <a:pt x="0" y="112275"/>
                    </a:lnTo>
                    <a:cubicBezTo>
                      <a:pt x="7311" y="120168"/>
                      <a:pt x="13676" y="128888"/>
                      <a:pt x="18965" y="138257"/>
                    </a:cubicBezTo>
                    <a:lnTo>
                      <a:pt x="18965" y="18965"/>
                    </a:lnTo>
                    <a:lnTo>
                      <a:pt x="85344" y="18965"/>
                    </a:lnTo>
                    <a:lnTo>
                      <a:pt x="85344" y="310557"/>
                    </a:lnTo>
                    <a:lnTo>
                      <a:pt x="104309" y="329523"/>
                    </a:lnTo>
                    <a:lnTo>
                      <a:pt x="104309" y="9483"/>
                    </a:lnTo>
                    <a:cubicBezTo>
                      <a:pt x="104309" y="4246"/>
                      <a:pt x="100064" y="0"/>
                      <a:pt x="94827" y="0"/>
                    </a:cubicBezTo>
                    <a:close/>
                  </a:path>
                </a:pathLst>
              </a:custGeom>
              <a:grpFill/>
              <a:ln w="9398" cap="flat">
                <a:noFill/>
                <a:prstDash val="solid"/>
                <a:miter/>
              </a:ln>
            </p:spPr>
            <p:txBody>
              <a:bodyPr rtlCol="0" anchor="ctr"/>
              <a:lstStyle/>
              <a:p>
                <a:endParaRPr lang="en-US" sz="2118"/>
              </a:p>
            </p:txBody>
          </p:sp>
          <p:sp>
            <p:nvSpPr>
              <p:cNvPr id="105" name="Freeform: Shape 55">
                <a:extLst>
                  <a:ext uri="{FF2B5EF4-FFF2-40B4-BE49-F238E27FC236}">
                    <a16:creationId xmlns:a16="http://schemas.microsoft.com/office/drawing/2014/main" id="{B61ED2FB-A7D7-473F-989A-7D859C9B0FDA}"/>
                  </a:ext>
                </a:extLst>
              </p:cNvPr>
              <p:cNvSpPr/>
              <p:nvPr/>
            </p:nvSpPr>
            <p:spPr>
              <a:xfrm>
                <a:off x="346154" y="2436487"/>
                <a:ext cx="332217" cy="327700"/>
              </a:xfrm>
              <a:custGeom>
                <a:avLst/>
                <a:gdLst>
                  <a:gd name="connsiteX0" fmla="*/ 320683 w 332217"/>
                  <a:gd name="connsiteY0" fmla="*/ 260077 h 327700"/>
                  <a:gd name="connsiteX1" fmla="*/ 235339 w 332217"/>
                  <a:gd name="connsiteY1" fmla="*/ 174733 h 327700"/>
                  <a:gd name="connsiteX2" fmla="*/ 174733 w 332217"/>
                  <a:gd name="connsiteY2" fmla="*/ 11270 h 327700"/>
                  <a:gd name="connsiteX3" fmla="*/ 11270 w 332217"/>
                  <a:gd name="connsiteY3" fmla="*/ 71876 h 327700"/>
                  <a:gd name="connsiteX4" fmla="*/ 71876 w 332217"/>
                  <a:gd name="connsiteY4" fmla="*/ 235339 h 327700"/>
                  <a:gd name="connsiteX5" fmla="*/ 180909 w 332217"/>
                  <a:gd name="connsiteY5" fmla="*/ 232293 h 327700"/>
                  <a:gd name="connsiteX6" fmla="*/ 264830 w 332217"/>
                  <a:gd name="connsiteY6" fmla="*/ 316119 h 327700"/>
                  <a:gd name="connsiteX7" fmla="*/ 320636 w 332217"/>
                  <a:gd name="connsiteY7" fmla="*/ 316167 h 327700"/>
                  <a:gd name="connsiteX8" fmla="*/ 320683 w 332217"/>
                  <a:gd name="connsiteY8" fmla="*/ 260361 h 327700"/>
                  <a:gd name="connsiteX9" fmla="*/ 19229 w 332217"/>
                  <a:gd name="connsiteY9" fmla="*/ 123337 h 327700"/>
                  <a:gd name="connsiteX10" fmla="*/ 123539 w 332217"/>
                  <a:gd name="connsiteY10" fmla="*/ 19027 h 327700"/>
                  <a:gd name="connsiteX11" fmla="*/ 227848 w 332217"/>
                  <a:gd name="connsiteY11" fmla="*/ 123337 h 327700"/>
                  <a:gd name="connsiteX12" fmla="*/ 123539 w 332217"/>
                  <a:gd name="connsiteY12" fmla="*/ 227646 h 327700"/>
                  <a:gd name="connsiteX13" fmla="*/ 19229 w 332217"/>
                  <a:gd name="connsiteY13" fmla="*/ 123337 h 327700"/>
                  <a:gd name="connsiteX14" fmla="*/ 307218 w 332217"/>
                  <a:gd name="connsiteY14" fmla="*/ 302464 h 327700"/>
                  <a:gd name="connsiteX15" fmla="*/ 278201 w 332217"/>
                  <a:gd name="connsiteY15" fmla="*/ 302464 h 327700"/>
                  <a:gd name="connsiteX16" fmla="*/ 197409 w 332217"/>
                  <a:gd name="connsiteY16" fmla="*/ 221672 h 327700"/>
                  <a:gd name="connsiteX17" fmla="*/ 225857 w 332217"/>
                  <a:gd name="connsiteY17" fmla="*/ 191612 h 327700"/>
                  <a:gd name="connsiteX18" fmla="*/ 307408 w 332217"/>
                  <a:gd name="connsiteY18" fmla="*/ 273542 h 327700"/>
                  <a:gd name="connsiteX19" fmla="*/ 307218 w 332217"/>
                  <a:gd name="connsiteY19" fmla="*/ 302464 h 32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217" h="327700">
                    <a:moveTo>
                      <a:pt x="320683" y="260077"/>
                    </a:moveTo>
                    <a:lnTo>
                      <a:pt x="235339" y="174733"/>
                    </a:lnTo>
                    <a:cubicBezTo>
                      <a:pt x="263742" y="112858"/>
                      <a:pt x="236608" y="39673"/>
                      <a:pt x="174733" y="11270"/>
                    </a:cubicBezTo>
                    <a:cubicBezTo>
                      <a:pt x="112858" y="-17133"/>
                      <a:pt x="39673" y="10001"/>
                      <a:pt x="11270" y="71876"/>
                    </a:cubicBezTo>
                    <a:cubicBezTo>
                      <a:pt x="-17133" y="133751"/>
                      <a:pt x="10001" y="206936"/>
                      <a:pt x="71876" y="235339"/>
                    </a:cubicBezTo>
                    <a:cubicBezTo>
                      <a:pt x="106717" y="251333"/>
                      <a:pt x="147015" y="250207"/>
                      <a:pt x="180909" y="232293"/>
                    </a:cubicBezTo>
                    <a:lnTo>
                      <a:pt x="264830" y="316119"/>
                    </a:lnTo>
                    <a:cubicBezTo>
                      <a:pt x="280228" y="331543"/>
                      <a:pt x="305213" y="331564"/>
                      <a:pt x="320636" y="316167"/>
                    </a:cubicBezTo>
                    <a:cubicBezTo>
                      <a:pt x="336059" y="300770"/>
                      <a:pt x="336080" y="275785"/>
                      <a:pt x="320683" y="260361"/>
                    </a:cubicBezTo>
                    <a:close/>
                    <a:moveTo>
                      <a:pt x="19229" y="123337"/>
                    </a:moveTo>
                    <a:cubicBezTo>
                      <a:pt x="19229" y="65728"/>
                      <a:pt x="65930" y="19027"/>
                      <a:pt x="123539" y="19027"/>
                    </a:cubicBezTo>
                    <a:cubicBezTo>
                      <a:pt x="181147" y="19027"/>
                      <a:pt x="227848" y="65728"/>
                      <a:pt x="227848" y="123337"/>
                    </a:cubicBezTo>
                    <a:cubicBezTo>
                      <a:pt x="227848" y="180945"/>
                      <a:pt x="181147" y="227646"/>
                      <a:pt x="123539" y="227646"/>
                    </a:cubicBezTo>
                    <a:cubicBezTo>
                      <a:pt x="65930" y="227646"/>
                      <a:pt x="19229" y="180945"/>
                      <a:pt x="19229" y="123337"/>
                    </a:cubicBezTo>
                    <a:close/>
                    <a:moveTo>
                      <a:pt x="307218" y="302464"/>
                    </a:moveTo>
                    <a:cubicBezTo>
                      <a:pt x="299192" y="310445"/>
                      <a:pt x="286227" y="310445"/>
                      <a:pt x="278201" y="302464"/>
                    </a:cubicBezTo>
                    <a:lnTo>
                      <a:pt x="197409" y="221672"/>
                    </a:lnTo>
                    <a:cubicBezTo>
                      <a:pt x="208492" y="213299"/>
                      <a:pt x="218106" y="203140"/>
                      <a:pt x="225857" y="191612"/>
                    </a:cubicBezTo>
                    <a:lnTo>
                      <a:pt x="307408" y="273542"/>
                    </a:lnTo>
                    <a:cubicBezTo>
                      <a:pt x="315325" y="281588"/>
                      <a:pt x="315240" y="294523"/>
                      <a:pt x="307218" y="302464"/>
                    </a:cubicBezTo>
                    <a:close/>
                  </a:path>
                </a:pathLst>
              </a:custGeom>
              <a:grpFill/>
              <a:ln w="9398" cap="flat">
                <a:noFill/>
                <a:prstDash val="solid"/>
                <a:miter/>
              </a:ln>
            </p:spPr>
            <p:txBody>
              <a:bodyPr rtlCol="0" anchor="ctr"/>
              <a:lstStyle/>
              <a:p>
                <a:endParaRPr lang="en-US" sz="2118"/>
              </a:p>
            </p:txBody>
          </p:sp>
          <p:sp>
            <p:nvSpPr>
              <p:cNvPr id="106" name="Freeform: Shape 56">
                <a:extLst>
                  <a:ext uri="{FF2B5EF4-FFF2-40B4-BE49-F238E27FC236}">
                    <a16:creationId xmlns:a16="http://schemas.microsoft.com/office/drawing/2014/main" id="{2F748D9B-C4FE-428B-A822-96CF11691E4C}"/>
                  </a:ext>
                </a:extLst>
              </p:cNvPr>
              <p:cNvSpPr/>
              <p:nvPr/>
            </p:nvSpPr>
            <p:spPr>
              <a:xfrm>
                <a:off x="402066" y="2493974"/>
                <a:ext cx="98539" cy="111082"/>
              </a:xfrm>
              <a:custGeom>
                <a:avLst/>
                <a:gdLst>
                  <a:gd name="connsiteX0" fmla="*/ 25618 w 98539"/>
                  <a:gd name="connsiteY0" fmla="*/ 111082 h 111082"/>
                  <a:gd name="connsiteX1" fmla="*/ 11443 w 98539"/>
                  <a:gd name="connsiteY1" fmla="*/ 25618 h 111082"/>
                  <a:gd name="connsiteX2" fmla="*/ 96907 w 98539"/>
                  <a:gd name="connsiteY2" fmla="*/ 11443 h 111082"/>
                  <a:gd name="connsiteX3" fmla="*/ 98540 w 98539"/>
                  <a:gd name="connsiteY3" fmla="*/ 12652 h 111082"/>
                  <a:gd name="connsiteX4" fmla="*/ 87255 w 98539"/>
                  <a:gd name="connsiteY4" fmla="*/ 27920 h 111082"/>
                  <a:gd name="connsiteX5" fmla="*/ 28084 w 98539"/>
                  <a:gd name="connsiteY5" fmla="*/ 36738 h 111082"/>
                  <a:gd name="connsiteX6" fmla="*/ 36902 w 98539"/>
                  <a:gd name="connsiteY6" fmla="*/ 95910 h 11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39" h="111082">
                    <a:moveTo>
                      <a:pt x="25618" y="111082"/>
                    </a:moveTo>
                    <a:cubicBezTo>
                      <a:pt x="-1897" y="91397"/>
                      <a:pt x="-8243" y="53133"/>
                      <a:pt x="11443" y="25618"/>
                    </a:cubicBezTo>
                    <a:cubicBezTo>
                      <a:pt x="31129" y="-1897"/>
                      <a:pt x="69393" y="-8243"/>
                      <a:pt x="96907" y="11443"/>
                    </a:cubicBezTo>
                    <a:cubicBezTo>
                      <a:pt x="97458" y="11837"/>
                      <a:pt x="98002" y="12240"/>
                      <a:pt x="98540" y="12652"/>
                    </a:cubicBezTo>
                    <a:lnTo>
                      <a:pt x="87255" y="27920"/>
                    </a:lnTo>
                    <a:cubicBezTo>
                      <a:pt x="68480" y="14015"/>
                      <a:pt x="41988" y="17963"/>
                      <a:pt x="28084" y="36738"/>
                    </a:cubicBezTo>
                    <a:cubicBezTo>
                      <a:pt x="14179" y="55514"/>
                      <a:pt x="18127" y="82006"/>
                      <a:pt x="36902" y="95910"/>
                    </a:cubicBezTo>
                    <a:close/>
                  </a:path>
                </a:pathLst>
              </a:custGeom>
              <a:grpFill/>
              <a:ln w="9398" cap="flat">
                <a:noFill/>
                <a:prstDash val="solid"/>
                <a:miter/>
              </a:ln>
            </p:spPr>
            <p:txBody>
              <a:bodyPr rtlCol="0" anchor="ctr"/>
              <a:lstStyle/>
              <a:p>
                <a:endParaRPr lang="en-US" sz="2118"/>
              </a:p>
            </p:txBody>
          </p:sp>
        </p:grpSp>
        <p:grpSp>
          <p:nvGrpSpPr>
            <p:cNvPr id="32" name="Group 31">
              <a:extLst>
                <a:ext uri="{FF2B5EF4-FFF2-40B4-BE49-F238E27FC236}">
                  <a16:creationId xmlns:a16="http://schemas.microsoft.com/office/drawing/2014/main" id="{58F79CD6-39F0-4884-8C7A-D5D873598C23}"/>
                </a:ext>
              </a:extLst>
            </p:cNvPr>
            <p:cNvGrpSpPr/>
            <p:nvPr/>
          </p:nvGrpSpPr>
          <p:grpSpPr>
            <a:xfrm>
              <a:off x="2660661" y="3050084"/>
              <a:ext cx="1558617" cy="1007480"/>
              <a:chOff x="2660661" y="3050084"/>
              <a:chExt cx="1558617" cy="1007480"/>
            </a:xfrm>
          </p:grpSpPr>
          <p:sp>
            <p:nvSpPr>
              <p:cNvPr id="8" name="Arrow: Pentagon 7">
                <a:extLst>
                  <a:ext uri="{FF2B5EF4-FFF2-40B4-BE49-F238E27FC236}">
                    <a16:creationId xmlns:a16="http://schemas.microsoft.com/office/drawing/2014/main" id="{ECDA3990-8A81-4717-8A80-764CB96BD114}"/>
                  </a:ext>
                </a:extLst>
              </p:cNvPr>
              <p:cNvSpPr/>
              <p:nvPr/>
            </p:nvSpPr>
            <p:spPr>
              <a:xfrm>
                <a:off x="2660661" y="3050084"/>
                <a:ext cx="1558617" cy="1007480"/>
              </a:xfrm>
              <a:prstGeom prst="homePlate">
                <a:avLst>
                  <a:gd name="adj" fmla="val 21885"/>
                </a:avLst>
              </a:prstGeom>
              <a:solidFill>
                <a:srgbClr val="151C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grpSp>
            <p:nvGrpSpPr>
              <p:cNvPr id="22" name="Group 21">
                <a:extLst>
                  <a:ext uri="{FF2B5EF4-FFF2-40B4-BE49-F238E27FC236}">
                    <a16:creationId xmlns:a16="http://schemas.microsoft.com/office/drawing/2014/main" id="{6269E512-629C-4011-A68E-7D768F7F7261}"/>
                  </a:ext>
                </a:extLst>
              </p:cNvPr>
              <p:cNvGrpSpPr/>
              <p:nvPr/>
            </p:nvGrpSpPr>
            <p:grpSpPr>
              <a:xfrm>
                <a:off x="3045837" y="3324872"/>
                <a:ext cx="698111" cy="457904"/>
                <a:chOff x="906765" y="3420945"/>
                <a:chExt cx="698111" cy="457904"/>
              </a:xfrm>
              <a:solidFill>
                <a:srgbClr val="151C25"/>
              </a:solidFill>
            </p:grpSpPr>
            <p:grpSp>
              <p:nvGrpSpPr>
                <p:cNvPr id="23" name="Group 22">
                  <a:extLst>
                    <a:ext uri="{FF2B5EF4-FFF2-40B4-BE49-F238E27FC236}">
                      <a16:creationId xmlns:a16="http://schemas.microsoft.com/office/drawing/2014/main" id="{15B9F00D-0FCC-4D81-A98A-1A581551F7B4}"/>
                    </a:ext>
                  </a:extLst>
                </p:cNvPr>
                <p:cNvGrpSpPr/>
                <p:nvPr/>
              </p:nvGrpSpPr>
              <p:grpSpPr>
                <a:xfrm>
                  <a:off x="906765" y="3420945"/>
                  <a:ext cx="302616" cy="375295"/>
                  <a:chOff x="780076" y="3420945"/>
                  <a:chExt cx="302616" cy="375295"/>
                </a:xfrm>
                <a:grpFill/>
              </p:grpSpPr>
              <p:sp>
                <p:nvSpPr>
                  <p:cNvPr id="30" name="Oval 5">
                    <a:extLst>
                      <a:ext uri="{FF2B5EF4-FFF2-40B4-BE49-F238E27FC236}">
                        <a16:creationId xmlns:a16="http://schemas.microsoft.com/office/drawing/2014/main" id="{B96FD344-4C85-4837-8B5E-C7BCADD96BA4}"/>
                      </a:ext>
                    </a:extLst>
                  </p:cNvPr>
                  <p:cNvSpPr>
                    <a:spLocks noChangeArrowheads="1"/>
                  </p:cNvSpPr>
                  <p:nvPr/>
                </p:nvSpPr>
                <p:spPr bwMode="auto">
                  <a:xfrm>
                    <a:off x="840395" y="3420945"/>
                    <a:ext cx="181979" cy="180956"/>
                  </a:xfrm>
                  <a:prstGeom prst="ellipse">
                    <a:avLst/>
                  </a:pr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sp>
                <p:nvSpPr>
                  <p:cNvPr id="31" name="Freeform 6">
                    <a:extLst>
                      <a:ext uri="{FF2B5EF4-FFF2-40B4-BE49-F238E27FC236}">
                        <a16:creationId xmlns:a16="http://schemas.microsoft.com/office/drawing/2014/main" id="{16B88E6A-61AE-4F27-B5EB-70EBD0CF4A7C}"/>
                      </a:ext>
                    </a:extLst>
                  </p:cNvPr>
                  <p:cNvSpPr>
                    <a:spLocks/>
                  </p:cNvSpPr>
                  <p:nvPr/>
                </p:nvSpPr>
                <p:spPr bwMode="auto">
                  <a:xfrm>
                    <a:off x="780076" y="3601901"/>
                    <a:ext cx="302616" cy="194339"/>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grpSp>
            <p:grpSp>
              <p:nvGrpSpPr>
                <p:cNvPr id="24" name="Group 23">
                  <a:extLst>
                    <a:ext uri="{FF2B5EF4-FFF2-40B4-BE49-F238E27FC236}">
                      <a16:creationId xmlns:a16="http://schemas.microsoft.com/office/drawing/2014/main" id="{1703D94E-DD7D-40D5-830D-66528D36DEC6}"/>
                    </a:ext>
                  </a:extLst>
                </p:cNvPr>
                <p:cNvGrpSpPr/>
                <p:nvPr/>
              </p:nvGrpSpPr>
              <p:grpSpPr>
                <a:xfrm>
                  <a:off x="1302260" y="3420945"/>
                  <a:ext cx="302616" cy="375295"/>
                  <a:chOff x="1428056" y="3420945"/>
                  <a:chExt cx="302616" cy="375295"/>
                </a:xfrm>
                <a:grpFill/>
              </p:grpSpPr>
              <p:sp>
                <p:nvSpPr>
                  <p:cNvPr id="28" name="Oval 5">
                    <a:extLst>
                      <a:ext uri="{FF2B5EF4-FFF2-40B4-BE49-F238E27FC236}">
                        <a16:creationId xmlns:a16="http://schemas.microsoft.com/office/drawing/2014/main" id="{43749770-28A9-460C-A149-18E90B2408BF}"/>
                      </a:ext>
                    </a:extLst>
                  </p:cNvPr>
                  <p:cNvSpPr>
                    <a:spLocks noChangeArrowheads="1"/>
                  </p:cNvSpPr>
                  <p:nvPr/>
                </p:nvSpPr>
                <p:spPr bwMode="auto">
                  <a:xfrm>
                    <a:off x="1488375" y="3420945"/>
                    <a:ext cx="181979" cy="180956"/>
                  </a:xfrm>
                  <a:prstGeom prst="ellipse">
                    <a:avLst/>
                  </a:pr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sp>
                <p:nvSpPr>
                  <p:cNvPr id="29" name="Freeform 6">
                    <a:extLst>
                      <a:ext uri="{FF2B5EF4-FFF2-40B4-BE49-F238E27FC236}">
                        <a16:creationId xmlns:a16="http://schemas.microsoft.com/office/drawing/2014/main" id="{76398223-DB78-46E4-B9BB-D6FE9A99DDA6}"/>
                      </a:ext>
                    </a:extLst>
                  </p:cNvPr>
                  <p:cNvSpPr>
                    <a:spLocks/>
                  </p:cNvSpPr>
                  <p:nvPr/>
                </p:nvSpPr>
                <p:spPr bwMode="auto">
                  <a:xfrm>
                    <a:off x="1428056" y="3601901"/>
                    <a:ext cx="302616" cy="194339"/>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grpSp>
            <p:grpSp>
              <p:nvGrpSpPr>
                <p:cNvPr id="25" name="Group 24">
                  <a:extLst>
                    <a:ext uri="{FF2B5EF4-FFF2-40B4-BE49-F238E27FC236}">
                      <a16:creationId xmlns:a16="http://schemas.microsoft.com/office/drawing/2014/main" id="{7EFC54E3-36F5-47C5-A79F-24601B7AF483}"/>
                    </a:ext>
                  </a:extLst>
                </p:cNvPr>
                <p:cNvGrpSpPr/>
                <p:nvPr/>
              </p:nvGrpSpPr>
              <p:grpSpPr>
                <a:xfrm>
                  <a:off x="1086474" y="3458815"/>
                  <a:ext cx="338692" cy="420034"/>
                  <a:chOff x="1108183" y="3429316"/>
                  <a:chExt cx="386263" cy="479032"/>
                </a:xfrm>
                <a:grpFill/>
              </p:grpSpPr>
              <p:sp>
                <p:nvSpPr>
                  <p:cNvPr id="26" name="Oval 5">
                    <a:extLst>
                      <a:ext uri="{FF2B5EF4-FFF2-40B4-BE49-F238E27FC236}">
                        <a16:creationId xmlns:a16="http://schemas.microsoft.com/office/drawing/2014/main" id="{27995F3F-B968-4503-94CD-074A1F3280D5}"/>
                      </a:ext>
                    </a:extLst>
                  </p:cNvPr>
                  <p:cNvSpPr>
                    <a:spLocks noChangeArrowheads="1"/>
                  </p:cNvSpPr>
                  <p:nvPr/>
                </p:nvSpPr>
                <p:spPr bwMode="auto">
                  <a:xfrm>
                    <a:off x="1185175" y="3429316"/>
                    <a:ext cx="232280" cy="230975"/>
                  </a:xfrm>
                  <a:prstGeom prst="ellipse">
                    <a:avLst/>
                  </a:prstGeom>
                  <a:grpFill/>
                  <a:ln w="19050" cap="rnd">
                    <a:solidFill>
                      <a:schemeClr val="accent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sp>
                <p:nvSpPr>
                  <p:cNvPr id="27" name="Freeform 6">
                    <a:extLst>
                      <a:ext uri="{FF2B5EF4-FFF2-40B4-BE49-F238E27FC236}">
                        <a16:creationId xmlns:a16="http://schemas.microsoft.com/office/drawing/2014/main" id="{16FFA255-3693-4BCE-B170-DC859D8753DC}"/>
                      </a:ext>
                    </a:extLst>
                  </p:cNvPr>
                  <p:cNvSpPr>
                    <a:spLocks/>
                  </p:cNvSpPr>
                  <p:nvPr/>
                </p:nvSpPr>
                <p:spPr bwMode="auto">
                  <a:xfrm>
                    <a:off x="1108183" y="3660291"/>
                    <a:ext cx="386263" cy="24805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accent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grpSp>
          </p:grpSp>
        </p:grpSp>
      </p:grpSp>
      <p:sp>
        <p:nvSpPr>
          <p:cNvPr id="5" name="Title 4">
            <a:extLst>
              <a:ext uri="{FF2B5EF4-FFF2-40B4-BE49-F238E27FC236}">
                <a16:creationId xmlns:a16="http://schemas.microsoft.com/office/drawing/2014/main" id="{718E8253-8A6D-3945-A9B1-5FC99BD2C0BB}"/>
              </a:ext>
            </a:extLst>
          </p:cNvPr>
          <p:cNvSpPr>
            <a:spLocks noGrp="1"/>
          </p:cNvSpPr>
          <p:nvPr>
            <p:ph type="title"/>
          </p:nvPr>
        </p:nvSpPr>
        <p:spPr>
          <a:xfrm>
            <a:off x="228649" y="146604"/>
            <a:ext cx="8686705" cy="687805"/>
          </a:xfrm>
        </p:spPr>
        <p:txBody>
          <a:bodyPr/>
          <a:lstStyle/>
          <a:p>
            <a:pPr algn="ctr"/>
            <a:r>
              <a:rPr lang="en-US" sz="2400" dirty="0"/>
              <a:t>Moving from self-managing open-source solutions to </a:t>
            </a:r>
            <a:br>
              <a:rPr lang="en-US" sz="2400" dirty="0"/>
            </a:br>
            <a:r>
              <a:rPr lang="en-US" sz="2400" dirty="0"/>
              <a:t>Amazon OpenSearch Service</a:t>
            </a:r>
            <a:endParaRPr lang="en-US" dirty="0"/>
          </a:p>
        </p:txBody>
      </p:sp>
      <p:grpSp>
        <p:nvGrpSpPr>
          <p:cNvPr id="37" name="Group 36">
            <a:extLst>
              <a:ext uri="{FF2B5EF4-FFF2-40B4-BE49-F238E27FC236}">
                <a16:creationId xmlns:a16="http://schemas.microsoft.com/office/drawing/2014/main" id="{2358D303-A26F-4C50-9D4D-5028484DCA1E}"/>
              </a:ext>
            </a:extLst>
          </p:cNvPr>
          <p:cNvGrpSpPr/>
          <p:nvPr/>
        </p:nvGrpSpPr>
        <p:grpSpPr>
          <a:xfrm>
            <a:off x="1188757" y="3393051"/>
            <a:ext cx="6511816" cy="1007480"/>
            <a:chOff x="425283" y="3050084"/>
            <a:chExt cx="6511816" cy="1007480"/>
          </a:xfrm>
        </p:grpSpPr>
        <p:sp>
          <p:nvSpPr>
            <p:cNvPr id="62" name="Rectangle 61">
              <a:extLst>
                <a:ext uri="{FF2B5EF4-FFF2-40B4-BE49-F238E27FC236}">
                  <a16:creationId xmlns:a16="http://schemas.microsoft.com/office/drawing/2014/main" id="{A31226FB-373F-4038-A6E9-CB8E83161040}"/>
                </a:ext>
              </a:extLst>
            </p:cNvPr>
            <p:cNvSpPr/>
            <p:nvPr/>
          </p:nvSpPr>
          <p:spPr>
            <a:xfrm>
              <a:off x="425283" y="3050084"/>
              <a:ext cx="2977909" cy="1007480"/>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39" name="Rectangle 38">
              <a:extLst>
                <a:ext uri="{FF2B5EF4-FFF2-40B4-BE49-F238E27FC236}">
                  <a16:creationId xmlns:a16="http://schemas.microsoft.com/office/drawing/2014/main" id="{EF41D1C8-027F-46E0-A627-56196BB8014E}"/>
                </a:ext>
              </a:extLst>
            </p:cNvPr>
            <p:cNvSpPr/>
            <p:nvPr/>
          </p:nvSpPr>
          <p:spPr>
            <a:xfrm>
              <a:off x="3408115" y="3050084"/>
              <a:ext cx="3528984" cy="10074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40" name="TextBox 39">
              <a:extLst>
                <a:ext uri="{FF2B5EF4-FFF2-40B4-BE49-F238E27FC236}">
                  <a16:creationId xmlns:a16="http://schemas.microsoft.com/office/drawing/2014/main" id="{549E8B60-5C28-7447-8ED2-19087E86F999}"/>
                </a:ext>
              </a:extLst>
            </p:cNvPr>
            <p:cNvSpPr txBox="1"/>
            <p:nvPr/>
          </p:nvSpPr>
          <p:spPr>
            <a:xfrm>
              <a:off x="5407193" y="3184492"/>
              <a:ext cx="1387643" cy="738664"/>
            </a:xfrm>
            <a:prstGeom prst="rect">
              <a:avLst/>
            </a:prstGeom>
            <a:noFill/>
          </p:spPr>
          <p:txBody>
            <a:bodyPr wrap="square" lIns="0" tIns="0" rIns="0" bIns="0" rtlCol="0">
              <a:spAutoFit/>
            </a:bodyPr>
            <a:lstStyle/>
            <a:p>
              <a:pPr defTabSz="548640">
                <a:defRPr/>
              </a:pPr>
              <a:r>
                <a:rPr lang="en-US" sz="1600" b="1" dirty="0">
                  <a:solidFill>
                    <a:schemeClr val="bg2"/>
                  </a:solidFill>
                  <a:latin typeface="Amazon Ember" panose="02000000000000000000" pitchFamily="2" charset="0"/>
                  <a:ea typeface="Amazon Ember" panose="02000000000000000000" pitchFamily="2" charset="0"/>
                </a:rPr>
                <a:t>Amazon </a:t>
              </a:r>
              <a:br>
                <a:rPr lang="en-US" sz="1600" b="1" dirty="0">
                  <a:solidFill>
                    <a:schemeClr val="bg2"/>
                  </a:solidFill>
                  <a:latin typeface="Amazon Ember" panose="02000000000000000000" pitchFamily="2" charset="0"/>
                  <a:ea typeface="Amazon Ember" panose="02000000000000000000" pitchFamily="2" charset="0"/>
                </a:rPr>
              </a:br>
              <a:r>
                <a:rPr lang="en-US" sz="1600" b="1" dirty="0">
                  <a:solidFill>
                    <a:schemeClr val="bg2"/>
                  </a:solidFill>
                  <a:latin typeface="Amazon Ember" panose="02000000000000000000" pitchFamily="2" charset="0"/>
                  <a:ea typeface="Amazon Ember" panose="02000000000000000000" pitchFamily="2" charset="0"/>
                </a:rPr>
                <a:t>OpenSearch </a:t>
              </a:r>
              <a:br>
                <a:rPr lang="en-US" sz="1600" b="1" dirty="0">
                  <a:solidFill>
                    <a:schemeClr val="bg2"/>
                  </a:solidFill>
                  <a:latin typeface="Amazon Ember" panose="02000000000000000000" pitchFamily="2" charset="0"/>
                  <a:ea typeface="Amazon Ember" panose="02000000000000000000" pitchFamily="2" charset="0"/>
                </a:rPr>
              </a:br>
              <a:r>
                <a:rPr lang="en-US" sz="1600" b="1" dirty="0">
                  <a:solidFill>
                    <a:schemeClr val="bg2"/>
                  </a:solidFill>
                  <a:latin typeface="Amazon Ember" panose="02000000000000000000" pitchFamily="2" charset="0"/>
                  <a:ea typeface="Amazon Ember" panose="02000000000000000000" pitchFamily="2" charset="0"/>
                </a:rPr>
                <a:t>Service</a:t>
              </a:r>
              <a:endParaRPr lang="en-US" sz="1050" dirty="0">
                <a:solidFill>
                  <a:schemeClr val="bg2"/>
                </a:solidFill>
                <a:latin typeface="Amazon Ember" panose="02000000000000000000" pitchFamily="2" charset="0"/>
                <a:ea typeface="Amazon Ember" panose="02000000000000000000" pitchFamily="2" charset="0"/>
              </a:endParaRPr>
            </a:p>
          </p:txBody>
        </p:sp>
        <p:grpSp>
          <p:nvGrpSpPr>
            <p:cNvPr id="41" name="Graphic 59">
              <a:extLst>
                <a:ext uri="{FF2B5EF4-FFF2-40B4-BE49-F238E27FC236}">
                  <a16:creationId xmlns:a16="http://schemas.microsoft.com/office/drawing/2014/main" id="{48D8AFBF-3771-4F9B-A48B-70B4EB1BDF22}"/>
                </a:ext>
              </a:extLst>
            </p:cNvPr>
            <p:cNvGrpSpPr/>
            <p:nvPr/>
          </p:nvGrpSpPr>
          <p:grpSpPr>
            <a:xfrm>
              <a:off x="4518489" y="3217905"/>
              <a:ext cx="691410" cy="671014"/>
              <a:chOff x="204178" y="2303982"/>
              <a:chExt cx="474193" cy="460206"/>
            </a:xfrm>
            <a:solidFill>
              <a:schemeClr val="bg1"/>
            </a:solidFill>
          </p:grpSpPr>
          <p:sp>
            <p:nvSpPr>
              <p:cNvPr id="55" name="Freeform: Shape 50">
                <a:extLst>
                  <a:ext uri="{FF2B5EF4-FFF2-40B4-BE49-F238E27FC236}">
                    <a16:creationId xmlns:a16="http://schemas.microsoft.com/office/drawing/2014/main" id="{5A595818-A6D6-4737-8AD4-75179268AA12}"/>
                  </a:ext>
                </a:extLst>
              </p:cNvPr>
              <p:cNvSpPr/>
              <p:nvPr/>
            </p:nvSpPr>
            <p:spPr>
              <a:xfrm>
                <a:off x="204178" y="2436739"/>
                <a:ext cx="104309" cy="322410"/>
              </a:xfrm>
              <a:custGeom>
                <a:avLst/>
                <a:gdLst>
                  <a:gd name="connsiteX0" fmla="*/ 94827 w 104309"/>
                  <a:gd name="connsiteY0" fmla="*/ 0 h 322410"/>
                  <a:gd name="connsiteX1" fmla="*/ 9483 w 104309"/>
                  <a:gd name="connsiteY1" fmla="*/ 0 h 322410"/>
                  <a:gd name="connsiteX2" fmla="*/ 0 w 104309"/>
                  <a:gd name="connsiteY2" fmla="*/ 9483 h 322410"/>
                  <a:gd name="connsiteX3" fmla="*/ 0 w 104309"/>
                  <a:gd name="connsiteY3" fmla="*/ 312928 h 322410"/>
                  <a:gd name="connsiteX4" fmla="*/ 9483 w 104309"/>
                  <a:gd name="connsiteY4" fmla="*/ 322411 h 322410"/>
                  <a:gd name="connsiteX5" fmla="*/ 94827 w 104309"/>
                  <a:gd name="connsiteY5" fmla="*/ 322411 h 322410"/>
                  <a:gd name="connsiteX6" fmla="*/ 104309 w 104309"/>
                  <a:gd name="connsiteY6" fmla="*/ 312928 h 322410"/>
                  <a:gd name="connsiteX7" fmla="*/ 104309 w 104309"/>
                  <a:gd name="connsiteY7" fmla="*/ 9483 h 322410"/>
                  <a:gd name="connsiteX8" fmla="*/ 94827 w 104309"/>
                  <a:gd name="connsiteY8" fmla="*/ 0 h 322410"/>
                  <a:gd name="connsiteX9" fmla="*/ 85344 w 104309"/>
                  <a:gd name="connsiteY9" fmla="*/ 303445 h 322410"/>
                  <a:gd name="connsiteX10" fmla="*/ 18965 w 104309"/>
                  <a:gd name="connsiteY10" fmla="*/ 303445 h 322410"/>
                  <a:gd name="connsiteX11" fmla="*/ 18965 w 104309"/>
                  <a:gd name="connsiteY11" fmla="*/ 18965 h 322410"/>
                  <a:gd name="connsiteX12" fmla="*/ 85344 w 104309"/>
                  <a:gd name="connsiteY12" fmla="*/ 18965 h 32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09" h="322410">
                    <a:moveTo>
                      <a:pt x="94827" y="0"/>
                    </a:moveTo>
                    <a:lnTo>
                      <a:pt x="9483" y="0"/>
                    </a:lnTo>
                    <a:cubicBezTo>
                      <a:pt x="4246" y="0"/>
                      <a:pt x="0" y="4246"/>
                      <a:pt x="0" y="9483"/>
                    </a:cubicBezTo>
                    <a:lnTo>
                      <a:pt x="0" y="312928"/>
                    </a:lnTo>
                    <a:cubicBezTo>
                      <a:pt x="0" y="318165"/>
                      <a:pt x="4246" y="322411"/>
                      <a:pt x="9483" y="322411"/>
                    </a:cubicBezTo>
                    <a:lnTo>
                      <a:pt x="94827" y="322411"/>
                    </a:lnTo>
                    <a:cubicBezTo>
                      <a:pt x="100064" y="322411"/>
                      <a:pt x="104309" y="318165"/>
                      <a:pt x="104309" y="312928"/>
                    </a:cubicBezTo>
                    <a:lnTo>
                      <a:pt x="104309" y="9483"/>
                    </a:lnTo>
                    <a:cubicBezTo>
                      <a:pt x="104309" y="4246"/>
                      <a:pt x="100064" y="0"/>
                      <a:pt x="94827" y="0"/>
                    </a:cubicBezTo>
                    <a:close/>
                    <a:moveTo>
                      <a:pt x="85344" y="303445"/>
                    </a:moveTo>
                    <a:lnTo>
                      <a:pt x="18965" y="303445"/>
                    </a:lnTo>
                    <a:lnTo>
                      <a:pt x="18965" y="18965"/>
                    </a:lnTo>
                    <a:lnTo>
                      <a:pt x="85344" y="18965"/>
                    </a:lnTo>
                    <a:close/>
                  </a:path>
                </a:pathLst>
              </a:custGeom>
              <a:grpFill/>
              <a:ln w="9398" cap="flat">
                <a:noFill/>
                <a:prstDash val="solid"/>
                <a:miter/>
              </a:ln>
            </p:spPr>
            <p:txBody>
              <a:bodyPr rtlCol="0" anchor="ctr"/>
              <a:lstStyle/>
              <a:p>
                <a:endParaRPr lang="en-US" sz="2118"/>
              </a:p>
            </p:txBody>
          </p:sp>
          <p:sp>
            <p:nvSpPr>
              <p:cNvPr id="56" name="Freeform: Shape 51">
                <a:extLst>
                  <a:ext uri="{FF2B5EF4-FFF2-40B4-BE49-F238E27FC236}">
                    <a16:creationId xmlns:a16="http://schemas.microsoft.com/office/drawing/2014/main" id="{FC91425B-6CD3-4C69-B956-64A020C585B6}"/>
                  </a:ext>
                </a:extLst>
              </p:cNvPr>
              <p:cNvSpPr/>
              <p:nvPr/>
            </p:nvSpPr>
            <p:spPr>
              <a:xfrm>
                <a:off x="327453" y="2586091"/>
                <a:ext cx="104309" cy="173058"/>
              </a:xfrm>
              <a:custGeom>
                <a:avLst/>
                <a:gdLst>
                  <a:gd name="connsiteX0" fmla="*/ 104309 w 104309"/>
                  <a:gd name="connsiteY0" fmla="*/ 110663 h 173058"/>
                  <a:gd name="connsiteX1" fmla="*/ 104309 w 104309"/>
                  <a:gd name="connsiteY1" fmla="*/ 163576 h 173058"/>
                  <a:gd name="connsiteX2" fmla="*/ 94827 w 104309"/>
                  <a:gd name="connsiteY2" fmla="*/ 173059 h 173058"/>
                  <a:gd name="connsiteX3" fmla="*/ 9483 w 104309"/>
                  <a:gd name="connsiteY3" fmla="*/ 173059 h 173058"/>
                  <a:gd name="connsiteX4" fmla="*/ 0 w 104309"/>
                  <a:gd name="connsiteY4" fmla="*/ 163576 h 173058"/>
                  <a:gd name="connsiteX5" fmla="*/ 0 w 104309"/>
                  <a:gd name="connsiteY5" fmla="*/ 0 h 173058"/>
                  <a:gd name="connsiteX6" fmla="*/ 18965 w 104309"/>
                  <a:gd name="connsiteY6" fmla="*/ 49689 h 173058"/>
                  <a:gd name="connsiteX7" fmla="*/ 18965 w 104309"/>
                  <a:gd name="connsiteY7" fmla="*/ 153999 h 173058"/>
                  <a:gd name="connsiteX8" fmla="*/ 85344 w 104309"/>
                  <a:gd name="connsiteY8" fmla="*/ 153999 h 173058"/>
                  <a:gd name="connsiteX9" fmla="*/ 85344 w 104309"/>
                  <a:gd name="connsiteY9" fmla="*/ 104309 h 173058"/>
                  <a:gd name="connsiteX10" fmla="*/ 104309 w 104309"/>
                  <a:gd name="connsiteY10" fmla="*/ 110663 h 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09" h="173058">
                    <a:moveTo>
                      <a:pt x="104309" y="110663"/>
                    </a:moveTo>
                    <a:lnTo>
                      <a:pt x="104309" y="163576"/>
                    </a:lnTo>
                    <a:cubicBezTo>
                      <a:pt x="104309" y="168813"/>
                      <a:pt x="100064" y="173059"/>
                      <a:pt x="94827" y="173059"/>
                    </a:cubicBezTo>
                    <a:lnTo>
                      <a:pt x="9483" y="173059"/>
                    </a:lnTo>
                    <a:cubicBezTo>
                      <a:pt x="4246" y="173059"/>
                      <a:pt x="0" y="168813"/>
                      <a:pt x="0" y="163576"/>
                    </a:cubicBezTo>
                    <a:lnTo>
                      <a:pt x="0" y="0"/>
                    </a:lnTo>
                    <a:cubicBezTo>
                      <a:pt x="3083" y="17624"/>
                      <a:pt x="9522" y="34493"/>
                      <a:pt x="18965" y="49689"/>
                    </a:cubicBezTo>
                    <a:lnTo>
                      <a:pt x="18965" y="153999"/>
                    </a:lnTo>
                    <a:lnTo>
                      <a:pt x="85344" y="153999"/>
                    </a:lnTo>
                    <a:lnTo>
                      <a:pt x="85344" y="104309"/>
                    </a:lnTo>
                    <a:cubicBezTo>
                      <a:pt x="91491" y="106917"/>
                      <a:pt x="97832" y="109041"/>
                      <a:pt x="104309" y="110663"/>
                    </a:cubicBezTo>
                    <a:close/>
                  </a:path>
                </a:pathLst>
              </a:custGeom>
              <a:grpFill/>
              <a:ln w="9398" cap="flat">
                <a:noFill/>
                <a:prstDash val="solid"/>
                <a:miter/>
              </a:ln>
            </p:spPr>
            <p:txBody>
              <a:bodyPr rtlCol="0" anchor="ctr"/>
              <a:lstStyle/>
              <a:p>
                <a:endParaRPr lang="en-US" sz="2118"/>
              </a:p>
            </p:txBody>
          </p:sp>
          <p:sp>
            <p:nvSpPr>
              <p:cNvPr id="57" name="Freeform: Shape 52">
                <a:extLst>
                  <a:ext uri="{FF2B5EF4-FFF2-40B4-BE49-F238E27FC236}">
                    <a16:creationId xmlns:a16="http://schemas.microsoft.com/office/drawing/2014/main" id="{6D46860F-C308-4BBC-838F-A1F5CA892099}"/>
                  </a:ext>
                </a:extLst>
              </p:cNvPr>
              <p:cNvSpPr/>
              <p:nvPr/>
            </p:nvSpPr>
            <p:spPr>
              <a:xfrm>
                <a:off x="327453" y="2379843"/>
                <a:ext cx="104309" cy="153998"/>
              </a:xfrm>
              <a:custGeom>
                <a:avLst/>
                <a:gdLst>
                  <a:gd name="connsiteX0" fmla="*/ 104309 w 104309"/>
                  <a:gd name="connsiteY0" fmla="*/ 9483 h 153998"/>
                  <a:gd name="connsiteX1" fmla="*/ 104309 w 104309"/>
                  <a:gd name="connsiteY1" fmla="*/ 43051 h 153998"/>
                  <a:gd name="connsiteX2" fmla="*/ 85344 w 104309"/>
                  <a:gd name="connsiteY2" fmla="*/ 49784 h 153998"/>
                  <a:gd name="connsiteX3" fmla="*/ 85344 w 104309"/>
                  <a:gd name="connsiteY3" fmla="*/ 18965 h 153998"/>
                  <a:gd name="connsiteX4" fmla="*/ 18965 w 104309"/>
                  <a:gd name="connsiteY4" fmla="*/ 18965 h 153998"/>
                  <a:gd name="connsiteX5" fmla="*/ 18965 w 104309"/>
                  <a:gd name="connsiteY5" fmla="*/ 104309 h 153998"/>
                  <a:gd name="connsiteX6" fmla="*/ 0 w 104309"/>
                  <a:gd name="connsiteY6" fmla="*/ 153999 h 153998"/>
                  <a:gd name="connsiteX7" fmla="*/ 0 w 104309"/>
                  <a:gd name="connsiteY7" fmla="*/ 9483 h 153998"/>
                  <a:gd name="connsiteX8" fmla="*/ 9483 w 104309"/>
                  <a:gd name="connsiteY8" fmla="*/ 0 h 153998"/>
                  <a:gd name="connsiteX9" fmla="*/ 94827 w 104309"/>
                  <a:gd name="connsiteY9" fmla="*/ 0 h 153998"/>
                  <a:gd name="connsiteX10" fmla="*/ 104309 w 104309"/>
                  <a:gd name="connsiteY10" fmla="*/ 9483 h 1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09" h="153998">
                    <a:moveTo>
                      <a:pt x="104309" y="9483"/>
                    </a:moveTo>
                    <a:lnTo>
                      <a:pt x="104309" y="43051"/>
                    </a:lnTo>
                    <a:cubicBezTo>
                      <a:pt x="97821" y="44796"/>
                      <a:pt x="91480" y="47047"/>
                      <a:pt x="85344" y="49784"/>
                    </a:cubicBezTo>
                    <a:lnTo>
                      <a:pt x="85344" y="18965"/>
                    </a:lnTo>
                    <a:lnTo>
                      <a:pt x="18965" y="18965"/>
                    </a:lnTo>
                    <a:lnTo>
                      <a:pt x="18965" y="104309"/>
                    </a:lnTo>
                    <a:cubicBezTo>
                      <a:pt x="9522" y="119506"/>
                      <a:pt x="3083" y="136374"/>
                      <a:pt x="0" y="153999"/>
                    </a:cubicBezTo>
                    <a:lnTo>
                      <a:pt x="0" y="9483"/>
                    </a:lnTo>
                    <a:cubicBezTo>
                      <a:pt x="0" y="4246"/>
                      <a:pt x="4246" y="0"/>
                      <a:pt x="9483" y="0"/>
                    </a:cubicBezTo>
                    <a:lnTo>
                      <a:pt x="94827" y="0"/>
                    </a:lnTo>
                    <a:cubicBezTo>
                      <a:pt x="100064" y="0"/>
                      <a:pt x="104309" y="4246"/>
                      <a:pt x="104309" y="9483"/>
                    </a:cubicBezTo>
                    <a:close/>
                  </a:path>
                </a:pathLst>
              </a:custGeom>
              <a:grpFill/>
              <a:ln w="9398" cap="flat">
                <a:noFill/>
                <a:prstDash val="solid"/>
                <a:miter/>
              </a:ln>
            </p:spPr>
            <p:txBody>
              <a:bodyPr rtlCol="0" anchor="ctr"/>
              <a:lstStyle/>
              <a:p>
                <a:endParaRPr lang="en-US" sz="2118"/>
              </a:p>
            </p:txBody>
          </p:sp>
          <p:sp>
            <p:nvSpPr>
              <p:cNvPr id="58" name="Freeform: Shape 53">
                <a:extLst>
                  <a:ext uri="{FF2B5EF4-FFF2-40B4-BE49-F238E27FC236}">
                    <a16:creationId xmlns:a16="http://schemas.microsoft.com/office/drawing/2014/main" id="{3B75B031-3C33-4BCD-B799-53C69EF20CD3}"/>
                  </a:ext>
                </a:extLst>
              </p:cNvPr>
              <p:cNvSpPr/>
              <p:nvPr/>
            </p:nvSpPr>
            <p:spPr>
              <a:xfrm>
                <a:off x="450727" y="2303982"/>
                <a:ext cx="104313" cy="455168"/>
              </a:xfrm>
              <a:custGeom>
                <a:avLst/>
                <a:gdLst>
                  <a:gd name="connsiteX0" fmla="*/ 85344 w 104313"/>
                  <a:gd name="connsiteY0" fmla="*/ 400358 h 455168"/>
                  <a:gd name="connsiteX1" fmla="*/ 85344 w 104313"/>
                  <a:gd name="connsiteY1" fmla="*/ 436203 h 455168"/>
                  <a:gd name="connsiteX2" fmla="*/ 18965 w 104313"/>
                  <a:gd name="connsiteY2" fmla="*/ 436203 h 455168"/>
                  <a:gd name="connsiteX3" fmla="*/ 18965 w 104313"/>
                  <a:gd name="connsiteY3" fmla="*/ 398272 h 455168"/>
                  <a:gd name="connsiteX4" fmla="*/ 18965 w 104313"/>
                  <a:gd name="connsiteY4" fmla="*/ 398272 h 455168"/>
                  <a:gd name="connsiteX5" fmla="*/ 0 w 104313"/>
                  <a:gd name="connsiteY5" fmla="*/ 397039 h 455168"/>
                  <a:gd name="connsiteX6" fmla="*/ 0 w 104313"/>
                  <a:gd name="connsiteY6" fmla="*/ 445685 h 455168"/>
                  <a:gd name="connsiteX7" fmla="*/ 9483 w 104313"/>
                  <a:gd name="connsiteY7" fmla="*/ 455168 h 455168"/>
                  <a:gd name="connsiteX8" fmla="*/ 94827 w 104313"/>
                  <a:gd name="connsiteY8" fmla="*/ 455168 h 455168"/>
                  <a:gd name="connsiteX9" fmla="*/ 104309 w 104313"/>
                  <a:gd name="connsiteY9" fmla="*/ 445685 h 455168"/>
                  <a:gd name="connsiteX10" fmla="*/ 104309 w 104313"/>
                  <a:gd name="connsiteY10" fmla="*/ 419324 h 455168"/>
                  <a:gd name="connsiteX11" fmla="*/ 94827 w 104313"/>
                  <a:gd name="connsiteY11" fmla="*/ 0 h 455168"/>
                  <a:gd name="connsiteX12" fmla="*/ 9483 w 104313"/>
                  <a:gd name="connsiteY12" fmla="*/ 0 h 455168"/>
                  <a:gd name="connsiteX13" fmla="*/ 0 w 104313"/>
                  <a:gd name="connsiteY13" fmla="*/ 9483 h 455168"/>
                  <a:gd name="connsiteX14" fmla="*/ 0 w 104313"/>
                  <a:gd name="connsiteY14" fmla="*/ 115025 h 455168"/>
                  <a:gd name="connsiteX15" fmla="*/ 18965 w 104313"/>
                  <a:gd name="connsiteY15" fmla="*/ 113792 h 455168"/>
                  <a:gd name="connsiteX16" fmla="*/ 18965 w 104313"/>
                  <a:gd name="connsiteY16" fmla="*/ 113792 h 455168"/>
                  <a:gd name="connsiteX17" fmla="*/ 18965 w 104313"/>
                  <a:gd name="connsiteY17" fmla="*/ 18965 h 455168"/>
                  <a:gd name="connsiteX18" fmla="*/ 85344 w 104313"/>
                  <a:gd name="connsiteY18" fmla="*/ 18965 h 455168"/>
                  <a:gd name="connsiteX19" fmla="*/ 85344 w 104313"/>
                  <a:gd name="connsiteY19" fmla="*/ 130387 h 455168"/>
                  <a:gd name="connsiteX20" fmla="*/ 104309 w 104313"/>
                  <a:gd name="connsiteY20" fmla="*/ 142524 h 455168"/>
                  <a:gd name="connsiteX21" fmla="*/ 104309 w 104313"/>
                  <a:gd name="connsiteY21" fmla="*/ 9767 h 455168"/>
                  <a:gd name="connsiteX22" fmla="*/ 95115 w 104313"/>
                  <a:gd name="connsiteY22" fmla="*/ 4 h 455168"/>
                  <a:gd name="connsiteX23" fmla="*/ 94827 w 104313"/>
                  <a:gd name="connsiteY23" fmla="*/ 0 h 45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313" h="455168">
                    <a:moveTo>
                      <a:pt x="85344" y="400358"/>
                    </a:moveTo>
                    <a:lnTo>
                      <a:pt x="85344" y="436203"/>
                    </a:lnTo>
                    <a:lnTo>
                      <a:pt x="18965" y="436203"/>
                    </a:lnTo>
                    <a:lnTo>
                      <a:pt x="18965" y="398272"/>
                    </a:lnTo>
                    <a:lnTo>
                      <a:pt x="18965" y="398272"/>
                    </a:lnTo>
                    <a:cubicBezTo>
                      <a:pt x="12623" y="398293"/>
                      <a:pt x="6286" y="397881"/>
                      <a:pt x="0" y="397039"/>
                    </a:cubicBezTo>
                    <a:lnTo>
                      <a:pt x="0" y="445685"/>
                    </a:lnTo>
                    <a:cubicBezTo>
                      <a:pt x="0" y="450922"/>
                      <a:pt x="4246" y="455168"/>
                      <a:pt x="9483" y="455168"/>
                    </a:cubicBezTo>
                    <a:lnTo>
                      <a:pt x="94827" y="455168"/>
                    </a:lnTo>
                    <a:cubicBezTo>
                      <a:pt x="100064" y="455168"/>
                      <a:pt x="104309" y="450922"/>
                      <a:pt x="104309" y="445685"/>
                    </a:cubicBezTo>
                    <a:lnTo>
                      <a:pt x="104309" y="419324"/>
                    </a:lnTo>
                    <a:close/>
                    <a:moveTo>
                      <a:pt x="94827" y="0"/>
                    </a:moveTo>
                    <a:lnTo>
                      <a:pt x="9483" y="0"/>
                    </a:lnTo>
                    <a:cubicBezTo>
                      <a:pt x="4246" y="0"/>
                      <a:pt x="0" y="4246"/>
                      <a:pt x="0" y="9483"/>
                    </a:cubicBezTo>
                    <a:lnTo>
                      <a:pt x="0" y="115025"/>
                    </a:lnTo>
                    <a:cubicBezTo>
                      <a:pt x="6286" y="114174"/>
                      <a:pt x="12623" y="113763"/>
                      <a:pt x="18965" y="113792"/>
                    </a:cubicBezTo>
                    <a:lnTo>
                      <a:pt x="18965" y="113792"/>
                    </a:lnTo>
                    <a:lnTo>
                      <a:pt x="18965" y="18965"/>
                    </a:lnTo>
                    <a:lnTo>
                      <a:pt x="85344" y="18965"/>
                    </a:lnTo>
                    <a:lnTo>
                      <a:pt x="85344" y="130387"/>
                    </a:lnTo>
                    <a:cubicBezTo>
                      <a:pt x="91988" y="133905"/>
                      <a:pt x="98332" y="137965"/>
                      <a:pt x="104309" y="142524"/>
                    </a:cubicBezTo>
                    <a:lnTo>
                      <a:pt x="104309" y="9767"/>
                    </a:lnTo>
                    <a:cubicBezTo>
                      <a:pt x="104466" y="4532"/>
                      <a:pt x="100350" y="161"/>
                      <a:pt x="95115" y="4"/>
                    </a:cubicBezTo>
                    <a:cubicBezTo>
                      <a:pt x="95019" y="1"/>
                      <a:pt x="94923" y="0"/>
                      <a:pt x="94827" y="0"/>
                    </a:cubicBezTo>
                    <a:close/>
                  </a:path>
                </a:pathLst>
              </a:custGeom>
              <a:grpFill/>
              <a:ln w="9398" cap="flat">
                <a:noFill/>
                <a:prstDash val="solid"/>
                <a:miter/>
              </a:ln>
            </p:spPr>
            <p:txBody>
              <a:bodyPr rtlCol="0" anchor="ctr"/>
              <a:lstStyle/>
              <a:p>
                <a:endParaRPr lang="en-US" sz="2118"/>
              </a:p>
            </p:txBody>
          </p:sp>
          <p:sp>
            <p:nvSpPr>
              <p:cNvPr id="59" name="Freeform: Shape 54">
                <a:extLst>
                  <a:ext uri="{FF2B5EF4-FFF2-40B4-BE49-F238E27FC236}">
                    <a16:creationId xmlns:a16="http://schemas.microsoft.com/office/drawing/2014/main" id="{6B92E893-AF49-4858-9639-F831E5D43F5F}"/>
                  </a:ext>
                </a:extLst>
              </p:cNvPr>
              <p:cNvSpPr/>
              <p:nvPr/>
            </p:nvSpPr>
            <p:spPr>
              <a:xfrm>
                <a:off x="574002" y="2351395"/>
                <a:ext cx="104309" cy="329522"/>
              </a:xfrm>
              <a:custGeom>
                <a:avLst/>
                <a:gdLst>
                  <a:gd name="connsiteX0" fmla="*/ 94827 w 104309"/>
                  <a:gd name="connsiteY0" fmla="*/ 0 h 329522"/>
                  <a:gd name="connsiteX1" fmla="*/ 9483 w 104309"/>
                  <a:gd name="connsiteY1" fmla="*/ 0 h 329522"/>
                  <a:gd name="connsiteX2" fmla="*/ 0 w 104309"/>
                  <a:gd name="connsiteY2" fmla="*/ 9483 h 329522"/>
                  <a:gd name="connsiteX3" fmla="*/ 0 w 104309"/>
                  <a:gd name="connsiteY3" fmla="*/ 112275 h 329522"/>
                  <a:gd name="connsiteX4" fmla="*/ 18965 w 104309"/>
                  <a:gd name="connsiteY4" fmla="*/ 138257 h 329522"/>
                  <a:gd name="connsiteX5" fmla="*/ 18965 w 104309"/>
                  <a:gd name="connsiteY5" fmla="*/ 18965 h 329522"/>
                  <a:gd name="connsiteX6" fmla="*/ 85344 w 104309"/>
                  <a:gd name="connsiteY6" fmla="*/ 18965 h 329522"/>
                  <a:gd name="connsiteX7" fmla="*/ 85344 w 104309"/>
                  <a:gd name="connsiteY7" fmla="*/ 310557 h 329522"/>
                  <a:gd name="connsiteX8" fmla="*/ 104309 w 104309"/>
                  <a:gd name="connsiteY8" fmla="*/ 329523 h 329522"/>
                  <a:gd name="connsiteX9" fmla="*/ 104309 w 104309"/>
                  <a:gd name="connsiteY9" fmla="*/ 9483 h 329522"/>
                  <a:gd name="connsiteX10" fmla="*/ 94827 w 104309"/>
                  <a:gd name="connsiteY10" fmla="*/ 0 h 32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09" h="329522">
                    <a:moveTo>
                      <a:pt x="94827" y="0"/>
                    </a:moveTo>
                    <a:lnTo>
                      <a:pt x="9483" y="0"/>
                    </a:lnTo>
                    <a:cubicBezTo>
                      <a:pt x="4246" y="0"/>
                      <a:pt x="0" y="4246"/>
                      <a:pt x="0" y="9483"/>
                    </a:cubicBezTo>
                    <a:lnTo>
                      <a:pt x="0" y="112275"/>
                    </a:lnTo>
                    <a:cubicBezTo>
                      <a:pt x="7311" y="120168"/>
                      <a:pt x="13676" y="128888"/>
                      <a:pt x="18965" y="138257"/>
                    </a:cubicBezTo>
                    <a:lnTo>
                      <a:pt x="18965" y="18965"/>
                    </a:lnTo>
                    <a:lnTo>
                      <a:pt x="85344" y="18965"/>
                    </a:lnTo>
                    <a:lnTo>
                      <a:pt x="85344" y="310557"/>
                    </a:lnTo>
                    <a:lnTo>
                      <a:pt x="104309" y="329523"/>
                    </a:lnTo>
                    <a:lnTo>
                      <a:pt x="104309" y="9483"/>
                    </a:lnTo>
                    <a:cubicBezTo>
                      <a:pt x="104309" y="4246"/>
                      <a:pt x="100064" y="0"/>
                      <a:pt x="94827" y="0"/>
                    </a:cubicBezTo>
                    <a:close/>
                  </a:path>
                </a:pathLst>
              </a:custGeom>
              <a:grpFill/>
              <a:ln w="9398" cap="flat">
                <a:noFill/>
                <a:prstDash val="solid"/>
                <a:miter/>
              </a:ln>
            </p:spPr>
            <p:txBody>
              <a:bodyPr rtlCol="0" anchor="ctr"/>
              <a:lstStyle/>
              <a:p>
                <a:endParaRPr lang="en-US" sz="2118"/>
              </a:p>
            </p:txBody>
          </p:sp>
          <p:sp>
            <p:nvSpPr>
              <p:cNvPr id="60" name="Freeform: Shape 55">
                <a:extLst>
                  <a:ext uri="{FF2B5EF4-FFF2-40B4-BE49-F238E27FC236}">
                    <a16:creationId xmlns:a16="http://schemas.microsoft.com/office/drawing/2014/main" id="{B61ED2FB-A7D7-473F-989A-7D859C9B0FDA}"/>
                  </a:ext>
                </a:extLst>
              </p:cNvPr>
              <p:cNvSpPr/>
              <p:nvPr/>
            </p:nvSpPr>
            <p:spPr>
              <a:xfrm>
                <a:off x="346154" y="2436487"/>
                <a:ext cx="332217" cy="327700"/>
              </a:xfrm>
              <a:custGeom>
                <a:avLst/>
                <a:gdLst>
                  <a:gd name="connsiteX0" fmla="*/ 320683 w 332217"/>
                  <a:gd name="connsiteY0" fmla="*/ 260077 h 327700"/>
                  <a:gd name="connsiteX1" fmla="*/ 235339 w 332217"/>
                  <a:gd name="connsiteY1" fmla="*/ 174733 h 327700"/>
                  <a:gd name="connsiteX2" fmla="*/ 174733 w 332217"/>
                  <a:gd name="connsiteY2" fmla="*/ 11270 h 327700"/>
                  <a:gd name="connsiteX3" fmla="*/ 11270 w 332217"/>
                  <a:gd name="connsiteY3" fmla="*/ 71876 h 327700"/>
                  <a:gd name="connsiteX4" fmla="*/ 71876 w 332217"/>
                  <a:gd name="connsiteY4" fmla="*/ 235339 h 327700"/>
                  <a:gd name="connsiteX5" fmla="*/ 180909 w 332217"/>
                  <a:gd name="connsiteY5" fmla="*/ 232293 h 327700"/>
                  <a:gd name="connsiteX6" fmla="*/ 264830 w 332217"/>
                  <a:gd name="connsiteY6" fmla="*/ 316119 h 327700"/>
                  <a:gd name="connsiteX7" fmla="*/ 320636 w 332217"/>
                  <a:gd name="connsiteY7" fmla="*/ 316167 h 327700"/>
                  <a:gd name="connsiteX8" fmla="*/ 320683 w 332217"/>
                  <a:gd name="connsiteY8" fmla="*/ 260361 h 327700"/>
                  <a:gd name="connsiteX9" fmla="*/ 19229 w 332217"/>
                  <a:gd name="connsiteY9" fmla="*/ 123337 h 327700"/>
                  <a:gd name="connsiteX10" fmla="*/ 123539 w 332217"/>
                  <a:gd name="connsiteY10" fmla="*/ 19027 h 327700"/>
                  <a:gd name="connsiteX11" fmla="*/ 227848 w 332217"/>
                  <a:gd name="connsiteY11" fmla="*/ 123337 h 327700"/>
                  <a:gd name="connsiteX12" fmla="*/ 123539 w 332217"/>
                  <a:gd name="connsiteY12" fmla="*/ 227646 h 327700"/>
                  <a:gd name="connsiteX13" fmla="*/ 19229 w 332217"/>
                  <a:gd name="connsiteY13" fmla="*/ 123337 h 327700"/>
                  <a:gd name="connsiteX14" fmla="*/ 307218 w 332217"/>
                  <a:gd name="connsiteY14" fmla="*/ 302464 h 327700"/>
                  <a:gd name="connsiteX15" fmla="*/ 278201 w 332217"/>
                  <a:gd name="connsiteY15" fmla="*/ 302464 h 327700"/>
                  <a:gd name="connsiteX16" fmla="*/ 197409 w 332217"/>
                  <a:gd name="connsiteY16" fmla="*/ 221672 h 327700"/>
                  <a:gd name="connsiteX17" fmla="*/ 225857 w 332217"/>
                  <a:gd name="connsiteY17" fmla="*/ 191612 h 327700"/>
                  <a:gd name="connsiteX18" fmla="*/ 307408 w 332217"/>
                  <a:gd name="connsiteY18" fmla="*/ 273542 h 327700"/>
                  <a:gd name="connsiteX19" fmla="*/ 307218 w 332217"/>
                  <a:gd name="connsiteY19" fmla="*/ 302464 h 32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217" h="327700">
                    <a:moveTo>
                      <a:pt x="320683" y="260077"/>
                    </a:moveTo>
                    <a:lnTo>
                      <a:pt x="235339" y="174733"/>
                    </a:lnTo>
                    <a:cubicBezTo>
                      <a:pt x="263742" y="112858"/>
                      <a:pt x="236608" y="39673"/>
                      <a:pt x="174733" y="11270"/>
                    </a:cubicBezTo>
                    <a:cubicBezTo>
                      <a:pt x="112858" y="-17133"/>
                      <a:pt x="39673" y="10001"/>
                      <a:pt x="11270" y="71876"/>
                    </a:cubicBezTo>
                    <a:cubicBezTo>
                      <a:pt x="-17133" y="133751"/>
                      <a:pt x="10001" y="206936"/>
                      <a:pt x="71876" y="235339"/>
                    </a:cubicBezTo>
                    <a:cubicBezTo>
                      <a:pt x="106717" y="251333"/>
                      <a:pt x="147015" y="250207"/>
                      <a:pt x="180909" y="232293"/>
                    </a:cubicBezTo>
                    <a:lnTo>
                      <a:pt x="264830" y="316119"/>
                    </a:lnTo>
                    <a:cubicBezTo>
                      <a:pt x="280228" y="331543"/>
                      <a:pt x="305213" y="331564"/>
                      <a:pt x="320636" y="316167"/>
                    </a:cubicBezTo>
                    <a:cubicBezTo>
                      <a:pt x="336059" y="300770"/>
                      <a:pt x="336080" y="275785"/>
                      <a:pt x="320683" y="260361"/>
                    </a:cubicBezTo>
                    <a:close/>
                    <a:moveTo>
                      <a:pt x="19229" y="123337"/>
                    </a:moveTo>
                    <a:cubicBezTo>
                      <a:pt x="19229" y="65728"/>
                      <a:pt x="65930" y="19027"/>
                      <a:pt x="123539" y="19027"/>
                    </a:cubicBezTo>
                    <a:cubicBezTo>
                      <a:pt x="181147" y="19027"/>
                      <a:pt x="227848" y="65728"/>
                      <a:pt x="227848" y="123337"/>
                    </a:cubicBezTo>
                    <a:cubicBezTo>
                      <a:pt x="227848" y="180945"/>
                      <a:pt x="181147" y="227646"/>
                      <a:pt x="123539" y="227646"/>
                    </a:cubicBezTo>
                    <a:cubicBezTo>
                      <a:pt x="65930" y="227646"/>
                      <a:pt x="19229" y="180945"/>
                      <a:pt x="19229" y="123337"/>
                    </a:cubicBezTo>
                    <a:close/>
                    <a:moveTo>
                      <a:pt x="307218" y="302464"/>
                    </a:moveTo>
                    <a:cubicBezTo>
                      <a:pt x="299192" y="310445"/>
                      <a:pt x="286227" y="310445"/>
                      <a:pt x="278201" y="302464"/>
                    </a:cubicBezTo>
                    <a:lnTo>
                      <a:pt x="197409" y="221672"/>
                    </a:lnTo>
                    <a:cubicBezTo>
                      <a:pt x="208492" y="213299"/>
                      <a:pt x="218106" y="203140"/>
                      <a:pt x="225857" y="191612"/>
                    </a:cubicBezTo>
                    <a:lnTo>
                      <a:pt x="307408" y="273542"/>
                    </a:lnTo>
                    <a:cubicBezTo>
                      <a:pt x="315325" y="281588"/>
                      <a:pt x="315240" y="294523"/>
                      <a:pt x="307218" y="302464"/>
                    </a:cubicBezTo>
                    <a:close/>
                  </a:path>
                </a:pathLst>
              </a:custGeom>
              <a:grpFill/>
              <a:ln w="9398" cap="flat">
                <a:noFill/>
                <a:prstDash val="solid"/>
                <a:miter/>
              </a:ln>
            </p:spPr>
            <p:txBody>
              <a:bodyPr rtlCol="0" anchor="ctr"/>
              <a:lstStyle/>
              <a:p>
                <a:endParaRPr lang="en-US" sz="2118"/>
              </a:p>
            </p:txBody>
          </p:sp>
          <p:sp>
            <p:nvSpPr>
              <p:cNvPr id="61" name="Freeform: Shape 56">
                <a:extLst>
                  <a:ext uri="{FF2B5EF4-FFF2-40B4-BE49-F238E27FC236}">
                    <a16:creationId xmlns:a16="http://schemas.microsoft.com/office/drawing/2014/main" id="{2F748D9B-C4FE-428B-A822-96CF11691E4C}"/>
                  </a:ext>
                </a:extLst>
              </p:cNvPr>
              <p:cNvSpPr/>
              <p:nvPr/>
            </p:nvSpPr>
            <p:spPr>
              <a:xfrm>
                <a:off x="402066" y="2493974"/>
                <a:ext cx="98539" cy="111082"/>
              </a:xfrm>
              <a:custGeom>
                <a:avLst/>
                <a:gdLst>
                  <a:gd name="connsiteX0" fmla="*/ 25618 w 98539"/>
                  <a:gd name="connsiteY0" fmla="*/ 111082 h 111082"/>
                  <a:gd name="connsiteX1" fmla="*/ 11443 w 98539"/>
                  <a:gd name="connsiteY1" fmla="*/ 25618 h 111082"/>
                  <a:gd name="connsiteX2" fmla="*/ 96907 w 98539"/>
                  <a:gd name="connsiteY2" fmla="*/ 11443 h 111082"/>
                  <a:gd name="connsiteX3" fmla="*/ 98540 w 98539"/>
                  <a:gd name="connsiteY3" fmla="*/ 12652 h 111082"/>
                  <a:gd name="connsiteX4" fmla="*/ 87255 w 98539"/>
                  <a:gd name="connsiteY4" fmla="*/ 27920 h 111082"/>
                  <a:gd name="connsiteX5" fmla="*/ 28084 w 98539"/>
                  <a:gd name="connsiteY5" fmla="*/ 36738 h 111082"/>
                  <a:gd name="connsiteX6" fmla="*/ 36902 w 98539"/>
                  <a:gd name="connsiteY6" fmla="*/ 95910 h 11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39" h="111082">
                    <a:moveTo>
                      <a:pt x="25618" y="111082"/>
                    </a:moveTo>
                    <a:cubicBezTo>
                      <a:pt x="-1897" y="91397"/>
                      <a:pt x="-8243" y="53133"/>
                      <a:pt x="11443" y="25618"/>
                    </a:cubicBezTo>
                    <a:cubicBezTo>
                      <a:pt x="31129" y="-1897"/>
                      <a:pt x="69393" y="-8243"/>
                      <a:pt x="96907" y="11443"/>
                    </a:cubicBezTo>
                    <a:cubicBezTo>
                      <a:pt x="97458" y="11837"/>
                      <a:pt x="98002" y="12240"/>
                      <a:pt x="98540" y="12652"/>
                    </a:cubicBezTo>
                    <a:lnTo>
                      <a:pt x="87255" y="27920"/>
                    </a:lnTo>
                    <a:cubicBezTo>
                      <a:pt x="68480" y="14015"/>
                      <a:pt x="41988" y="17963"/>
                      <a:pt x="28084" y="36738"/>
                    </a:cubicBezTo>
                    <a:cubicBezTo>
                      <a:pt x="14179" y="55514"/>
                      <a:pt x="18127" y="82006"/>
                      <a:pt x="36902" y="95910"/>
                    </a:cubicBezTo>
                    <a:close/>
                  </a:path>
                </a:pathLst>
              </a:custGeom>
              <a:grpFill/>
              <a:ln w="9398" cap="flat">
                <a:noFill/>
                <a:prstDash val="solid"/>
                <a:miter/>
              </a:ln>
            </p:spPr>
            <p:txBody>
              <a:bodyPr rtlCol="0" anchor="ctr"/>
              <a:lstStyle/>
              <a:p>
                <a:endParaRPr lang="en-US" sz="2118"/>
              </a:p>
            </p:txBody>
          </p:sp>
        </p:grpSp>
        <p:grpSp>
          <p:nvGrpSpPr>
            <p:cNvPr id="42" name="Group 41">
              <a:extLst>
                <a:ext uri="{FF2B5EF4-FFF2-40B4-BE49-F238E27FC236}">
                  <a16:creationId xmlns:a16="http://schemas.microsoft.com/office/drawing/2014/main" id="{58F79CD6-39F0-4884-8C7A-D5D873598C23}"/>
                </a:ext>
              </a:extLst>
            </p:cNvPr>
            <p:cNvGrpSpPr/>
            <p:nvPr/>
          </p:nvGrpSpPr>
          <p:grpSpPr>
            <a:xfrm>
              <a:off x="2660661" y="3050084"/>
              <a:ext cx="1558617" cy="1007480"/>
              <a:chOff x="2660661" y="3050084"/>
              <a:chExt cx="1558617" cy="1007480"/>
            </a:xfrm>
          </p:grpSpPr>
          <p:sp>
            <p:nvSpPr>
              <p:cNvPr id="43" name="Arrow: Pentagon 7">
                <a:extLst>
                  <a:ext uri="{FF2B5EF4-FFF2-40B4-BE49-F238E27FC236}">
                    <a16:creationId xmlns:a16="http://schemas.microsoft.com/office/drawing/2014/main" id="{ECDA3990-8A81-4717-8A80-764CB96BD114}"/>
                  </a:ext>
                </a:extLst>
              </p:cNvPr>
              <p:cNvSpPr/>
              <p:nvPr/>
            </p:nvSpPr>
            <p:spPr>
              <a:xfrm>
                <a:off x="2660661" y="3050084"/>
                <a:ext cx="1558617" cy="1007480"/>
              </a:xfrm>
              <a:prstGeom prst="homePlate">
                <a:avLst>
                  <a:gd name="adj" fmla="val 21885"/>
                </a:avLst>
              </a:prstGeom>
              <a:solidFill>
                <a:srgbClr val="151C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grpSp>
            <p:nvGrpSpPr>
              <p:cNvPr id="44" name="Group 43">
                <a:extLst>
                  <a:ext uri="{FF2B5EF4-FFF2-40B4-BE49-F238E27FC236}">
                    <a16:creationId xmlns:a16="http://schemas.microsoft.com/office/drawing/2014/main" id="{6269E512-629C-4011-A68E-7D768F7F7261}"/>
                  </a:ext>
                </a:extLst>
              </p:cNvPr>
              <p:cNvGrpSpPr/>
              <p:nvPr/>
            </p:nvGrpSpPr>
            <p:grpSpPr>
              <a:xfrm>
                <a:off x="3045837" y="3324872"/>
                <a:ext cx="698111" cy="457904"/>
                <a:chOff x="906765" y="3420945"/>
                <a:chExt cx="698111" cy="457904"/>
              </a:xfrm>
              <a:solidFill>
                <a:srgbClr val="151C25"/>
              </a:solidFill>
            </p:grpSpPr>
            <p:grpSp>
              <p:nvGrpSpPr>
                <p:cNvPr id="46" name="Group 45">
                  <a:extLst>
                    <a:ext uri="{FF2B5EF4-FFF2-40B4-BE49-F238E27FC236}">
                      <a16:creationId xmlns:a16="http://schemas.microsoft.com/office/drawing/2014/main" id="{15B9F00D-0FCC-4D81-A98A-1A581551F7B4}"/>
                    </a:ext>
                  </a:extLst>
                </p:cNvPr>
                <p:cNvGrpSpPr/>
                <p:nvPr/>
              </p:nvGrpSpPr>
              <p:grpSpPr>
                <a:xfrm>
                  <a:off x="906765" y="3420945"/>
                  <a:ext cx="302616" cy="375295"/>
                  <a:chOff x="780076" y="3420945"/>
                  <a:chExt cx="302616" cy="375295"/>
                </a:xfrm>
                <a:grpFill/>
              </p:grpSpPr>
              <p:sp>
                <p:nvSpPr>
                  <p:cNvPr id="53" name="Oval 5">
                    <a:extLst>
                      <a:ext uri="{FF2B5EF4-FFF2-40B4-BE49-F238E27FC236}">
                        <a16:creationId xmlns:a16="http://schemas.microsoft.com/office/drawing/2014/main" id="{B96FD344-4C85-4837-8B5E-C7BCADD96BA4}"/>
                      </a:ext>
                    </a:extLst>
                  </p:cNvPr>
                  <p:cNvSpPr>
                    <a:spLocks noChangeArrowheads="1"/>
                  </p:cNvSpPr>
                  <p:nvPr/>
                </p:nvSpPr>
                <p:spPr bwMode="auto">
                  <a:xfrm>
                    <a:off x="840395" y="3420945"/>
                    <a:ext cx="181979" cy="180956"/>
                  </a:xfrm>
                  <a:prstGeom prst="ellipse">
                    <a:avLst/>
                  </a:pr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sp>
                <p:nvSpPr>
                  <p:cNvPr id="54" name="Freeform 6">
                    <a:extLst>
                      <a:ext uri="{FF2B5EF4-FFF2-40B4-BE49-F238E27FC236}">
                        <a16:creationId xmlns:a16="http://schemas.microsoft.com/office/drawing/2014/main" id="{16B88E6A-61AE-4F27-B5EB-70EBD0CF4A7C}"/>
                      </a:ext>
                    </a:extLst>
                  </p:cNvPr>
                  <p:cNvSpPr>
                    <a:spLocks/>
                  </p:cNvSpPr>
                  <p:nvPr/>
                </p:nvSpPr>
                <p:spPr bwMode="auto">
                  <a:xfrm>
                    <a:off x="780076" y="3601901"/>
                    <a:ext cx="302616" cy="194339"/>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grpSp>
            <p:grpSp>
              <p:nvGrpSpPr>
                <p:cNvPr id="47" name="Group 46">
                  <a:extLst>
                    <a:ext uri="{FF2B5EF4-FFF2-40B4-BE49-F238E27FC236}">
                      <a16:creationId xmlns:a16="http://schemas.microsoft.com/office/drawing/2014/main" id="{1703D94E-DD7D-40D5-830D-66528D36DEC6}"/>
                    </a:ext>
                  </a:extLst>
                </p:cNvPr>
                <p:cNvGrpSpPr/>
                <p:nvPr/>
              </p:nvGrpSpPr>
              <p:grpSpPr>
                <a:xfrm>
                  <a:off x="1302260" y="3420945"/>
                  <a:ext cx="302616" cy="375295"/>
                  <a:chOff x="1428056" y="3420945"/>
                  <a:chExt cx="302616" cy="375295"/>
                </a:xfrm>
                <a:grpFill/>
              </p:grpSpPr>
              <p:sp>
                <p:nvSpPr>
                  <p:cNvPr id="51" name="Oval 5">
                    <a:extLst>
                      <a:ext uri="{FF2B5EF4-FFF2-40B4-BE49-F238E27FC236}">
                        <a16:creationId xmlns:a16="http://schemas.microsoft.com/office/drawing/2014/main" id="{43749770-28A9-460C-A149-18E90B2408BF}"/>
                      </a:ext>
                    </a:extLst>
                  </p:cNvPr>
                  <p:cNvSpPr>
                    <a:spLocks noChangeArrowheads="1"/>
                  </p:cNvSpPr>
                  <p:nvPr/>
                </p:nvSpPr>
                <p:spPr bwMode="auto">
                  <a:xfrm>
                    <a:off x="1488375" y="3420945"/>
                    <a:ext cx="181979" cy="180956"/>
                  </a:xfrm>
                  <a:prstGeom prst="ellipse">
                    <a:avLst/>
                  </a:pr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sp>
                <p:nvSpPr>
                  <p:cNvPr id="52" name="Freeform 6">
                    <a:extLst>
                      <a:ext uri="{FF2B5EF4-FFF2-40B4-BE49-F238E27FC236}">
                        <a16:creationId xmlns:a16="http://schemas.microsoft.com/office/drawing/2014/main" id="{76398223-DB78-46E4-B9BB-D6FE9A99DDA6}"/>
                      </a:ext>
                    </a:extLst>
                  </p:cNvPr>
                  <p:cNvSpPr>
                    <a:spLocks/>
                  </p:cNvSpPr>
                  <p:nvPr/>
                </p:nvSpPr>
                <p:spPr bwMode="auto">
                  <a:xfrm>
                    <a:off x="1428056" y="3601901"/>
                    <a:ext cx="302616" cy="194339"/>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grpSp>
            <p:grpSp>
              <p:nvGrpSpPr>
                <p:cNvPr id="48" name="Group 47">
                  <a:extLst>
                    <a:ext uri="{FF2B5EF4-FFF2-40B4-BE49-F238E27FC236}">
                      <a16:creationId xmlns:a16="http://schemas.microsoft.com/office/drawing/2014/main" id="{7EFC54E3-36F5-47C5-A79F-24601B7AF483}"/>
                    </a:ext>
                  </a:extLst>
                </p:cNvPr>
                <p:cNvGrpSpPr/>
                <p:nvPr/>
              </p:nvGrpSpPr>
              <p:grpSpPr>
                <a:xfrm>
                  <a:off x="1086474" y="3458815"/>
                  <a:ext cx="338692" cy="420034"/>
                  <a:chOff x="1108183" y="3429316"/>
                  <a:chExt cx="386263" cy="479032"/>
                </a:xfrm>
                <a:grpFill/>
              </p:grpSpPr>
              <p:sp>
                <p:nvSpPr>
                  <p:cNvPr id="49" name="Oval 5">
                    <a:extLst>
                      <a:ext uri="{FF2B5EF4-FFF2-40B4-BE49-F238E27FC236}">
                        <a16:creationId xmlns:a16="http://schemas.microsoft.com/office/drawing/2014/main" id="{27995F3F-B968-4503-94CD-074A1F3280D5}"/>
                      </a:ext>
                    </a:extLst>
                  </p:cNvPr>
                  <p:cNvSpPr>
                    <a:spLocks noChangeArrowheads="1"/>
                  </p:cNvSpPr>
                  <p:nvPr/>
                </p:nvSpPr>
                <p:spPr bwMode="auto">
                  <a:xfrm>
                    <a:off x="1185175" y="3429316"/>
                    <a:ext cx="232280" cy="230975"/>
                  </a:xfrm>
                  <a:prstGeom prst="ellipse">
                    <a:avLst/>
                  </a:prstGeom>
                  <a:grpFill/>
                  <a:ln w="19050" cap="rnd">
                    <a:solidFill>
                      <a:schemeClr val="accent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sp>
                <p:nvSpPr>
                  <p:cNvPr id="50" name="Freeform 6">
                    <a:extLst>
                      <a:ext uri="{FF2B5EF4-FFF2-40B4-BE49-F238E27FC236}">
                        <a16:creationId xmlns:a16="http://schemas.microsoft.com/office/drawing/2014/main" id="{16FFA255-3693-4BCE-B170-DC859D8753DC}"/>
                      </a:ext>
                    </a:extLst>
                  </p:cNvPr>
                  <p:cNvSpPr>
                    <a:spLocks/>
                  </p:cNvSpPr>
                  <p:nvPr/>
                </p:nvSpPr>
                <p:spPr bwMode="auto">
                  <a:xfrm>
                    <a:off x="1108183" y="3660291"/>
                    <a:ext cx="386263" cy="24805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accent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grpSp>
          </p:grpSp>
        </p:grpSp>
      </p:grpSp>
      <p:pic>
        <p:nvPicPr>
          <p:cNvPr id="1026" name="Picture 2" descr="https://opensearch.org/assets/brand/PNG/Mark/opensearch_mark_darkm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8188" y="3527459"/>
            <a:ext cx="515675" cy="515675"/>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51D67A4D-C7B3-43E5-84AA-B3F4048FF3D8}"/>
              </a:ext>
            </a:extLst>
          </p:cNvPr>
          <p:cNvSpPr txBox="1"/>
          <p:nvPr/>
        </p:nvSpPr>
        <p:spPr>
          <a:xfrm>
            <a:off x="1775631" y="4103925"/>
            <a:ext cx="973296" cy="166071"/>
          </a:xfrm>
          <a:prstGeom prst="rect">
            <a:avLst/>
          </a:prstGeom>
          <a:noFill/>
        </p:spPr>
        <p:txBody>
          <a:bodyPr wrap="square" lIns="0" tIns="0" rIns="0" bIns="0" rtlCol="0" anchor="ctr" anchorCtr="0">
            <a:noAutofit/>
          </a:bodyPr>
          <a:lstStyle/>
          <a:p>
            <a:pPr algn="ctr" defTabSz="685758"/>
            <a:r>
              <a:rPr lang="en-US" sz="1100" dirty="0">
                <a:solidFill>
                  <a:schemeClr val="bg1"/>
                </a:solidFill>
                <a:latin typeface="Amazon Ember Regular" charset="0"/>
              </a:rPr>
              <a:t>OpenSearch</a:t>
            </a:r>
          </a:p>
        </p:txBody>
      </p:sp>
    </p:spTree>
    <p:extLst>
      <p:ext uri="{BB962C8B-B14F-4D97-AF65-F5344CB8AC3E}">
        <p14:creationId xmlns:p14="http://schemas.microsoft.com/office/powerpoint/2010/main" val="428562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1.45833E-6 -3.7037E-6 L 1.45833E-6 0.04352 " pathEditMode="relative" rAng="0" ptsTypes="AA">
                                      <p:cBhvr>
                                        <p:cTn id="9" dur="600" spd="-100000" fill="hold"/>
                                        <p:tgtEl>
                                          <p:spTgt spid="33"/>
                                        </p:tgtEl>
                                        <p:attrNameLst>
                                          <p:attrName>ppt_x</p:attrName>
                                          <p:attrName>ppt_y</p:attrName>
                                        </p:attrNameLst>
                                      </p:cBhvr>
                                      <p:rCtr x="0" y="2176"/>
                                    </p:animMotion>
                                  </p:childTnLst>
                                </p:cTn>
                              </p:par>
                              <p:par>
                                <p:cTn id="10" presetID="10"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nodeType="withEffect">
                                  <p:stCondLst>
                                    <p:cond delay="0"/>
                                  </p:stCondLst>
                                  <p:childTnLst>
                                    <p:animMotion origin="layout" path="M 1.45833E-6 -3.7037E-6 L 1.45833E-6 0.04352 " pathEditMode="relative" rAng="0" ptsTypes="AA">
                                      <p:cBhvr>
                                        <p:cTn id="14" dur="600" spd="-100000" fill="hold"/>
                                        <p:tgtEl>
                                          <p:spTgt spid="37"/>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2">
            <a:extLst>
              <a:ext uri="{FF2B5EF4-FFF2-40B4-BE49-F238E27FC236}">
                <a16:creationId xmlns:a16="http://schemas.microsoft.com/office/drawing/2014/main" id="{0AD042AA-3A04-AC47-9895-18CF2FED11BC}"/>
              </a:ext>
            </a:extLst>
          </p:cNvPr>
          <p:cNvSpPr>
            <a:spLocks noGrp="1"/>
          </p:cNvSpPr>
          <p:nvPr>
            <p:ph idx="4294967295"/>
          </p:nvPr>
        </p:nvSpPr>
        <p:spPr>
          <a:xfrm>
            <a:off x="350098" y="2846068"/>
            <a:ext cx="8342751" cy="1692275"/>
          </a:xfrm>
        </p:spPr>
        <p:txBody>
          <a:bodyPr/>
          <a:lstStyle/>
          <a:p>
            <a:pPr marL="285750" indent="-285750" defTabSz="457182">
              <a:spcBef>
                <a:spcPts val="0"/>
              </a:spcBef>
              <a:spcAft>
                <a:spcPts val="1200"/>
              </a:spcAft>
              <a:buFont typeface="Arial" panose="020B0604020202020204" pitchFamily="34" charset="0"/>
              <a:buChar char="•"/>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Other, more packaged solutions can drive excessive cost as data volumes grow</a:t>
            </a:r>
          </a:p>
          <a:p>
            <a:pPr marL="285750" indent="-285750" defTabSz="457182">
              <a:spcBef>
                <a:spcPts val="0"/>
              </a:spcBef>
              <a:spcAft>
                <a:spcPts val="1200"/>
              </a:spcAft>
              <a:buFont typeface="Arial" panose="020B0604020202020204" pitchFamily="34" charset="0"/>
              <a:buChar char="•"/>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Database solutions and some packaged solutions have lower limits on capacity and higher latency</a:t>
            </a:r>
          </a:p>
          <a:p>
            <a:pPr marL="285750" indent="-285750" defTabSz="457182">
              <a:spcBef>
                <a:spcPts val="0"/>
              </a:spcBef>
              <a:spcAft>
                <a:spcPts val="1200"/>
              </a:spcAft>
              <a:buFont typeface="Arial" panose="020B0604020202020204" pitchFamily="34" charset="0"/>
              <a:buChar char="•"/>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Amazon OpenSearch Service is a very flexible tool, supporting search – for application data, but also for logging data. This enables many customers to use Amazon OpenSearch Service for issue debugging and repair</a:t>
            </a:r>
          </a:p>
          <a:p>
            <a:pPr marL="285750" indent="-285750" defTabSz="457182">
              <a:spcBef>
                <a:spcPts val="0"/>
              </a:spcBef>
              <a:spcAft>
                <a:spcPts val="1200"/>
              </a:spcAft>
              <a:buFont typeface="Arial" panose="020B0604020202020204" pitchFamily="34" charset="0"/>
              <a:buChar char="•"/>
              <a:defRPr/>
            </a:pP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A31226FB-373F-4038-A6E9-CB8E83161040}"/>
              </a:ext>
            </a:extLst>
          </p:cNvPr>
          <p:cNvSpPr/>
          <p:nvPr/>
        </p:nvSpPr>
        <p:spPr>
          <a:xfrm>
            <a:off x="1263127" y="1409597"/>
            <a:ext cx="2977909" cy="1007480"/>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38" name="TextBox 37">
            <a:extLst>
              <a:ext uri="{FF2B5EF4-FFF2-40B4-BE49-F238E27FC236}">
                <a16:creationId xmlns:a16="http://schemas.microsoft.com/office/drawing/2014/main" id="{B19D9023-93B8-4041-9E3F-826DD6776DDE}"/>
              </a:ext>
            </a:extLst>
          </p:cNvPr>
          <p:cNvSpPr txBox="1"/>
          <p:nvPr/>
        </p:nvSpPr>
        <p:spPr>
          <a:xfrm>
            <a:off x="1371636" y="1383043"/>
            <a:ext cx="2153841" cy="1007480"/>
          </a:xfrm>
          <a:prstGeom prst="rect">
            <a:avLst/>
          </a:prstGeom>
          <a:noFill/>
        </p:spPr>
        <p:txBody>
          <a:bodyPr wrap="square" lIns="0" tIns="0" rIns="0" bIns="0" rtlCol="0" anchor="ctr" anchorCtr="0">
            <a:noAutofit/>
          </a:bodyPr>
          <a:lstStyle/>
          <a:p>
            <a:pPr defTabSz="685758">
              <a:lnSpc>
                <a:spcPct val="150000"/>
              </a:lnSpc>
            </a:pPr>
            <a:endParaRPr lang="en-US" sz="1000" b="1" dirty="0">
              <a:solidFill>
                <a:schemeClr val="bg1"/>
              </a:solidFill>
              <a:latin typeface="Amazon Ember Regular" charset="0"/>
            </a:endParaRPr>
          </a:p>
          <a:p>
            <a:pPr defTabSz="685758">
              <a:lnSpc>
                <a:spcPct val="150000"/>
              </a:lnSpc>
            </a:pPr>
            <a:endParaRPr lang="en-US" sz="1000" b="1" dirty="0">
              <a:solidFill>
                <a:schemeClr val="bg1"/>
              </a:solidFill>
              <a:latin typeface="Amazon Ember Regular" charset="0"/>
            </a:endParaRPr>
          </a:p>
          <a:p>
            <a:pPr defTabSz="685758">
              <a:lnSpc>
                <a:spcPct val="150000"/>
              </a:lnSpc>
            </a:pPr>
            <a:endParaRPr lang="en-US" sz="1000" b="1" dirty="0">
              <a:solidFill>
                <a:schemeClr val="bg1"/>
              </a:solidFill>
              <a:latin typeface="Amazon Ember Regular" charset="0"/>
            </a:endParaRPr>
          </a:p>
          <a:p>
            <a:pPr defTabSz="685758">
              <a:lnSpc>
                <a:spcPct val="150000"/>
              </a:lnSpc>
            </a:pPr>
            <a:r>
              <a:rPr lang="en-US" sz="1000" b="1" dirty="0">
                <a:solidFill>
                  <a:schemeClr val="bg1"/>
                </a:solidFill>
                <a:latin typeface="Amazon Ember Regular" charset="0"/>
              </a:rPr>
              <a:t>Other logging solutions</a:t>
            </a:r>
          </a:p>
          <a:p>
            <a:pPr defTabSz="685758">
              <a:lnSpc>
                <a:spcPct val="150000"/>
              </a:lnSpc>
            </a:pPr>
            <a:r>
              <a:rPr lang="en-US" sz="1000" b="1" dirty="0">
                <a:solidFill>
                  <a:schemeClr val="bg1"/>
                </a:solidFill>
                <a:latin typeface="Amazon Ember Regular" charset="0"/>
              </a:rPr>
              <a:t>Other search solutions</a:t>
            </a:r>
          </a:p>
          <a:p>
            <a:pPr defTabSz="685758">
              <a:lnSpc>
                <a:spcPct val="150000"/>
              </a:lnSpc>
            </a:pPr>
            <a:r>
              <a:rPr lang="en-US" sz="1000" b="1" dirty="0">
                <a:solidFill>
                  <a:schemeClr val="bg1"/>
                </a:solidFill>
                <a:latin typeface="Amazon Ember Regular" charset="0"/>
              </a:rPr>
              <a:t>Streaming solutions</a:t>
            </a:r>
          </a:p>
          <a:p>
            <a:pPr defTabSz="685758">
              <a:lnSpc>
                <a:spcPct val="150000"/>
              </a:lnSpc>
            </a:pPr>
            <a:r>
              <a:rPr lang="en-US" sz="1000" b="1" dirty="0">
                <a:solidFill>
                  <a:schemeClr val="bg1"/>
                </a:solidFill>
                <a:latin typeface="Amazon Ember Regular" charset="0"/>
              </a:rPr>
              <a:t>Databases or data warehouses</a:t>
            </a:r>
          </a:p>
          <a:p>
            <a:pPr defTabSz="685758">
              <a:lnSpc>
                <a:spcPct val="150000"/>
              </a:lnSpc>
            </a:pPr>
            <a:endParaRPr lang="en-US" sz="1000" b="1" dirty="0">
              <a:solidFill>
                <a:schemeClr val="bg1"/>
              </a:solidFill>
              <a:latin typeface="Amazon Ember Regular" charset="0"/>
            </a:endParaRPr>
          </a:p>
          <a:p>
            <a:pPr defTabSz="685758">
              <a:lnSpc>
                <a:spcPct val="150000"/>
              </a:lnSpc>
            </a:pPr>
            <a:endParaRPr lang="en-US" sz="1000" b="1" dirty="0">
              <a:solidFill>
                <a:schemeClr val="bg1"/>
              </a:solidFill>
              <a:latin typeface="Amazon Ember Regular" charset="0"/>
            </a:endParaRPr>
          </a:p>
          <a:p>
            <a:pPr defTabSz="685758">
              <a:lnSpc>
                <a:spcPct val="150000"/>
              </a:lnSpc>
            </a:pPr>
            <a:endParaRPr lang="en-US" sz="1000" b="1" dirty="0">
              <a:solidFill>
                <a:schemeClr val="bg1"/>
              </a:solidFill>
              <a:latin typeface="Amazon Ember Regular" charset="0"/>
            </a:endParaRPr>
          </a:p>
        </p:txBody>
      </p:sp>
      <p:sp>
        <p:nvSpPr>
          <p:cNvPr id="16" name="Rectangle 15">
            <a:extLst>
              <a:ext uri="{FF2B5EF4-FFF2-40B4-BE49-F238E27FC236}">
                <a16:creationId xmlns:a16="http://schemas.microsoft.com/office/drawing/2014/main" id="{EF41D1C8-027F-46E0-A627-56196BB8014E}"/>
              </a:ext>
            </a:extLst>
          </p:cNvPr>
          <p:cNvSpPr/>
          <p:nvPr/>
        </p:nvSpPr>
        <p:spPr>
          <a:xfrm>
            <a:off x="4245958" y="1409597"/>
            <a:ext cx="3528984" cy="10074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77" name="TextBox 76">
            <a:extLst>
              <a:ext uri="{FF2B5EF4-FFF2-40B4-BE49-F238E27FC236}">
                <a16:creationId xmlns:a16="http://schemas.microsoft.com/office/drawing/2014/main" id="{549E8B60-5C28-7447-8ED2-19087E86F999}"/>
              </a:ext>
            </a:extLst>
          </p:cNvPr>
          <p:cNvSpPr txBox="1"/>
          <p:nvPr/>
        </p:nvSpPr>
        <p:spPr>
          <a:xfrm>
            <a:off x="6245037" y="1544005"/>
            <a:ext cx="1387643" cy="738664"/>
          </a:xfrm>
          <a:prstGeom prst="rect">
            <a:avLst/>
          </a:prstGeom>
          <a:noFill/>
        </p:spPr>
        <p:txBody>
          <a:bodyPr wrap="square" lIns="0" tIns="0" rIns="0" bIns="0" rtlCol="0">
            <a:spAutoFit/>
          </a:bodyPr>
          <a:lstStyle/>
          <a:p>
            <a:pPr defTabSz="548640">
              <a:defRPr/>
            </a:pPr>
            <a:r>
              <a:rPr lang="en-US" sz="1600" b="1" dirty="0">
                <a:solidFill>
                  <a:schemeClr val="bg2"/>
                </a:solidFill>
                <a:latin typeface="Amazon Ember" panose="02000000000000000000" pitchFamily="2" charset="0"/>
                <a:ea typeface="Amazon Ember" panose="02000000000000000000" pitchFamily="2" charset="0"/>
              </a:rPr>
              <a:t>Amazon </a:t>
            </a:r>
            <a:br>
              <a:rPr lang="en-US" sz="1600" b="1" dirty="0">
                <a:solidFill>
                  <a:schemeClr val="bg2"/>
                </a:solidFill>
                <a:latin typeface="Amazon Ember" panose="02000000000000000000" pitchFamily="2" charset="0"/>
                <a:ea typeface="Amazon Ember" panose="02000000000000000000" pitchFamily="2" charset="0"/>
              </a:rPr>
            </a:br>
            <a:r>
              <a:rPr lang="en-US" sz="1600" b="1" dirty="0">
                <a:solidFill>
                  <a:schemeClr val="bg2"/>
                </a:solidFill>
                <a:latin typeface="Amazon Ember" panose="02000000000000000000" pitchFamily="2" charset="0"/>
                <a:ea typeface="Amazon Ember" panose="02000000000000000000" pitchFamily="2" charset="0"/>
              </a:rPr>
              <a:t>OpenSearch </a:t>
            </a:r>
            <a:br>
              <a:rPr lang="en-US" sz="1600" b="1" dirty="0">
                <a:solidFill>
                  <a:schemeClr val="bg2"/>
                </a:solidFill>
                <a:latin typeface="Amazon Ember" panose="02000000000000000000" pitchFamily="2" charset="0"/>
                <a:ea typeface="Amazon Ember" panose="02000000000000000000" pitchFamily="2" charset="0"/>
              </a:rPr>
            </a:br>
            <a:r>
              <a:rPr lang="en-US" sz="1600" b="1" dirty="0">
                <a:solidFill>
                  <a:schemeClr val="bg2"/>
                </a:solidFill>
                <a:latin typeface="Amazon Ember" panose="02000000000000000000" pitchFamily="2" charset="0"/>
                <a:ea typeface="Amazon Ember" panose="02000000000000000000" pitchFamily="2" charset="0"/>
              </a:rPr>
              <a:t>Service</a:t>
            </a:r>
            <a:endParaRPr lang="en-US" sz="1050" dirty="0">
              <a:solidFill>
                <a:schemeClr val="bg2"/>
              </a:solidFill>
              <a:latin typeface="Amazon Ember" panose="02000000000000000000" pitchFamily="2" charset="0"/>
              <a:ea typeface="Amazon Ember" panose="02000000000000000000" pitchFamily="2" charset="0"/>
            </a:endParaRPr>
          </a:p>
        </p:txBody>
      </p:sp>
      <p:grpSp>
        <p:nvGrpSpPr>
          <p:cNvPr id="99" name="Graphic 59">
            <a:extLst>
              <a:ext uri="{FF2B5EF4-FFF2-40B4-BE49-F238E27FC236}">
                <a16:creationId xmlns:a16="http://schemas.microsoft.com/office/drawing/2014/main" id="{48D8AFBF-3771-4F9B-A48B-70B4EB1BDF22}"/>
              </a:ext>
            </a:extLst>
          </p:cNvPr>
          <p:cNvGrpSpPr/>
          <p:nvPr/>
        </p:nvGrpSpPr>
        <p:grpSpPr>
          <a:xfrm>
            <a:off x="5356332" y="1577418"/>
            <a:ext cx="691410" cy="671014"/>
            <a:chOff x="204178" y="2303982"/>
            <a:chExt cx="474193" cy="460206"/>
          </a:xfrm>
          <a:solidFill>
            <a:schemeClr val="bg1"/>
          </a:solidFill>
        </p:grpSpPr>
        <p:sp>
          <p:nvSpPr>
            <p:cNvPr id="100" name="Freeform: Shape 50">
              <a:extLst>
                <a:ext uri="{FF2B5EF4-FFF2-40B4-BE49-F238E27FC236}">
                  <a16:creationId xmlns:a16="http://schemas.microsoft.com/office/drawing/2014/main" id="{5A595818-A6D6-4737-8AD4-75179268AA12}"/>
                </a:ext>
              </a:extLst>
            </p:cNvPr>
            <p:cNvSpPr/>
            <p:nvPr/>
          </p:nvSpPr>
          <p:spPr>
            <a:xfrm>
              <a:off x="204178" y="2436739"/>
              <a:ext cx="104309" cy="322410"/>
            </a:xfrm>
            <a:custGeom>
              <a:avLst/>
              <a:gdLst>
                <a:gd name="connsiteX0" fmla="*/ 94827 w 104309"/>
                <a:gd name="connsiteY0" fmla="*/ 0 h 322410"/>
                <a:gd name="connsiteX1" fmla="*/ 9483 w 104309"/>
                <a:gd name="connsiteY1" fmla="*/ 0 h 322410"/>
                <a:gd name="connsiteX2" fmla="*/ 0 w 104309"/>
                <a:gd name="connsiteY2" fmla="*/ 9483 h 322410"/>
                <a:gd name="connsiteX3" fmla="*/ 0 w 104309"/>
                <a:gd name="connsiteY3" fmla="*/ 312928 h 322410"/>
                <a:gd name="connsiteX4" fmla="*/ 9483 w 104309"/>
                <a:gd name="connsiteY4" fmla="*/ 322411 h 322410"/>
                <a:gd name="connsiteX5" fmla="*/ 94827 w 104309"/>
                <a:gd name="connsiteY5" fmla="*/ 322411 h 322410"/>
                <a:gd name="connsiteX6" fmla="*/ 104309 w 104309"/>
                <a:gd name="connsiteY6" fmla="*/ 312928 h 322410"/>
                <a:gd name="connsiteX7" fmla="*/ 104309 w 104309"/>
                <a:gd name="connsiteY7" fmla="*/ 9483 h 322410"/>
                <a:gd name="connsiteX8" fmla="*/ 94827 w 104309"/>
                <a:gd name="connsiteY8" fmla="*/ 0 h 322410"/>
                <a:gd name="connsiteX9" fmla="*/ 85344 w 104309"/>
                <a:gd name="connsiteY9" fmla="*/ 303445 h 322410"/>
                <a:gd name="connsiteX10" fmla="*/ 18965 w 104309"/>
                <a:gd name="connsiteY10" fmla="*/ 303445 h 322410"/>
                <a:gd name="connsiteX11" fmla="*/ 18965 w 104309"/>
                <a:gd name="connsiteY11" fmla="*/ 18965 h 322410"/>
                <a:gd name="connsiteX12" fmla="*/ 85344 w 104309"/>
                <a:gd name="connsiteY12" fmla="*/ 18965 h 32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309" h="322410">
                  <a:moveTo>
                    <a:pt x="94827" y="0"/>
                  </a:moveTo>
                  <a:lnTo>
                    <a:pt x="9483" y="0"/>
                  </a:lnTo>
                  <a:cubicBezTo>
                    <a:pt x="4246" y="0"/>
                    <a:pt x="0" y="4246"/>
                    <a:pt x="0" y="9483"/>
                  </a:cubicBezTo>
                  <a:lnTo>
                    <a:pt x="0" y="312928"/>
                  </a:lnTo>
                  <a:cubicBezTo>
                    <a:pt x="0" y="318165"/>
                    <a:pt x="4246" y="322411"/>
                    <a:pt x="9483" y="322411"/>
                  </a:cubicBezTo>
                  <a:lnTo>
                    <a:pt x="94827" y="322411"/>
                  </a:lnTo>
                  <a:cubicBezTo>
                    <a:pt x="100064" y="322411"/>
                    <a:pt x="104309" y="318165"/>
                    <a:pt x="104309" y="312928"/>
                  </a:cubicBezTo>
                  <a:lnTo>
                    <a:pt x="104309" y="9483"/>
                  </a:lnTo>
                  <a:cubicBezTo>
                    <a:pt x="104309" y="4246"/>
                    <a:pt x="100064" y="0"/>
                    <a:pt x="94827" y="0"/>
                  </a:cubicBezTo>
                  <a:close/>
                  <a:moveTo>
                    <a:pt x="85344" y="303445"/>
                  </a:moveTo>
                  <a:lnTo>
                    <a:pt x="18965" y="303445"/>
                  </a:lnTo>
                  <a:lnTo>
                    <a:pt x="18965" y="18965"/>
                  </a:lnTo>
                  <a:lnTo>
                    <a:pt x="85344" y="18965"/>
                  </a:lnTo>
                  <a:close/>
                </a:path>
              </a:pathLst>
            </a:custGeom>
            <a:grpFill/>
            <a:ln w="9398" cap="flat">
              <a:noFill/>
              <a:prstDash val="solid"/>
              <a:miter/>
            </a:ln>
          </p:spPr>
          <p:txBody>
            <a:bodyPr rtlCol="0" anchor="ctr"/>
            <a:lstStyle/>
            <a:p>
              <a:endParaRPr lang="en-US" sz="2118"/>
            </a:p>
          </p:txBody>
        </p:sp>
        <p:sp>
          <p:nvSpPr>
            <p:cNvPr id="101" name="Freeform: Shape 51">
              <a:extLst>
                <a:ext uri="{FF2B5EF4-FFF2-40B4-BE49-F238E27FC236}">
                  <a16:creationId xmlns:a16="http://schemas.microsoft.com/office/drawing/2014/main" id="{FC91425B-6CD3-4C69-B956-64A020C585B6}"/>
                </a:ext>
              </a:extLst>
            </p:cNvPr>
            <p:cNvSpPr/>
            <p:nvPr/>
          </p:nvSpPr>
          <p:spPr>
            <a:xfrm>
              <a:off x="327453" y="2586091"/>
              <a:ext cx="104309" cy="173058"/>
            </a:xfrm>
            <a:custGeom>
              <a:avLst/>
              <a:gdLst>
                <a:gd name="connsiteX0" fmla="*/ 104309 w 104309"/>
                <a:gd name="connsiteY0" fmla="*/ 110663 h 173058"/>
                <a:gd name="connsiteX1" fmla="*/ 104309 w 104309"/>
                <a:gd name="connsiteY1" fmla="*/ 163576 h 173058"/>
                <a:gd name="connsiteX2" fmla="*/ 94827 w 104309"/>
                <a:gd name="connsiteY2" fmla="*/ 173059 h 173058"/>
                <a:gd name="connsiteX3" fmla="*/ 9483 w 104309"/>
                <a:gd name="connsiteY3" fmla="*/ 173059 h 173058"/>
                <a:gd name="connsiteX4" fmla="*/ 0 w 104309"/>
                <a:gd name="connsiteY4" fmla="*/ 163576 h 173058"/>
                <a:gd name="connsiteX5" fmla="*/ 0 w 104309"/>
                <a:gd name="connsiteY5" fmla="*/ 0 h 173058"/>
                <a:gd name="connsiteX6" fmla="*/ 18965 w 104309"/>
                <a:gd name="connsiteY6" fmla="*/ 49689 h 173058"/>
                <a:gd name="connsiteX7" fmla="*/ 18965 w 104309"/>
                <a:gd name="connsiteY7" fmla="*/ 153999 h 173058"/>
                <a:gd name="connsiteX8" fmla="*/ 85344 w 104309"/>
                <a:gd name="connsiteY8" fmla="*/ 153999 h 173058"/>
                <a:gd name="connsiteX9" fmla="*/ 85344 w 104309"/>
                <a:gd name="connsiteY9" fmla="*/ 104309 h 173058"/>
                <a:gd name="connsiteX10" fmla="*/ 104309 w 104309"/>
                <a:gd name="connsiteY10" fmla="*/ 110663 h 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09" h="173058">
                  <a:moveTo>
                    <a:pt x="104309" y="110663"/>
                  </a:moveTo>
                  <a:lnTo>
                    <a:pt x="104309" y="163576"/>
                  </a:lnTo>
                  <a:cubicBezTo>
                    <a:pt x="104309" y="168813"/>
                    <a:pt x="100064" y="173059"/>
                    <a:pt x="94827" y="173059"/>
                  </a:cubicBezTo>
                  <a:lnTo>
                    <a:pt x="9483" y="173059"/>
                  </a:lnTo>
                  <a:cubicBezTo>
                    <a:pt x="4246" y="173059"/>
                    <a:pt x="0" y="168813"/>
                    <a:pt x="0" y="163576"/>
                  </a:cubicBezTo>
                  <a:lnTo>
                    <a:pt x="0" y="0"/>
                  </a:lnTo>
                  <a:cubicBezTo>
                    <a:pt x="3083" y="17624"/>
                    <a:pt x="9522" y="34493"/>
                    <a:pt x="18965" y="49689"/>
                  </a:cubicBezTo>
                  <a:lnTo>
                    <a:pt x="18965" y="153999"/>
                  </a:lnTo>
                  <a:lnTo>
                    <a:pt x="85344" y="153999"/>
                  </a:lnTo>
                  <a:lnTo>
                    <a:pt x="85344" y="104309"/>
                  </a:lnTo>
                  <a:cubicBezTo>
                    <a:pt x="91491" y="106917"/>
                    <a:pt x="97832" y="109041"/>
                    <a:pt x="104309" y="110663"/>
                  </a:cubicBezTo>
                  <a:close/>
                </a:path>
              </a:pathLst>
            </a:custGeom>
            <a:grpFill/>
            <a:ln w="9398" cap="flat">
              <a:noFill/>
              <a:prstDash val="solid"/>
              <a:miter/>
            </a:ln>
          </p:spPr>
          <p:txBody>
            <a:bodyPr rtlCol="0" anchor="ctr"/>
            <a:lstStyle/>
            <a:p>
              <a:endParaRPr lang="en-US" sz="2118"/>
            </a:p>
          </p:txBody>
        </p:sp>
        <p:sp>
          <p:nvSpPr>
            <p:cNvPr id="102" name="Freeform: Shape 52">
              <a:extLst>
                <a:ext uri="{FF2B5EF4-FFF2-40B4-BE49-F238E27FC236}">
                  <a16:creationId xmlns:a16="http://schemas.microsoft.com/office/drawing/2014/main" id="{6D46860F-C308-4BBC-838F-A1F5CA892099}"/>
                </a:ext>
              </a:extLst>
            </p:cNvPr>
            <p:cNvSpPr/>
            <p:nvPr/>
          </p:nvSpPr>
          <p:spPr>
            <a:xfrm>
              <a:off x="327453" y="2379843"/>
              <a:ext cx="104309" cy="153998"/>
            </a:xfrm>
            <a:custGeom>
              <a:avLst/>
              <a:gdLst>
                <a:gd name="connsiteX0" fmla="*/ 104309 w 104309"/>
                <a:gd name="connsiteY0" fmla="*/ 9483 h 153998"/>
                <a:gd name="connsiteX1" fmla="*/ 104309 w 104309"/>
                <a:gd name="connsiteY1" fmla="*/ 43051 h 153998"/>
                <a:gd name="connsiteX2" fmla="*/ 85344 w 104309"/>
                <a:gd name="connsiteY2" fmla="*/ 49784 h 153998"/>
                <a:gd name="connsiteX3" fmla="*/ 85344 w 104309"/>
                <a:gd name="connsiteY3" fmla="*/ 18965 h 153998"/>
                <a:gd name="connsiteX4" fmla="*/ 18965 w 104309"/>
                <a:gd name="connsiteY4" fmla="*/ 18965 h 153998"/>
                <a:gd name="connsiteX5" fmla="*/ 18965 w 104309"/>
                <a:gd name="connsiteY5" fmla="*/ 104309 h 153998"/>
                <a:gd name="connsiteX6" fmla="*/ 0 w 104309"/>
                <a:gd name="connsiteY6" fmla="*/ 153999 h 153998"/>
                <a:gd name="connsiteX7" fmla="*/ 0 w 104309"/>
                <a:gd name="connsiteY7" fmla="*/ 9483 h 153998"/>
                <a:gd name="connsiteX8" fmla="*/ 9483 w 104309"/>
                <a:gd name="connsiteY8" fmla="*/ 0 h 153998"/>
                <a:gd name="connsiteX9" fmla="*/ 94827 w 104309"/>
                <a:gd name="connsiteY9" fmla="*/ 0 h 153998"/>
                <a:gd name="connsiteX10" fmla="*/ 104309 w 104309"/>
                <a:gd name="connsiteY10" fmla="*/ 9483 h 1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09" h="153998">
                  <a:moveTo>
                    <a:pt x="104309" y="9483"/>
                  </a:moveTo>
                  <a:lnTo>
                    <a:pt x="104309" y="43051"/>
                  </a:lnTo>
                  <a:cubicBezTo>
                    <a:pt x="97821" y="44796"/>
                    <a:pt x="91480" y="47047"/>
                    <a:pt x="85344" y="49784"/>
                  </a:cubicBezTo>
                  <a:lnTo>
                    <a:pt x="85344" y="18965"/>
                  </a:lnTo>
                  <a:lnTo>
                    <a:pt x="18965" y="18965"/>
                  </a:lnTo>
                  <a:lnTo>
                    <a:pt x="18965" y="104309"/>
                  </a:lnTo>
                  <a:cubicBezTo>
                    <a:pt x="9522" y="119506"/>
                    <a:pt x="3083" y="136374"/>
                    <a:pt x="0" y="153999"/>
                  </a:cubicBezTo>
                  <a:lnTo>
                    <a:pt x="0" y="9483"/>
                  </a:lnTo>
                  <a:cubicBezTo>
                    <a:pt x="0" y="4246"/>
                    <a:pt x="4246" y="0"/>
                    <a:pt x="9483" y="0"/>
                  </a:cubicBezTo>
                  <a:lnTo>
                    <a:pt x="94827" y="0"/>
                  </a:lnTo>
                  <a:cubicBezTo>
                    <a:pt x="100064" y="0"/>
                    <a:pt x="104309" y="4246"/>
                    <a:pt x="104309" y="9483"/>
                  </a:cubicBezTo>
                  <a:close/>
                </a:path>
              </a:pathLst>
            </a:custGeom>
            <a:grpFill/>
            <a:ln w="9398" cap="flat">
              <a:noFill/>
              <a:prstDash val="solid"/>
              <a:miter/>
            </a:ln>
          </p:spPr>
          <p:txBody>
            <a:bodyPr rtlCol="0" anchor="ctr"/>
            <a:lstStyle/>
            <a:p>
              <a:endParaRPr lang="en-US" sz="2118"/>
            </a:p>
          </p:txBody>
        </p:sp>
        <p:sp>
          <p:nvSpPr>
            <p:cNvPr id="103" name="Freeform: Shape 53">
              <a:extLst>
                <a:ext uri="{FF2B5EF4-FFF2-40B4-BE49-F238E27FC236}">
                  <a16:creationId xmlns:a16="http://schemas.microsoft.com/office/drawing/2014/main" id="{3B75B031-3C33-4BCD-B799-53C69EF20CD3}"/>
                </a:ext>
              </a:extLst>
            </p:cNvPr>
            <p:cNvSpPr/>
            <p:nvPr/>
          </p:nvSpPr>
          <p:spPr>
            <a:xfrm>
              <a:off x="450727" y="2303982"/>
              <a:ext cx="104313" cy="455168"/>
            </a:xfrm>
            <a:custGeom>
              <a:avLst/>
              <a:gdLst>
                <a:gd name="connsiteX0" fmla="*/ 85344 w 104313"/>
                <a:gd name="connsiteY0" fmla="*/ 400358 h 455168"/>
                <a:gd name="connsiteX1" fmla="*/ 85344 w 104313"/>
                <a:gd name="connsiteY1" fmla="*/ 436203 h 455168"/>
                <a:gd name="connsiteX2" fmla="*/ 18965 w 104313"/>
                <a:gd name="connsiteY2" fmla="*/ 436203 h 455168"/>
                <a:gd name="connsiteX3" fmla="*/ 18965 w 104313"/>
                <a:gd name="connsiteY3" fmla="*/ 398272 h 455168"/>
                <a:gd name="connsiteX4" fmla="*/ 18965 w 104313"/>
                <a:gd name="connsiteY4" fmla="*/ 398272 h 455168"/>
                <a:gd name="connsiteX5" fmla="*/ 0 w 104313"/>
                <a:gd name="connsiteY5" fmla="*/ 397039 h 455168"/>
                <a:gd name="connsiteX6" fmla="*/ 0 w 104313"/>
                <a:gd name="connsiteY6" fmla="*/ 445685 h 455168"/>
                <a:gd name="connsiteX7" fmla="*/ 9483 w 104313"/>
                <a:gd name="connsiteY7" fmla="*/ 455168 h 455168"/>
                <a:gd name="connsiteX8" fmla="*/ 94827 w 104313"/>
                <a:gd name="connsiteY8" fmla="*/ 455168 h 455168"/>
                <a:gd name="connsiteX9" fmla="*/ 104309 w 104313"/>
                <a:gd name="connsiteY9" fmla="*/ 445685 h 455168"/>
                <a:gd name="connsiteX10" fmla="*/ 104309 w 104313"/>
                <a:gd name="connsiteY10" fmla="*/ 419324 h 455168"/>
                <a:gd name="connsiteX11" fmla="*/ 94827 w 104313"/>
                <a:gd name="connsiteY11" fmla="*/ 0 h 455168"/>
                <a:gd name="connsiteX12" fmla="*/ 9483 w 104313"/>
                <a:gd name="connsiteY12" fmla="*/ 0 h 455168"/>
                <a:gd name="connsiteX13" fmla="*/ 0 w 104313"/>
                <a:gd name="connsiteY13" fmla="*/ 9483 h 455168"/>
                <a:gd name="connsiteX14" fmla="*/ 0 w 104313"/>
                <a:gd name="connsiteY14" fmla="*/ 115025 h 455168"/>
                <a:gd name="connsiteX15" fmla="*/ 18965 w 104313"/>
                <a:gd name="connsiteY15" fmla="*/ 113792 h 455168"/>
                <a:gd name="connsiteX16" fmla="*/ 18965 w 104313"/>
                <a:gd name="connsiteY16" fmla="*/ 113792 h 455168"/>
                <a:gd name="connsiteX17" fmla="*/ 18965 w 104313"/>
                <a:gd name="connsiteY17" fmla="*/ 18965 h 455168"/>
                <a:gd name="connsiteX18" fmla="*/ 85344 w 104313"/>
                <a:gd name="connsiteY18" fmla="*/ 18965 h 455168"/>
                <a:gd name="connsiteX19" fmla="*/ 85344 w 104313"/>
                <a:gd name="connsiteY19" fmla="*/ 130387 h 455168"/>
                <a:gd name="connsiteX20" fmla="*/ 104309 w 104313"/>
                <a:gd name="connsiteY20" fmla="*/ 142524 h 455168"/>
                <a:gd name="connsiteX21" fmla="*/ 104309 w 104313"/>
                <a:gd name="connsiteY21" fmla="*/ 9767 h 455168"/>
                <a:gd name="connsiteX22" fmla="*/ 95115 w 104313"/>
                <a:gd name="connsiteY22" fmla="*/ 4 h 455168"/>
                <a:gd name="connsiteX23" fmla="*/ 94827 w 104313"/>
                <a:gd name="connsiteY23" fmla="*/ 0 h 45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313" h="455168">
                  <a:moveTo>
                    <a:pt x="85344" y="400358"/>
                  </a:moveTo>
                  <a:lnTo>
                    <a:pt x="85344" y="436203"/>
                  </a:lnTo>
                  <a:lnTo>
                    <a:pt x="18965" y="436203"/>
                  </a:lnTo>
                  <a:lnTo>
                    <a:pt x="18965" y="398272"/>
                  </a:lnTo>
                  <a:lnTo>
                    <a:pt x="18965" y="398272"/>
                  </a:lnTo>
                  <a:cubicBezTo>
                    <a:pt x="12623" y="398293"/>
                    <a:pt x="6286" y="397881"/>
                    <a:pt x="0" y="397039"/>
                  </a:cubicBezTo>
                  <a:lnTo>
                    <a:pt x="0" y="445685"/>
                  </a:lnTo>
                  <a:cubicBezTo>
                    <a:pt x="0" y="450922"/>
                    <a:pt x="4246" y="455168"/>
                    <a:pt x="9483" y="455168"/>
                  </a:cubicBezTo>
                  <a:lnTo>
                    <a:pt x="94827" y="455168"/>
                  </a:lnTo>
                  <a:cubicBezTo>
                    <a:pt x="100064" y="455168"/>
                    <a:pt x="104309" y="450922"/>
                    <a:pt x="104309" y="445685"/>
                  </a:cubicBezTo>
                  <a:lnTo>
                    <a:pt x="104309" y="419324"/>
                  </a:lnTo>
                  <a:close/>
                  <a:moveTo>
                    <a:pt x="94827" y="0"/>
                  </a:moveTo>
                  <a:lnTo>
                    <a:pt x="9483" y="0"/>
                  </a:lnTo>
                  <a:cubicBezTo>
                    <a:pt x="4246" y="0"/>
                    <a:pt x="0" y="4246"/>
                    <a:pt x="0" y="9483"/>
                  </a:cubicBezTo>
                  <a:lnTo>
                    <a:pt x="0" y="115025"/>
                  </a:lnTo>
                  <a:cubicBezTo>
                    <a:pt x="6286" y="114174"/>
                    <a:pt x="12623" y="113763"/>
                    <a:pt x="18965" y="113792"/>
                  </a:cubicBezTo>
                  <a:lnTo>
                    <a:pt x="18965" y="113792"/>
                  </a:lnTo>
                  <a:lnTo>
                    <a:pt x="18965" y="18965"/>
                  </a:lnTo>
                  <a:lnTo>
                    <a:pt x="85344" y="18965"/>
                  </a:lnTo>
                  <a:lnTo>
                    <a:pt x="85344" y="130387"/>
                  </a:lnTo>
                  <a:cubicBezTo>
                    <a:pt x="91988" y="133905"/>
                    <a:pt x="98332" y="137965"/>
                    <a:pt x="104309" y="142524"/>
                  </a:cubicBezTo>
                  <a:lnTo>
                    <a:pt x="104309" y="9767"/>
                  </a:lnTo>
                  <a:cubicBezTo>
                    <a:pt x="104466" y="4532"/>
                    <a:pt x="100350" y="161"/>
                    <a:pt x="95115" y="4"/>
                  </a:cubicBezTo>
                  <a:cubicBezTo>
                    <a:pt x="95019" y="1"/>
                    <a:pt x="94923" y="0"/>
                    <a:pt x="94827" y="0"/>
                  </a:cubicBezTo>
                  <a:close/>
                </a:path>
              </a:pathLst>
            </a:custGeom>
            <a:grpFill/>
            <a:ln w="9398" cap="flat">
              <a:noFill/>
              <a:prstDash val="solid"/>
              <a:miter/>
            </a:ln>
          </p:spPr>
          <p:txBody>
            <a:bodyPr rtlCol="0" anchor="ctr"/>
            <a:lstStyle/>
            <a:p>
              <a:endParaRPr lang="en-US" sz="2118"/>
            </a:p>
          </p:txBody>
        </p:sp>
        <p:sp>
          <p:nvSpPr>
            <p:cNvPr id="104" name="Freeform: Shape 54">
              <a:extLst>
                <a:ext uri="{FF2B5EF4-FFF2-40B4-BE49-F238E27FC236}">
                  <a16:creationId xmlns:a16="http://schemas.microsoft.com/office/drawing/2014/main" id="{6B92E893-AF49-4858-9639-F831E5D43F5F}"/>
                </a:ext>
              </a:extLst>
            </p:cNvPr>
            <p:cNvSpPr/>
            <p:nvPr/>
          </p:nvSpPr>
          <p:spPr>
            <a:xfrm>
              <a:off x="574002" y="2351395"/>
              <a:ext cx="104309" cy="329522"/>
            </a:xfrm>
            <a:custGeom>
              <a:avLst/>
              <a:gdLst>
                <a:gd name="connsiteX0" fmla="*/ 94827 w 104309"/>
                <a:gd name="connsiteY0" fmla="*/ 0 h 329522"/>
                <a:gd name="connsiteX1" fmla="*/ 9483 w 104309"/>
                <a:gd name="connsiteY1" fmla="*/ 0 h 329522"/>
                <a:gd name="connsiteX2" fmla="*/ 0 w 104309"/>
                <a:gd name="connsiteY2" fmla="*/ 9483 h 329522"/>
                <a:gd name="connsiteX3" fmla="*/ 0 w 104309"/>
                <a:gd name="connsiteY3" fmla="*/ 112275 h 329522"/>
                <a:gd name="connsiteX4" fmla="*/ 18965 w 104309"/>
                <a:gd name="connsiteY4" fmla="*/ 138257 h 329522"/>
                <a:gd name="connsiteX5" fmla="*/ 18965 w 104309"/>
                <a:gd name="connsiteY5" fmla="*/ 18965 h 329522"/>
                <a:gd name="connsiteX6" fmla="*/ 85344 w 104309"/>
                <a:gd name="connsiteY6" fmla="*/ 18965 h 329522"/>
                <a:gd name="connsiteX7" fmla="*/ 85344 w 104309"/>
                <a:gd name="connsiteY7" fmla="*/ 310557 h 329522"/>
                <a:gd name="connsiteX8" fmla="*/ 104309 w 104309"/>
                <a:gd name="connsiteY8" fmla="*/ 329523 h 329522"/>
                <a:gd name="connsiteX9" fmla="*/ 104309 w 104309"/>
                <a:gd name="connsiteY9" fmla="*/ 9483 h 329522"/>
                <a:gd name="connsiteX10" fmla="*/ 94827 w 104309"/>
                <a:gd name="connsiteY10" fmla="*/ 0 h 32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09" h="329522">
                  <a:moveTo>
                    <a:pt x="94827" y="0"/>
                  </a:moveTo>
                  <a:lnTo>
                    <a:pt x="9483" y="0"/>
                  </a:lnTo>
                  <a:cubicBezTo>
                    <a:pt x="4246" y="0"/>
                    <a:pt x="0" y="4246"/>
                    <a:pt x="0" y="9483"/>
                  </a:cubicBezTo>
                  <a:lnTo>
                    <a:pt x="0" y="112275"/>
                  </a:lnTo>
                  <a:cubicBezTo>
                    <a:pt x="7311" y="120168"/>
                    <a:pt x="13676" y="128888"/>
                    <a:pt x="18965" y="138257"/>
                  </a:cubicBezTo>
                  <a:lnTo>
                    <a:pt x="18965" y="18965"/>
                  </a:lnTo>
                  <a:lnTo>
                    <a:pt x="85344" y="18965"/>
                  </a:lnTo>
                  <a:lnTo>
                    <a:pt x="85344" y="310557"/>
                  </a:lnTo>
                  <a:lnTo>
                    <a:pt x="104309" y="329523"/>
                  </a:lnTo>
                  <a:lnTo>
                    <a:pt x="104309" y="9483"/>
                  </a:lnTo>
                  <a:cubicBezTo>
                    <a:pt x="104309" y="4246"/>
                    <a:pt x="100064" y="0"/>
                    <a:pt x="94827" y="0"/>
                  </a:cubicBezTo>
                  <a:close/>
                </a:path>
              </a:pathLst>
            </a:custGeom>
            <a:grpFill/>
            <a:ln w="9398" cap="flat">
              <a:noFill/>
              <a:prstDash val="solid"/>
              <a:miter/>
            </a:ln>
          </p:spPr>
          <p:txBody>
            <a:bodyPr rtlCol="0" anchor="ctr"/>
            <a:lstStyle/>
            <a:p>
              <a:endParaRPr lang="en-US" sz="2118"/>
            </a:p>
          </p:txBody>
        </p:sp>
        <p:sp>
          <p:nvSpPr>
            <p:cNvPr id="105" name="Freeform: Shape 55">
              <a:extLst>
                <a:ext uri="{FF2B5EF4-FFF2-40B4-BE49-F238E27FC236}">
                  <a16:creationId xmlns:a16="http://schemas.microsoft.com/office/drawing/2014/main" id="{B61ED2FB-A7D7-473F-989A-7D859C9B0FDA}"/>
                </a:ext>
              </a:extLst>
            </p:cNvPr>
            <p:cNvSpPr/>
            <p:nvPr/>
          </p:nvSpPr>
          <p:spPr>
            <a:xfrm>
              <a:off x="346154" y="2436487"/>
              <a:ext cx="332217" cy="327700"/>
            </a:xfrm>
            <a:custGeom>
              <a:avLst/>
              <a:gdLst>
                <a:gd name="connsiteX0" fmla="*/ 320683 w 332217"/>
                <a:gd name="connsiteY0" fmla="*/ 260077 h 327700"/>
                <a:gd name="connsiteX1" fmla="*/ 235339 w 332217"/>
                <a:gd name="connsiteY1" fmla="*/ 174733 h 327700"/>
                <a:gd name="connsiteX2" fmla="*/ 174733 w 332217"/>
                <a:gd name="connsiteY2" fmla="*/ 11270 h 327700"/>
                <a:gd name="connsiteX3" fmla="*/ 11270 w 332217"/>
                <a:gd name="connsiteY3" fmla="*/ 71876 h 327700"/>
                <a:gd name="connsiteX4" fmla="*/ 71876 w 332217"/>
                <a:gd name="connsiteY4" fmla="*/ 235339 h 327700"/>
                <a:gd name="connsiteX5" fmla="*/ 180909 w 332217"/>
                <a:gd name="connsiteY5" fmla="*/ 232293 h 327700"/>
                <a:gd name="connsiteX6" fmla="*/ 264830 w 332217"/>
                <a:gd name="connsiteY6" fmla="*/ 316119 h 327700"/>
                <a:gd name="connsiteX7" fmla="*/ 320636 w 332217"/>
                <a:gd name="connsiteY7" fmla="*/ 316167 h 327700"/>
                <a:gd name="connsiteX8" fmla="*/ 320683 w 332217"/>
                <a:gd name="connsiteY8" fmla="*/ 260361 h 327700"/>
                <a:gd name="connsiteX9" fmla="*/ 19229 w 332217"/>
                <a:gd name="connsiteY9" fmla="*/ 123337 h 327700"/>
                <a:gd name="connsiteX10" fmla="*/ 123539 w 332217"/>
                <a:gd name="connsiteY10" fmla="*/ 19027 h 327700"/>
                <a:gd name="connsiteX11" fmla="*/ 227848 w 332217"/>
                <a:gd name="connsiteY11" fmla="*/ 123337 h 327700"/>
                <a:gd name="connsiteX12" fmla="*/ 123539 w 332217"/>
                <a:gd name="connsiteY12" fmla="*/ 227646 h 327700"/>
                <a:gd name="connsiteX13" fmla="*/ 19229 w 332217"/>
                <a:gd name="connsiteY13" fmla="*/ 123337 h 327700"/>
                <a:gd name="connsiteX14" fmla="*/ 307218 w 332217"/>
                <a:gd name="connsiteY14" fmla="*/ 302464 h 327700"/>
                <a:gd name="connsiteX15" fmla="*/ 278201 w 332217"/>
                <a:gd name="connsiteY15" fmla="*/ 302464 h 327700"/>
                <a:gd name="connsiteX16" fmla="*/ 197409 w 332217"/>
                <a:gd name="connsiteY16" fmla="*/ 221672 h 327700"/>
                <a:gd name="connsiteX17" fmla="*/ 225857 w 332217"/>
                <a:gd name="connsiteY17" fmla="*/ 191612 h 327700"/>
                <a:gd name="connsiteX18" fmla="*/ 307408 w 332217"/>
                <a:gd name="connsiteY18" fmla="*/ 273542 h 327700"/>
                <a:gd name="connsiteX19" fmla="*/ 307218 w 332217"/>
                <a:gd name="connsiteY19" fmla="*/ 302464 h 32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217" h="327700">
                  <a:moveTo>
                    <a:pt x="320683" y="260077"/>
                  </a:moveTo>
                  <a:lnTo>
                    <a:pt x="235339" y="174733"/>
                  </a:lnTo>
                  <a:cubicBezTo>
                    <a:pt x="263742" y="112858"/>
                    <a:pt x="236608" y="39673"/>
                    <a:pt x="174733" y="11270"/>
                  </a:cubicBezTo>
                  <a:cubicBezTo>
                    <a:pt x="112858" y="-17133"/>
                    <a:pt x="39673" y="10001"/>
                    <a:pt x="11270" y="71876"/>
                  </a:cubicBezTo>
                  <a:cubicBezTo>
                    <a:pt x="-17133" y="133751"/>
                    <a:pt x="10001" y="206936"/>
                    <a:pt x="71876" y="235339"/>
                  </a:cubicBezTo>
                  <a:cubicBezTo>
                    <a:pt x="106717" y="251333"/>
                    <a:pt x="147015" y="250207"/>
                    <a:pt x="180909" y="232293"/>
                  </a:cubicBezTo>
                  <a:lnTo>
                    <a:pt x="264830" y="316119"/>
                  </a:lnTo>
                  <a:cubicBezTo>
                    <a:pt x="280228" y="331543"/>
                    <a:pt x="305213" y="331564"/>
                    <a:pt x="320636" y="316167"/>
                  </a:cubicBezTo>
                  <a:cubicBezTo>
                    <a:pt x="336059" y="300770"/>
                    <a:pt x="336080" y="275785"/>
                    <a:pt x="320683" y="260361"/>
                  </a:cubicBezTo>
                  <a:close/>
                  <a:moveTo>
                    <a:pt x="19229" y="123337"/>
                  </a:moveTo>
                  <a:cubicBezTo>
                    <a:pt x="19229" y="65728"/>
                    <a:pt x="65930" y="19027"/>
                    <a:pt x="123539" y="19027"/>
                  </a:cubicBezTo>
                  <a:cubicBezTo>
                    <a:pt x="181147" y="19027"/>
                    <a:pt x="227848" y="65728"/>
                    <a:pt x="227848" y="123337"/>
                  </a:cubicBezTo>
                  <a:cubicBezTo>
                    <a:pt x="227848" y="180945"/>
                    <a:pt x="181147" y="227646"/>
                    <a:pt x="123539" y="227646"/>
                  </a:cubicBezTo>
                  <a:cubicBezTo>
                    <a:pt x="65930" y="227646"/>
                    <a:pt x="19229" y="180945"/>
                    <a:pt x="19229" y="123337"/>
                  </a:cubicBezTo>
                  <a:close/>
                  <a:moveTo>
                    <a:pt x="307218" y="302464"/>
                  </a:moveTo>
                  <a:cubicBezTo>
                    <a:pt x="299192" y="310445"/>
                    <a:pt x="286227" y="310445"/>
                    <a:pt x="278201" y="302464"/>
                  </a:cubicBezTo>
                  <a:lnTo>
                    <a:pt x="197409" y="221672"/>
                  </a:lnTo>
                  <a:cubicBezTo>
                    <a:pt x="208492" y="213299"/>
                    <a:pt x="218106" y="203140"/>
                    <a:pt x="225857" y="191612"/>
                  </a:cubicBezTo>
                  <a:lnTo>
                    <a:pt x="307408" y="273542"/>
                  </a:lnTo>
                  <a:cubicBezTo>
                    <a:pt x="315325" y="281588"/>
                    <a:pt x="315240" y="294523"/>
                    <a:pt x="307218" y="302464"/>
                  </a:cubicBezTo>
                  <a:close/>
                </a:path>
              </a:pathLst>
            </a:custGeom>
            <a:grpFill/>
            <a:ln w="9398" cap="flat">
              <a:noFill/>
              <a:prstDash val="solid"/>
              <a:miter/>
            </a:ln>
          </p:spPr>
          <p:txBody>
            <a:bodyPr rtlCol="0" anchor="ctr"/>
            <a:lstStyle/>
            <a:p>
              <a:endParaRPr lang="en-US" sz="2118"/>
            </a:p>
          </p:txBody>
        </p:sp>
        <p:sp>
          <p:nvSpPr>
            <p:cNvPr id="106" name="Freeform: Shape 56">
              <a:extLst>
                <a:ext uri="{FF2B5EF4-FFF2-40B4-BE49-F238E27FC236}">
                  <a16:creationId xmlns:a16="http://schemas.microsoft.com/office/drawing/2014/main" id="{2F748D9B-C4FE-428B-A822-96CF11691E4C}"/>
                </a:ext>
              </a:extLst>
            </p:cNvPr>
            <p:cNvSpPr/>
            <p:nvPr/>
          </p:nvSpPr>
          <p:spPr>
            <a:xfrm>
              <a:off x="402066" y="2493974"/>
              <a:ext cx="98539" cy="111082"/>
            </a:xfrm>
            <a:custGeom>
              <a:avLst/>
              <a:gdLst>
                <a:gd name="connsiteX0" fmla="*/ 25618 w 98539"/>
                <a:gd name="connsiteY0" fmla="*/ 111082 h 111082"/>
                <a:gd name="connsiteX1" fmla="*/ 11443 w 98539"/>
                <a:gd name="connsiteY1" fmla="*/ 25618 h 111082"/>
                <a:gd name="connsiteX2" fmla="*/ 96907 w 98539"/>
                <a:gd name="connsiteY2" fmla="*/ 11443 h 111082"/>
                <a:gd name="connsiteX3" fmla="*/ 98540 w 98539"/>
                <a:gd name="connsiteY3" fmla="*/ 12652 h 111082"/>
                <a:gd name="connsiteX4" fmla="*/ 87255 w 98539"/>
                <a:gd name="connsiteY4" fmla="*/ 27920 h 111082"/>
                <a:gd name="connsiteX5" fmla="*/ 28084 w 98539"/>
                <a:gd name="connsiteY5" fmla="*/ 36738 h 111082"/>
                <a:gd name="connsiteX6" fmla="*/ 36902 w 98539"/>
                <a:gd name="connsiteY6" fmla="*/ 95910 h 11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39" h="111082">
                  <a:moveTo>
                    <a:pt x="25618" y="111082"/>
                  </a:moveTo>
                  <a:cubicBezTo>
                    <a:pt x="-1897" y="91397"/>
                    <a:pt x="-8243" y="53133"/>
                    <a:pt x="11443" y="25618"/>
                  </a:cubicBezTo>
                  <a:cubicBezTo>
                    <a:pt x="31129" y="-1897"/>
                    <a:pt x="69393" y="-8243"/>
                    <a:pt x="96907" y="11443"/>
                  </a:cubicBezTo>
                  <a:cubicBezTo>
                    <a:pt x="97458" y="11837"/>
                    <a:pt x="98002" y="12240"/>
                    <a:pt x="98540" y="12652"/>
                  </a:cubicBezTo>
                  <a:lnTo>
                    <a:pt x="87255" y="27920"/>
                  </a:lnTo>
                  <a:cubicBezTo>
                    <a:pt x="68480" y="14015"/>
                    <a:pt x="41988" y="17963"/>
                    <a:pt x="28084" y="36738"/>
                  </a:cubicBezTo>
                  <a:cubicBezTo>
                    <a:pt x="14179" y="55514"/>
                    <a:pt x="18127" y="82006"/>
                    <a:pt x="36902" y="95910"/>
                  </a:cubicBezTo>
                  <a:close/>
                </a:path>
              </a:pathLst>
            </a:custGeom>
            <a:grpFill/>
            <a:ln w="9398" cap="flat">
              <a:noFill/>
              <a:prstDash val="solid"/>
              <a:miter/>
            </a:ln>
          </p:spPr>
          <p:txBody>
            <a:bodyPr rtlCol="0" anchor="ctr"/>
            <a:lstStyle/>
            <a:p>
              <a:endParaRPr lang="en-US" sz="2118"/>
            </a:p>
          </p:txBody>
        </p:sp>
      </p:grpSp>
      <p:grpSp>
        <p:nvGrpSpPr>
          <p:cNvPr id="32" name="Group 31">
            <a:extLst>
              <a:ext uri="{FF2B5EF4-FFF2-40B4-BE49-F238E27FC236}">
                <a16:creationId xmlns:a16="http://schemas.microsoft.com/office/drawing/2014/main" id="{58F79CD6-39F0-4884-8C7A-D5D873598C23}"/>
              </a:ext>
            </a:extLst>
          </p:cNvPr>
          <p:cNvGrpSpPr/>
          <p:nvPr/>
        </p:nvGrpSpPr>
        <p:grpSpPr>
          <a:xfrm>
            <a:off x="3498505" y="1409597"/>
            <a:ext cx="1558617" cy="1007480"/>
            <a:chOff x="2660661" y="3050084"/>
            <a:chExt cx="1558617" cy="1007480"/>
          </a:xfrm>
        </p:grpSpPr>
        <p:sp>
          <p:nvSpPr>
            <p:cNvPr id="8" name="Arrow: Pentagon 7">
              <a:extLst>
                <a:ext uri="{FF2B5EF4-FFF2-40B4-BE49-F238E27FC236}">
                  <a16:creationId xmlns:a16="http://schemas.microsoft.com/office/drawing/2014/main" id="{ECDA3990-8A81-4717-8A80-764CB96BD114}"/>
                </a:ext>
              </a:extLst>
            </p:cNvPr>
            <p:cNvSpPr/>
            <p:nvPr/>
          </p:nvSpPr>
          <p:spPr>
            <a:xfrm>
              <a:off x="2660661" y="3050084"/>
              <a:ext cx="1558617" cy="1007480"/>
            </a:xfrm>
            <a:prstGeom prst="homePlate">
              <a:avLst>
                <a:gd name="adj" fmla="val 21885"/>
              </a:avLst>
            </a:prstGeom>
            <a:solidFill>
              <a:srgbClr val="151C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grpSp>
          <p:nvGrpSpPr>
            <p:cNvPr id="22" name="Group 21">
              <a:extLst>
                <a:ext uri="{FF2B5EF4-FFF2-40B4-BE49-F238E27FC236}">
                  <a16:creationId xmlns:a16="http://schemas.microsoft.com/office/drawing/2014/main" id="{6269E512-629C-4011-A68E-7D768F7F7261}"/>
                </a:ext>
              </a:extLst>
            </p:cNvPr>
            <p:cNvGrpSpPr/>
            <p:nvPr/>
          </p:nvGrpSpPr>
          <p:grpSpPr>
            <a:xfrm>
              <a:off x="3045837" y="3324872"/>
              <a:ext cx="698111" cy="457904"/>
              <a:chOff x="906765" y="3420945"/>
              <a:chExt cx="698111" cy="457904"/>
            </a:xfrm>
            <a:solidFill>
              <a:srgbClr val="151C25"/>
            </a:solidFill>
          </p:grpSpPr>
          <p:grpSp>
            <p:nvGrpSpPr>
              <p:cNvPr id="23" name="Group 22">
                <a:extLst>
                  <a:ext uri="{FF2B5EF4-FFF2-40B4-BE49-F238E27FC236}">
                    <a16:creationId xmlns:a16="http://schemas.microsoft.com/office/drawing/2014/main" id="{15B9F00D-0FCC-4D81-A98A-1A581551F7B4}"/>
                  </a:ext>
                </a:extLst>
              </p:cNvPr>
              <p:cNvGrpSpPr/>
              <p:nvPr/>
            </p:nvGrpSpPr>
            <p:grpSpPr>
              <a:xfrm>
                <a:off x="906765" y="3420945"/>
                <a:ext cx="302616" cy="375295"/>
                <a:chOff x="780076" y="3420945"/>
                <a:chExt cx="302616" cy="375295"/>
              </a:xfrm>
              <a:grpFill/>
            </p:grpSpPr>
            <p:sp>
              <p:nvSpPr>
                <p:cNvPr id="30" name="Oval 5">
                  <a:extLst>
                    <a:ext uri="{FF2B5EF4-FFF2-40B4-BE49-F238E27FC236}">
                      <a16:creationId xmlns:a16="http://schemas.microsoft.com/office/drawing/2014/main" id="{B96FD344-4C85-4837-8B5E-C7BCADD96BA4}"/>
                    </a:ext>
                  </a:extLst>
                </p:cNvPr>
                <p:cNvSpPr>
                  <a:spLocks noChangeArrowheads="1"/>
                </p:cNvSpPr>
                <p:nvPr/>
              </p:nvSpPr>
              <p:spPr bwMode="auto">
                <a:xfrm>
                  <a:off x="840395" y="3420945"/>
                  <a:ext cx="181979" cy="180956"/>
                </a:xfrm>
                <a:prstGeom prst="ellipse">
                  <a:avLst/>
                </a:pr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sp>
              <p:nvSpPr>
                <p:cNvPr id="31" name="Freeform 6">
                  <a:extLst>
                    <a:ext uri="{FF2B5EF4-FFF2-40B4-BE49-F238E27FC236}">
                      <a16:creationId xmlns:a16="http://schemas.microsoft.com/office/drawing/2014/main" id="{16B88E6A-61AE-4F27-B5EB-70EBD0CF4A7C}"/>
                    </a:ext>
                  </a:extLst>
                </p:cNvPr>
                <p:cNvSpPr>
                  <a:spLocks/>
                </p:cNvSpPr>
                <p:nvPr/>
              </p:nvSpPr>
              <p:spPr bwMode="auto">
                <a:xfrm>
                  <a:off x="780076" y="3601901"/>
                  <a:ext cx="302616" cy="194339"/>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dirty="0"/>
                </a:p>
              </p:txBody>
            </p:sp>
          </p:grpSp>
          <p:grpSp>
            <p:nvGrpSpPr>
              <p:cNvPr id="24" name="Group 23">
                <a:extLst>
                  <a:ext uri="{FF2B5EF4-FFF2-40B4-BE49-F238E27FC236}">
                    <a16:creationId xmlns:a16="http://schemas.microsoft.com/office/drawing/2014/main" id="{1703D94E-DD7D-40D5-830D-66528D36DEC6}"/>
                  </a:ext>
                </a:extLst>
              </p:cNvPr>
              <p:cNvGrpSpPr/>
              <p:nvPr/>
            </p:nvGrpSpPr>
            <p:grpSpPr>
              <a:xfrm>
                <a:off x="1302260" y="3420945"/>
                <a:ext cx="302616" cy="375295"/>
                <a:chOff x="1428056" y="3420945"/>
                <a:chExt cx="302616" cy="375295"/>
              </a:xfrm>
              <a:grpFill/>
            </p:grpSpPr>
            <p:sp>
              <p:nvSpPr>
                <p:cNvPr id="28" name="Oval 5">
                  <a:extLst>
                    <a:ext uri="{FF2B5EF4-FFF2-40B4-BE49-F238E27FC236}">
                      <a16:creationId xmlns:a16="http://schemas.microsoft.com/office/drawing/2014/main" id="{43749770-28A9-460C-A149-18E90B2408BF}"/>
                    </a:ext>
                  </a:extLst>
                </p:cNvPr>
                <p:cNvSpPr>
                  <a:spLocks noChangeArrowheads="1"/>
                </p:cNvSpPr>
                <p:nvPr/>
              </p:nvSpPr>
              <p:spPr bwMode="auto">
                <a:xfrm>
                  <a:off x="1488375" y="3420945"/>
                  <a:ext cx="181979" cy="180956"/>
                </a:xfrm>
                <a:prstGeom prst="ellipse">
                  <a:avLst/>
                </a:pr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sp>
              <p:nvSpPr>
                <p:cNvPr id="29" name="Freeform 6">
                  <a:extLst>
                    <a:ext uri="{FF2B5EF4-FFF2-40B4-BE49-F238E27FC236}">
                      <a16:creationId xmlns:a16="http://schemas.microsoft.com/office/drawing/2014/main" id="{76398223-DB78-46E4-B9BB-D6FE9A99DDA6}"/>
                    </a:ext>
                  </a:extLst>
                </p:cNvPr>
                <p:cNvSpPr>
                  <a:spLocks/>
                </p:cNvSpPr>
                <p:nvPr/>
              </p:nvSpPr>
              <p:spPr bwMode="auto">
                <a:xfrm>
                  <a:off x="1428056" y="3601901"/>
                  <a:ext cx="302616" cy="194339"/>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tx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grpSp>
          <p:grpSp>
            <p:nvGrpSpPr>
              <p:cNvPr id="25" name="Group 24">
                <a:extLst>
                  <a:ext uri="{FF2B5EF4-FFF2-40B4-BE49-F238E27FC236}">
                    <a16:creationId xmlns:a16="http://schemas.microsoft.com/office/drawing/2014/main" id="{7EFC54E3-36F5-47C5-A79F-24601B7AF483}"/>
                  </a:ext>
                </a:extLst>
              </p:cNvPr>
              <p:cNvGrpSpPr/>
              <p:nvPr/>
            </p:nvGrpSpPr>
            <p:grpSpPr>
              <a:xfrm>
                <a:off x="1086474" y="3458815"/>
                <a:ext cx="338692" cy="420034"/>
                <a:chOff x="1108183" y="3429316"/>
                <a:chExt cx="386263" cy="479032"/>
              </a:xfrm>
              <a:grpFill/>
            </p:grpSpPr>
            <p:sp>
              <p:nvSpPr>
                <p:cNvPr id="26" name="Oval 5">
                  <a:extLst>
                    <a:ext uri="{FF2B5EF4-FFF2-40B4-BE49-F238E27FC236}">
                      <a16:creationId xmlns:a16="http://schemas.microsoft.com/office/drawing/2014/main" id="{27995F3F-B968-4503-94CD-074A1F3280D5}"/>
                    </a:ext>
                  </a:extLst>
                </p:cNvPr>
                <p:cNvSpPr>
                  <a:spLocks noChangeArrowheads="1"/>
                </p:cNvSpPr>
                <p:nvPr/>
              </p:nvSpPr>
              <p:spPr bwMode="auto">
                <a:xfrm>
                  <a:off x="1185175" y="3429316"/>
                  <a:ext cx="232280" cy="230975"/>
                </a:xfrm>
                <a:prstGeom prst="ellipse">
                  <a:avLst/>
                </a:prstGeom>
                <a:grpFill/>
                <a:ln w="19050" cap="rnd">
                  <a:solidFill>
                    <a:schemeClr val="accent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sp>
              <p:nvSpPr>
                <p:cNvPr id="27" name="Freeform 6">
                  <a:extLst>
                    <a:ext uri="{FF2B5EF4-FFF2-40B4-BE49-F238E27FC236}">
                      <a16:creationId xmlns:a16="http://schemas.microsoft.com/office/drawing/2014/main" id="{16FFA255-3693-4BCE-B170-DC859D8753DC}"/>
                    </a:ext>
                  </a:extLst>
                </p:cNvPr>
                <p:cNvSpPr>
                  <a:spLocks/>
                </p:cNvSpPr>
                <p:nvPr/>
              </p:nvSpPr>
              <p:spPr bwMode="auto">
                <a:xfrm>
                  <a:off x="1108183" y="3660291"/>
                  <a:ext cx="386263" cy="24805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grpFill/>
                <a:ln w="19050" cap="rnd">
                  <a:solidFill>
                    <a:schemeClr val="accent1"/>
                  </a:solidFill>
                  <a:prstDash val="solid"/>
                  <a:round/>
                  <a:headEnd type="none" w="med" len="sm"/>
                  <a:tailEnd/>
                </a:ln>
              </p:spPr>
              <p:txBody>
                <a:bodyPr vert="horz" wrap="square" lIns="91440" tIns="45720" rIns="91440" bIns="45720" numCol="1" anchor="t" anchorCtr="0" compatLnSpc="1">
                  <a:prstTxWarp prst="textNoShape">
                    <a:avLst/>
                  </a:prstTxWarp>
                </a:bodyPr>
                <a:lstStyle/>
                <a:p>
                  <a:pPr algn="ctr"/>
                  <a:endParaRPr lang="en-US" sz="2100"/>
                </a:p>
              </p:txBody>
            </p:sp>
          </p:grpSp>
        </p:grpSp>
      </p:grpSp>
      <p:sp>
        <p:nvSpPr>
          <p:cNvPr id="33" name="Title 4">
            <a:extLst>
              <a:ext uri="{FF2B5EF4-FFF2-40B4-BE49-F238E27FC236}">
                <a16:creationId xmlns:a16="http://schemas.microsoft.com/office/drawing/2014/main" id="{718E8253-8A6D-3945-A9B1-5FC99BD2C0BB}"/>
              </a:ext>
            </a:extLst>
          </p:cNvPr>
          <p:cNvSpPr>
            <a:spLocks noGrp="1"/>
          </p:cNvSpPr>
          <p:nvPr>
            <p:ph type="title"/>
          </p:nvPr>
        </p:nvSpPr>
        <p:spPr>
          <a:xfrm>
            <a:off x="228649" y="285776"/>
            <a:ext cx="8686705" cy="687805"/>
          </a:xfrm>
        </p:spPr>
        <p:txBody>
          <a:bodyPr/>
          <a:lstStyle/>
          <a:p>
            <a:pPr algn="ctr"/>
            <a:r>
              <a:rPr lang="en-US" sz="2400" dirty="0"/>
              <a:t>Moving from licensed solutions to </a:t>
            </a:r>
            <a:br>
              <a:rPr lang="en-US" sz="2400" dirty="0"/>
            </a:br>
            <a:r>
              <a:rPr lang="en-US" sz="2400" dirty="0"/>
              <a:t>Amazon OpenSearch Service</a:t>
            </a:r>
          </a:p>
        </p:txBody>
      </p:sp>
    </p:spTree>
    <p:extLst>
      <p:ext uri="{BB962C8B-B14F-4D97-AF65-F5344CB8AC3E}">
        <p14:creationId xmlns:p14="http://schemas.microsoft.com/office/powerpoint/2010/main" val="407279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6789" y="114936"/>
            <a:ext cx="8205304" cy="545192"/>
          </a:xfrm>
        </p:spPr>
        <p:txBody>
          <a:bodyPr/>
          <a:lstStyle/>
          <a:p>
            <a:r>
              <a:rPr lang="en-US" dirty="0"/>
              <a:t>Benefits of Amazon OpenSearch Service</a:t>
            </a:r>
          </a:p>
        </p:txBody>
      </p:sp>
      <p:sp>
        <p:nvSpPr>
          <p:cNvPr id="16" name="Freeform 151">
            <a:extLst>
              <a:ext uri="{FF2B5EF4-FFF2-40B4-BE49-F238E27FC236}">
                <a16:creationId xmlns:a16="http://schemas.microsoft.com/office/drawing/2014/main" id="{81FF5427-6186-4076-9183-E80D837B8F68}"/>
              </a:ext>
            </a:extLst>
          </p:cNvPr>
          <p:cNvSpPr>
            <a:spLocks/>
          </p:cNvSpPr>
          <p:nvPr/>
        </p:nvSpPr>
        <p:spPr bwMode="auto">
          <a:xfrm>
            <a:off x="5916646" y="1085239"/>
            <a:ext cx="513964" cy="437866"/>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noFill/>
          <a:ln w="19050" cap="rnd">
            <a:solidFill>
              <a:schemeClr val="accent3">
                <a:lumMod val="75000"/>
              </a:schemeClr>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sp>
        <p:nvSpPr>
          <p:cNvPr id="19" name="Freeform 153">
            <a:extLst>
              <a:ext uri="{FF2B5EF4-FFF2-40B4-BE49-F238E27FC236}">
                <a16:creationId xmlns:a16="http://schemas.microsoft.com/office/drawing/2014/main" id="{D26DB7BA-3ACD-4857-A7F4-C23AECB275DC}"/>
              </a:ext>
            </a:extLst>
          </p:cNvPr>
          <p:cNvSpPr>
            <a:spLocks/>
          </p:cNvSpPr>
          <p:nvPr/>
        </p:nvSpPr>
        <p:spPr bwMode="auto">
          <a:xfrm>
            <a:off x="5916646" y="1162901"/>
            <a:ext cx="513964"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rgbClr val="F2F4F4"/>
          </a:solidFill>
          <a:ln w="19050" cap="rnd">
            <a:solidFill>
              <a:schemeClr val="accent3">
                <a:lumMod val="75000"/>
              </a:schemeClr>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sp>
        <p:nvSpPr>
          <p:cNvPr id="26" name="Freeform 154">
            <a:extLst>
              <a:ext uri="{FF2B5EF4-FFF2-40B4-BE49-F238E27FC236}">
                <a16:creationId xmlns:a16="http://schemas.microsoft.com/office/drawing/2014/main" id="{2AD33122-8C5F-46F9-8C25-94649CFEB45A}"/>
              </a:ext>
            </a:extLst>
          </p:cNvPr>
          <p:cNvSpPr>
            <a:spLocks/>
          </p:cNvSpPr>
          <p:nvPr/>
        </p:nvSpPr>
        <p:spPr bwMode="auto">
          <a:xfrm>
            <a:off x="5942639" y="1110202"/>
            <a:ext cx="22450" cy="24962"/>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rgbClr val="414042"/>
          </a:solidFill>
          <a:ln w="19050" cap="rnd">
            <a:solidFill>
              <a:schemeClr val="accent3">
                <a:lumMod val="75000"/>
              </a:schemeClr>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sp>
        <p:nvSpPr>
          <p:cNvPr id="27" name="Freeform 155">
            <a:extLst>
              <a:ext uri="{FF2B5EF4-FFF2-40B4-BE49-F238E27FC236}">
                <a16:creationId xmlns:a16="http://schemas.microsoft.com/office/drawing/2014/main" id="{E2F394D0-64D3-4DB7-947B-9CC14C6EB17C}"/>
              </a:ext>
            </a:extLst>
          </p:cNvPr>
          <p:cNvSpPr>
            <a:spLocks/>
          </p:cNvSpPr>
          <p:nvPr/>
        </p:nvSpPr>
        <p:spPr bwMode="auto">
          <a:xfrm>
            <a:off x="5982812" y="1110202"/>
            <a:ext cx="22450" cy="24962"/>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rgbClr val="414042"/>
          </a:solidFill>
          <a:ln w="19050" cap="rnd">
            <a:solidFill>
              <a:schemeClr val="accent3">
                <a:lumMod val="75000"/>
              </a:schemeClr>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sp>
        <p:nvSpPr>
          <p:cNvPr id="28" name="Freeform 156">
            <a:extLst>
              <a:ext uri="{FF2B5EF4-FFF2-40B4-BE49-F238E27FC236}">
                <a16:creationId xmlns:a16="http://schemas.microsoft.com/office/drawing/2014/main" id="{363821D4-2C6E-4017-AD05-B9B7AC8900A1}"/>
              </a:ext>
            </a:extLst>
          </p:cNvPr>
          <p:cNvSpPr>
            <a:spLocks/>
          </p:cNvSpPr>
          <p:nvPr/>
        </p:nvSpPr>
        <p:spPr bwMode="auto">
          <a:xfrm>
            <a:off x="6022984" y="1110202"/>
            <a:ext cx="22450" cy="24962"/>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rgbClr val="414042"/>
          </a:solidFill>
          <a:ln w="19050" cap="rnd">
            <a:solidFill>
              <a:schemeClr val="accent3">
                <a:lumMod val="75000"/>
              </a:schemeClr>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grpSp>
        <p:nvGrpSpPr>
          <p:cNvPr id="37" name="Group 36">
            <a:extLst>
              <a:ext uri="{FF2B5EF4-FFF2-40B4-BE49-F238E27FC236}">
                <a16:creationId xmlns:a16="http://schemas.microsoft.com/office/drawing/2014/main" id="{090AF253-0551-48D6-8E3B-A85037F5190C}"/>
              </a:ext>
            </a:extLst>
          </p:cNvPr>
          <p:cNvGrpSpPr/>
          <p:nvPr/>
        </p:nvGrpSpPr>
        <p:grpSpPr>
          <a:xfrm>
            <a:off x="6045418" y="1216942"/>
            <a:ext cx="256420" cy="211414"/>
            <a:chOff x="904836" y="1215451"/>
            <a:chExt cx="208118" cy="146192"/>
          </a:xfrm>
        </p:grpSpPr>
        <p:sp>
          <p:nvSpPr>
            <p:cNvPr id="12" name="Freeform 5">
              <a:extLst>
                <a:ext uri="{FF2B5EF4-FFF2-40B4-BE49-F238E27FC236}">
                  <a16:creationId xmlns:a16="http://schemas.microsoft.com/office/drawing/2014/main" id="{1750B2AC-C244-44DA-BB74-C743943B0EB6}"/>
                </a:ext>
              </a:extLst>
            </p:cNvPr>
            <p:cNvSpPr>
              <a:spLocks/>
            </p:cNvSpPr>
            <p:nvPr/>
          </p:nvSpPr>
          <p:spPr bwMode="auto">
            <a:xfrm>
              <a:off x="904836" y="1236987"/>
              <a:ext cx="52563" cy="103302"/>
            </a:xfrm>
            <a:custGeom>
              <a:avLst/>
              <a:gdLst>
                <a:gd name="T0" fmla="*/ 288 w 288"/>
                <a:gd name="T1" fmla="*/ 0 h 566"/>
                <a:gd name="T2" fmla="*/ 0 w 288"/>
                <a:gd name="T3" fmla="*/ 293 h 566"/>
                <a:gd name="T4" fmla="*/ 288 w 288"/>
                <a:gd name="T5" fmla="*/ 566 h 566"/>
              </a:gdLst>
              <a:ahLst/>
              <a:cxnLst>
                <a:cxn ang="0">
                  <a:pos x="T0" y="T1"/>
                </a:cxn>
                <a:cxn ang="0">
                  <a:pos x="T2" y="T3"/>
                </a:cxn>
                <a:cxn ang="0">
                  <a:pos x="T4" y="T5"/>
                </a:cxn>
              </a:cxnLst>
              <a:rect l="0" t="0" r="r" b="b"/>
              <a:pathLst>
                <a:path w="288" h="566">
                  <a:moveTo>
                    <a:pt x="288" y="0"/>
                  </a:moveTo>
                  <a:lnTo>
                    <a:pt x="0" y="293"/>
                  </a:lnTo>
                  <a:lnTo>
                    <a:pt x="288" y="566"/>
                  </a:lnTo>
                </a:path>
              </a:pathLst>
            </a:custGeom>
            <a:no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sp>
          <p:nvSpPr>
            <p:cNvPr id="13" name="Freeform 6">
              <a:extLst>
                <a:ext uri="{FF2B5EF4-FFF2-40B4-BE49-F238E27FC236}">
                  <a16:creationId xmlns:a16="http://schemas.microsoft.com/office/drawing/2014/main" id="{BB87A5EA-C4EA-49C9-8783-D5459563D3E5}"/>
                </a:ext>
              </a:extLst>
            </p:cNvPr>
            <p:cNvSpPr>
              <a:spLocks/>
            </p:cNvSpPr>
            <p:nvPr/>
          </p:nvSpPr>
          <p:spPr bwMode="auto">
            <a:xfrm>
              <a:off x="1067235" y="1236987"/>
              <a:ext cx="45719" cy="103302"/>
            </a:xfrm>
            <a:custGeom>
              <a:avLst/>
              <a:gdLst>
                <a:gd name="T0" fmla="*/ 0 w 289"/>
                <a:gd name="T1" fmla="*/ 0 h 566"/>
                <a:gd name="T2" fmla="*/ 289 w 289"/>
                <a:gd name="T3" fmla="*/ 293 h 566"/>
                <a:gd name="T4" fmla="*/ 0 w 289"/>
                <a:gd name="T5" fmla="*/ 566 h 566"/>
              </a:gdLst>
              <a:ahLst/>
              <a:cxnLst>
                <a:cxn ang="0">
                  <a:pos x="T0" y="T1"/>
                </a:cxn>
                <a:cxn ang="0">
                  <a:pos x="T2" y="T3"/>
                </a:cxn>
                <a:cxn ang="0">
                  <a:pos x="T4" y="T5"/>
                </a:cxn>
              </a:cxnLst>
              <a:rect l="0" t="0" r="r" b="b"/>
              <a:pathLst>
                <a:path w="289" h="566">
                  <a:moveTo>
                    <a:pt x="0" y="0"/>
                  </a:moveTo>
                  <a:lnTo>
                    <a:pt x="289" y="293"/>
                  </a:lnTo>
                  <a:lnTo>
                    <a:pt x="0" y="566"/>
                  </a:lnTo>
                </a:path>
              </a:pathLst>
            </a:custGeom>
            <a:no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sp>
          <p:nvSpPr>
            <p:cNvPr id="14" name="Line 7">
              <a:extLst>
                <a:ext uri="{FF2B5EF4-FFF2-40B4-BE49-F238E27FC236}">
                  <a16:creationId xmlns:a16="http://schemas.microsoft.com/office/drawing/2014/main" id="{610C68B5-69E7-44C8-98BD-61E1C547B55A}"/>
                </a:ext>
              </a:extLst>
            </p:cNvPr>
            <p:cNvSpPr>
              <a:spLocks noChangeShapeType="1"/>
            </p:cNvSpPr>
            <p:nvPr/>
          </p:nvSpPr>
          <p:spPr bwMode="auto">
            <a:xfrm flipH="1">
              <a:off x="986036" y="1215451"/>
              <a:ext cx="52563" cy="146192"/>
            </a:xfrm>
            <a:prstGeom prst="line">
              <a:avLst/>
            </a:prstGeom>
            <a:solidFill>
              <a:schemeClr val="bg1"/>
            </a:solid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grpSp>
      <p:sp>
        <p:nvSpPr>
          <p:cNvPr id="40" name="Freeform 7">
            <a:extLst>
              <a:ext uri="{FF2B5EF4-FFF2-40B4-BE49-F238E27FC236}">
                <a16:creationId xmlns:a16="http://schemas.microsoft.com/office/drawing/2014/main" id="{F1FF5660-0CCD-456E-88C2-01565A5B06E2}"/>
              </a:ext>
            </a:extLst>
          </p:cNvPr>
          <p:cNvSpPr>
            <a:spLocks/>
          </p:cNvSpPr>
          <p:nvPr/>
        </p:nvSpPr>
        <p:spPr bwMode="auto">
          <a:xfrm>
            <a:off x="6308099" y="1383547"/>
            <a:ext cx="265176" cy="263673"/>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solidFill>
            <a:srgbClr val="232F3E"/>
          </a:solid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sp>
        <p:nvSpPr>
          <p:cNvPr id="39" name="Oval 6">
            <a:extLst>
              <a:ext uri="{FF2B5EF4-FFF2-40B4-BE49-F238E27FC236}">
                <a16:creationId xmlns:a16="http://schemas.microsoft.com/office/drawing/2014/main" id="{BC2DBF60-CF67-4D26-97AC-2A0FDB3703AB}"/>
              </a:ext>
            </a:extLst>
          </p:cNvPr>
          <p:cNvSpPr>
            <a:spLocks noChangeArrowheads="1"/>
          </p:cNvSpPr>
          <p:nvPr/>
        </p:nvSpPr>
        <p:spPr bwMode="auto">
          <a:xfrm>
            <a:off x="6391556" y="1466281"/>
            <a:ext cx="98263" cy="98204"/>
          </a:xfrm>
          <a:prstGeom prst="ellipse">
            <a:avLst/>
          </a:prstGeom>
          <a:solidFill>
            <a:srgbClr val="232F3E"/>
          </a:solidFill>
          <a:ln w="19050" cap="rnd">
            <a:solidFill>
              <a:schemeClr val="accent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118" kern="0" dirty="0">
              <a:solidFill>
                <a:schemeClr val="bg1"/>
              </a:solidFill>
              <a:latin typeface="Arial"/>
            </a:endParaRPr>
          </a:p>
        </p:txBody>
      </p:sp>
      <p:sp>
        <p:nvSpPr>
          <p:cNvPr id="2" name="Rectangle 1"/>
          <p:cNvSpPr/>
          <p:nvPr/>
        </p:nvSpPr>
        <p:spPr>
          <a:xfrm>
            <a:off x="5005665" y="1737396"/>
            <a:ext cx="2409122" cy="867930"/>
          </a:xfrm>
          <a:prstGeom prst="rect">
            <a:avLst/>
          </a:prstGeom>
        </p:spPr>
        <p:txBody>
          <a:bodyPr wrap="square" anchor="ctr" anchorCtr="0">
            <a:spAutoFit/>
          </a:bodyPr>
          <a:lstStyle/>
          <a:p>
            <a:pPr algn="ctr" defTabSz="457189">
              <a:lnSpc>
                <a:spcPct val="90000"/>
              </a:lnSpc>
              <a:spcBef>
                <a:spcPct val="20000"/>
              </a:spcBef>
            </a:pPr>
            <a:r>
              <a:rPr lang="en-US" sz="1400" dirty="0">
                <a:solidFill>
                  <a:schemeClr val="bg1"/>
                </a:solidFill>
                <a:latin typeface="Amazon Ember Regular" charset="0"/>
              </a:rPr>
              <a:t>Quickly search and analyze your unstructured and semi-structured data to easily find what you need</a:t>
            </a:r>
          </a:p>
        </p:txBody>
      </p:sp>
      <p:sp>
        <p:nvSpPr>
          <p:cNvPr id="20" name="Rectangle 19"/>
          <p:cNvSpPr/>
          <p:nvPr/>
        </p:nvSpPr>
        <p:spPr>
          <a:xfrm>
            <a:off x="1540908" y="1722045"/>
            <a:ext cx="2415983" cy="1061829"/>
          </a:xfrm>
          <a:prstGeom prst="rect">
            <a:avLst/>
          </a:prstGeom>
        </p:spPr>
        <p:txBody>
          <a:bodyPr wrap="square" anchor="ctr" anchorCtr="0">
            <a:spAutoFit/>
          </a:bodyPr>
          <a:lstStyle/>
          <a:p>
            <a:pPr algn="ctr" defTabSz="457189">
              <a:lnSpc>
                <a:spcPct val="90000"/>
              </a:lnSpc>
              <a:spcBef>
                <a:spcPct val="20000"/>
              </a:spcBef>
            </a:pPr>
            <a:r>
              <a:rPr lang="en-US" sz="1400" dirty="0">
                <a:solidFill>
                  <a:schemeClr val="bg1"/>
                </a:solidFill>
                <a:latin typeface="Amazon Ember Regular" charset="0"/>
              </a:rPr>
              <a:t>Operationalize OpenSearch with the leading contributor of the community-driven, open source software</a:t>
            </a:r>
          </a:p>
        </p:txBody>
      </p:sp>
      <p:sp>
        <p:nvSpPr>
          <p:cNvPr id="93" name="Freeform: Shape 92">
            <a:extLst>
              <a:ext uri="{FF2B5EF4-FFF2-40B4-BE49-F238E27FC236}">
                <a16:creationId xmlns:a16="http://schemas.microsoft.com/office/drawing/2014/main" id="{53D4BC56-F431-4B48-89D7-BA3D8D8952C2}"/>
              </a:ext>
            </a:extLst>
          </p:cNvPr>
          <p:cNvSpPr/>
          <p:nvPr/>
        </p:nvSpPr>
        <p:spPr>
          <a:xfrm>
            <a:off x="2591737" y="1087222"/>
            <a:ext cx="277104" cy="505391"/>
          </a:xfrm>
          <a:custGeom>
            <a:avLst/>
            <a:gdLst>
              <a:gd name="connsiteX0" fmla="*/ 44736 w 205980"/>
              <a:gd name="connsiteY0" fmla="*/ 206946 h 347592"/>
              <a:gd name="connsiteX1" fmla="*/ 44736 w 205980"/>
              <a:gd name="connsiteY1" fmla="*/ 24782 h 347592"/>
              <a:gd name="connsiteX2" fmla="*/ 64691 w 205980"/>
              <a:gd name="connsiteY2" fmla="*/ 4828 h 347592"/>
              <a:gd name="connsiteX3" fmla="*/ 64691 w 205980"/>
              <a:gd name="connsiteY3" fmla="*/ 4828 h 347592"/>
              <a:gd name="connsiteX4" fmla="*/ 84645 w 205980"/>
              <a:gd name="connsiteY4" fmla="*/ 24782 h 347592"/>
              <a:gd name="connsiteX5" fmla="*/ 84645 w 205980"/>
              <a:gd name="connsiteY5" fmla="*/ 164784 h 347592"/>
              <a:gd name="connsiteX6" fmla="*/ 84645 w 205980"/>
              <a:gd name="connsiteY6" fmla="*/ 92048 h 347592"/>
              <a:gd name="connsiteX7" fmla="*/ 104599 w 205980"/>
              <a:gd name="connsiteY7" fmla="*/ 72093 h 347592"/>
              <a:gd name="connsiteX8" fmla="*/ 104599 w 205980"/>
              <a:gd name="connsiteY8" fmla="*/ 72093 h 347592"/>
              <a:gd name="connsiteX9" fmla="*/ 124554 w 205980"/>
              <a:gd name="connsiteY9" fmla="*/ 92048 h 347592"/>
              <a:gd name="connsiteX10" fmla="*/ 124554 w 205980"/>
              <a:gd name="connsiteY10" fmla="*/ 164463 h 347592"/>
              <a:gd name="connsiteX11" fmla="*/ 124554 w 205980"/>
              <a:gd name="connsiteY11" fmla="*/ 108783 h 347592"/>
              <a:gd name="connsiteX12" fmla="*/ 144508 w 205980"/>
              <a:gd name="connsiteY12" fmla="*/ 88829 h 347592"/>
              <a:gd name="connsiteX13" fmla="*/ 144508 w 205980"/>
              <a:gd name="connsiteY13" fmla="*/ 88829 h 347592"/>
              <a:gd name="connsiteX14" fmla="*/ 164463 w 205980"/>
              <a:gd name="connsiteY14" fmla="*/ 108783 h 347592"/>
              <a:gd name="connsiteX15" fmla="*/ 164463 w 205980"/>
              <a:gd name="connsiteY15" fmla="*/ 175083 h 347592"/>
              <a:gd name="connsiteX16" fmla="*/ 164463 w 205980"/>
              <a:gd name="connsiteY16" fmla="*/ 130991 h 347592"/>
              <a:gd name="connsiteX17" fmla="*/ 184417 w 205980"/>
              <a:gd name="connsiteY17" fmla="*/ 111036 h 347592"/>
              <a:gd name="connsiteX18" fmla="*/ 184417 w 205980"/>
              <a:gd name="connsiteY18" fmla="*/ 111036 h 347592"/>
              <a:gd name="connsiteX19" fmla="*/ 204371 w 205980"/>
              <a:gd name="connsiteY19" fmla="*/ 130991 h 347592"/>
              <a:gd name="connsiteX20" fmla="*/ 204371 w 205980"/>
              <a:gd name="connsiteY20" fmla="*/ 197291 h 347592"/>
              <a:gd name="connsiteX21" fmla="*/ 194394 w 205980"/>
              <a:gd name="connsiteY21" fmla="*/ 252970 h 347592"/>
              <a:gd name="connsiteX22" fmla="*/ 184417 w 205980"/>
              <a:gd name="connsiteY22" fmla="*/ 344052 h 347592"/>
              <a:gd name="connsiteX23" fmla="*/ 55357 w 205980"/>
              <a:gd name="connsiteY23" fmla="*/ 344052 h 347592"/>
              <a:gd name="connsiteX24" fmla="*/ 34116 w 205980"/>
              <a:gd name="connsiteY24" fmla="*/ 287085 h 347592"/>
              <a:gd name="connsiteX25" fmla="*/ 4828 w 205980"/>
              <a:gd name="connsiteY25" fmla="*/ 229797 h 347592"/>
              <a:gd name="connsiteX26" fmla="*/ 4828 w 205980"/>
              <a:gd name="connsiteY26" fmla="*/ 120048 h 347592"/>
              <a:gd name="connsiteX27" fmla="*/ 4828 w 205980"/>
              <a:gd name="connsiteY27" fmla="*/ 120048 h 347592"/>
              <a:gd name="connsiteX28" fmla="*/ 44736 w 205980"/>
              <a:gd name="connsiteY28" fmla="*/ 159957 h 347592"/>
              <a:gd name="connsiteX29" fmla="*/ 44736 w 205980"/>
              <a:gd name="connsiteY29" fmla="*/ 206946 h 34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980" h="347592">
                <a:moveTo>
                  <a:pt x="44736" y="206946"/>
                </a:moveTo>
                <a:lnTo>
                  <a:pt x="44736" y="24782"/>
                </a:lnTo>
                <a:cubicBezTo>
                  <a:pt x="44736" y="13839"/>
                  <a:pt x="53748" y="4828"/>
                  <a:pt x="64691" y="4828"/>
                </a:cubicBezTo>
                <a:lnTo>
                  <a:pt x="64691" y="4828"/>
                </a:lnTo>
                <a:cubicBezTo>
                  <a:pt x="75633" y="4828"/>
                  <a:pt x="84645" y="13839"/>
                  <a:pt x="84645" y="24782"/>
                </a:cubicBezTo>
                <a:lnTo>
                  <a:pt x="84645" y="164784"/>
                </a:lnTo>
                <a:lnTo>
                  <a:pt x="84645" y="92048"/>
                </a:lnTo>
                <a:cubicBezTo>
                  <a:pt x="84645" y="81105"/>
                  <a:pt x="93657" y="72093"/>
                  <a:pt x="104599" y="72093"/>
                </a:cubicBezTo>
                <a:lnTo>
                  <a:pt x="104599" y="72093"/>
                </a:lnTo>
                <a:cubicBezTo>
                  <a:pt x="115542" y="72093"/>
                  <a:pt x="124554" y="81105"/>
                  <a:pt x="124554" y="92048"/>
                </a:cubicBezTo>
                <a:lnTo>
                  <a:pt x="124554" y="164463"/>
                </a:lnTo>
                <a:lnTo>
                  <a:pt x="124554" y="108783"/>
                </a:lnTo>
                <a:cubicBezTo>
                  <a:pt x="124554" y="97841"/>
                  <a:pt x="133565" y="88829"/>
                  <a:pt x="144508" y="88829"/>
                </a:cubicBezTo>
                <a:lnTo>
                  <a:pt x="144508" y="88829"/>
                </a:lnTo>
                <a:cubicBezTo>
                  <a:pt x="155451" y="88829"/>
                  <a:pt x="164463" y="97841"/>
                  <a:pt x="164463" y="108783"/>
                </a:cubicBezTo>
                <a:lnTo>
                  <a:pt x="164463" y="175083"/>
                </a:lnTo>
                <a:lnTo>
                  <a:pt x="164463" y="130991"/>
                </a:lnTo>
                <a:cubicBezTo>
                  <a:pt x="164463" y="120048"/>
                  <a:pt x="173474" y="111036"/>
                  <a:pt x="184417" y="111036"/>
                </a:cubicBezTo>
                <a:lnTo>
                  <a:pt x="184417" y="111036"/>
                </a:lnTo>
                <a:cubicBezTo>
                  <a:pt x="195360" y="111036"/>
                  <a:pt x="204371" y="120048"/>
                  <a:pt x="204371" y="130991"/>
                </a:cubicBezTo>
                <a:lnTo>
                  <a:pt x="204371" y="197291"/>
                </a:lnTo>
                <a:cubicBezTo>
                  <a:pt x="204371" y="197291"/>
                  <a:pt x="202440" y="232694"/>
                  <a:pt x="194394" y="252970"/>
                </a:cubicBezTo>
                <a:cubicBezTo>
                  <a:pt x="186348" y="272924"/>
                  <a:pt x="184417" y="344052"/>
                  <a:pt x="184417" y="344052"/>
                </a:cubicBezTo>
                <a:lnTo>
                  <a:pt x="55357" y="344052"/>
                </a:lnTo>
                <a:cubicBezTo>
                  <a:pt x="55357" y="344052"/>
                  <a:pt x="59541" y="311545"/>
                  <a:pt x="34116" y="287085"/>
                </a:cubicBezTo>
                <a:cubicBezTo>
                  <a:pt x="8690" y="262625"/>
                  <a:pt x="4828" y="229797"/>
                  <a:pt x="4828" y="229797"/>
                </a:cubicBezTo>
                <a:lnTo>
                  <a:pt x="4828" y="120048"/>
                </a:lnTo>
                <a:lnTo>
                  <a:pt x="4828" y="120048"/>
                </a:lnTo>
                <a:cubicBezTo>
                  <a:pt x="27035" y="120048"/>
                  <a:pt x="44736" y="138071"/>
                  <a:pt x="44736" y="159957"/>
                </a:cubicBezTo>
                <a:lnTo>
                  <a:pt x="44736" y="206946"/>
                </a:lnTo>
                <a:close/>
              </a:path>
            </a:pathLst>
          </a:custGeom>
          <a:noFill/>
          <a:ln w="19050" cap="flat">
            <a:solidFill>
              <a:schemeClr val="accent3">
                <a:lumMod val="75000"/>
              </a:schemeClr>
            </a:solidFill>
            <a:prstDash val="solid"/>
            <a:round/>
          </a:ln>
        </p:spPr>
        <p:txBody>
          <a:bodyPr rtlCol="0" anchor="ctr"/>
          <a:lstStyle/>
          <a:p>
            <a:pPr defTabSz="457189"/>
            <a:endParaRPr lang="en-US" sz="2118" dirty="0">
              <a:solidFill>
                <a:schemeClr val="bg1"/>
              </a:solidFill>
              <a:latin typeface="Arial"/>
            </a:endParaRPr>
          </a:p>
        </p:txBody>
      </p:sp>
      <p:sp>
        <p:nvSpPr>
          <p:cNvPr id="103" name="Freeform: Shape 102">
            <a:extLst>
              <a:ext uri="{FF2B5EF4-FFF2-40B4-BE49-F238E27FC236}">
                <a16:creationId xmlns:a16="http://schemas.microsoft.com/office/drawing/2014/main" id="{ED6819E8-EF29-49FD-9730-3EA32DDF588C}"/>
              </a:ext>
            </a:extLst>
          </p:cNvPr>
          <p:cNvSpPr/>
          <p:nvPr/>
        </p:nvSpPr>
        <p:spPr>
          <a:xfrm>
            <a:off x="2738509" y="1119042"/>
            <a:ext cx="103915" cy="14038"/>
          </a:xfrm>
          <a:custGeom>
            <a:avLst/>
            <a:gdLst>
              <a:gd name="connsiteX0" fmla="*/ 4828 w 77242"/>
              <a:gd name="connsiteY0" fmla="*/ 4828 h 9655"/>
              <a:gd name="connsiteX1" fmla="*/ 73702 w 77242"/>
              <a:gd name="connsiteY1" fmla="*/ 4828 h 9655"/>
            </a:gdLst>
            <a:ahLst/>
            <a:cxnLst>
              <a:cxn ang="0">
                <a:pos x="connsiteX0" y="connsiteY0"/>
              </a:cxn>
              <a:cxn ang="0">
                <a:pos x="connsiteX1" y="connsiteY1"/>
              </a:cxn>
            </a:cxnLst>
            <a:rect l="l" t="t" r="r" b="b"/>
            <a:pathLst>
              <a:path w="77242" h="9655">
                <a:moveTo>
                  <a:pt x="4828" y="4828"/>
                </a:moveTo>
                <a:lnTo>
                  <a:pt x="73702" y="4828"/>
                </a:lnTo>
              </a:path>
            </a:pathLst>
          </a:custGeom>
          <a:ln w="19050" cap="flat">
            <a:solidFill>
              <a:schemeClr val="accent1"/>
            </a:solidFill>
            <a:prstDash val="solid"/>
            <a:round/>
          </a:ln>
        </p:spPr>
        <p:txBody>
          <a:bodyPr rtlCol="0" anchor="ctr"/>
          <a:lstStyle/>
          <a:p>
            <a:pPr defTabSz="457189"/>
            <a:endParaRPr lang="en-US" sz="2118" dirty="0">
              <a:solidFill>
                <a:schemeClr val="bg1"/>
              </a:solidFill>
              <a:latin typeface="Arial"/>
            </a:endParaRPr>
          </a:p>
        </p:txBody>
      </p:sp>
      <p:sp>
        <p:nvSpPr>
          <p:cNvPr id="104" name="Freeform: Shape 103">
            <a:extLst>
              <a:ext uri="{FF2B5EF4-FFF2-40B4-BE49-F238E27FC236}">
                <a16:creationId xmlns:a16="http://schemas.microsoft.com/office/drawing/2014/main" id="{E26FC326-90D5-4A02-B1A8-C9C8293D8724}"/>
              </a:ext>
            </a:extLst>
          </p:cNvPr>
          <p:cNvSpPr/>
          <p:nvPr/>
        </p:nvSpPr>
        <p:spPr>
          <a:xfrm>
            <a:off x="2514228" y="1119042"/>
            <a:ext cx="103915" cy="14038"/>
          </a:xfrm>
          <a:custGeom>
            <a:avLst/>
            <a:gdLst>
              <a:gd name="connsiteX0" fmla="*/ 4828 w 77242"/>
              <a:gd name="connsiteY0" fmla="*/ 4828 h 9655"/>
              <a:gd name="connsiteX1" fmla="*/ 73702 w 77242"/>
              <a:gd name="connsiteY1" fmla="*/ 4828 h 9655"/>
            </a:gdLst>
            <a:ahLst/>
            <a:cxnLst>
              <a:cxn ang="0">
                <a:pos x="connsiteX0" y="connsiteY0"/>
              </a:cxn>
              <a:cxn ang="0">
                <a:pos x="connsiteX1" y="connsiteY1"/>
              </a:cxn>
            </a:cxnLst>
            <a:rect l="l" t="t" r="r" b="b"/>
            <a:pathLst>
              <a:path w="77242" h="9655">
                <a:moveTo>
                  <a:pt x="4828" y="4828"/>
                </a:moveTo>
                <a:lnTo>
                  <a:pt x="73702" y="4828"/>
                </a:lnTo>
              </a:path>
            </a:pathLst>
          </a:custGeom>
          <a:ln w="19050" cap="flat">
            <a:solidFill>
              <a:schemeClr val="accent1"/>
            </a:solidFill>
            <a:prstDash val="solid"/>
            <a:round/>
          </a:ln>
        </p:spPr>
        <p:txBody>
          <a:bodyPr rtlCol="0" anchor="ctr"/>
          <a:lstStyle/>
          <a:p>
            <a:pPr defTabSz="457189"/>
            <a:endParaRPr lang="en-US" sz="2118" dirty="0">
              <a:solidFill>
                <a:schemeClr val="bg1"/>
              </a:solidFill>
              <a:latin typeface="Arial"/>
            </a:endParaRPr>
          </a:p>
        </p:txBody>
      </p:sp>
      <p:sp>
        <p:nvSpPr>
          <p:cNvPr id="105" name="Freeform: Shape 104">
            <a:extLst>
              <a:ext uri="{FF2B5EF4-FFF2-40B4-BE49-F238E27FC236}">
                <a16:creationId xmlns:a16="http://schemas.microsoft.com/office/drawing/2014/main" id="{A27D01B8-BF01-4A46-A788-1A0673EB5076}"/>
              </a:ext>
            </a:extLst>
          </p:cNvPr>
          <p:cNvSpPr/>
          <p:nvPr/>
        </p:nvSpPr>
        <p:spPr>
          <a:xfrm>
            <a:off x="2590865" y="1026856"/>
            <a:ext cx="47627" cy="51475"/>
          </a:xfrm>
          <a:custGeom>
            <a:avLst/>
            <a:gdLst>
              <a:gd name="connsiteX0" fmla="*/ 4828 w 35402"/>
              <a:gd name="connsiteY0" fmla="*/ 4828 h 35402"/>
              <a:gd name="connsiteX1" fmla="*/ 31541 w 35402"/>
              <a:gd name="connsiteY1" fmla="*/ 31863 h 35402"/>
            </a:gdLst>
            <a:ahLst/>
            <a:cxnLst>
              <a:cxn ang="0">
                <a:pos x="connsiteX0" y="connsiteY0"/>
              </a:cxn>
              <a:cxn ang="0">
                <a:pos x="connsiteX1" y="connsiteY1"/>
              </a:cxn>
            </a:cxnLst>
            <a:rect l="l" t="t" r="r" b="b"/>
            <a:pathLst>
              <a:path w="35402" h="35402">
                <a:moveTo>
                  <a:pt x="4828" y="4828"/>
                </a:moveTo>
                <a:lnTo>
                  <a:pt x="31541" y="31863"/>
                </a:lnTo>
              </a:path>
            </a:pathLst>
          </a:custGeom>
          <a:ln w="19050" cap="flat">
            <a:solidFill>
              <a:schemeClr val="accent1"/>
            </a:solidFill>
            <a:prstDash val="solid"/>
            <a:round/>
          </a:ln>
        </p:spPr>
        <p:txBody>
          <a:bodyPr rtlCol="0" anchor="ctr"/>
          <a:lstStyle/>
          <a:p>
            <a:pPr defTabSz="457189"/>
            <a:endParaRPr lang="en-US" sz="2118" dirty="0">
              <a:solidFill>
                <a:schemeClr val="bg1"/>
              </a:solidFill>
              <a:latin typeface="Arial"/>
            </a:endParaRPr>
          </a:p>
        </p:txBody>
      </p:sp>
      <p:sp>
        <p:nvSpPr>
          <p:cNvPr id="106" name="Freeform: Shape 105">
            <a:extLst>
              <a:ext uri="{FF2B5EF4-FFF2-40B4-BE49-F238E27FC236}">
                <a16:creationId xmlns:a16="http://schemas.microsoft.com/office/drawing/2014/main" id="{CE0AFBC6-AD4F-4821-8808-86BAAE84717C}"/>
              </a:ext>
            </a:extLst>
          </p:cNvPr>
          <p:cNvSpPr/>
          <p:nvPr/>
        </p:nvSpPr>
        <p:spPr>
          <a:xfrm>
            <a:off x="2725087" y="1026856"/>
            <a:ext cx="47627" cy="51475"/>
          </a:xfrm>
          <a:custGeom>
            <a:avLst/>
            <a:gdLst>
              <a:gd name="connsiteX0" fmla="*/ 31541 w 35402"/>
              <a:gd name="connsiteY0" fmla="*/ 4828 h 35402"/>
              <a:gd name="connsiteX1" fmla="*/ 4828 w 35402"/>
              <a:gd name="connsiteY1" fmla="*/ 31863 h 35402"/>
            </a:gdLst>
            <a:ahLst/>
            <a:cxnLst>
              <a:cxn ang="0">
                <a:pos x="connsiteX0" y="connsiteY0"/>
              </a:cxn>
              <a:cxn ang="0">
                <a:pos x="connsiteX1" y="connsiteY1"/>
              </a:cxn>
            </a:cxnLst>
            <a:rect l="l" t="t" r="r" b="b"/>
            <a:pathLst>
              <a:path w="35402" h="35402">
                <a:moveTo>
                  <a:pt x="31541" y="4828"/>
                </a:moveTo>
                <a:lnTo>
                  <a:pt x="4828" y="31863"/>
                </a:lnTo>
              </a:path>
            </a:pathLst>
          </a:custGeom>
          <a:ln w="19050" cap="flat">
            <a:solidFill>
              <a:schemeClr val="accent1"/>
            </a:solidFill>
            <a:prstDash val="solid"/>
            <a:round/>
          </a:ln>
        </p:spPr>
        <p:txBody>
          <a:bodyPr rtlCol="0" anchor="ctr"/>
          <a:lstStyle/>
          <a:p>
            <a:pPr defTabSz="457189"/>
            <a:endParaRPr lang="en-US" sz="2118" dirty="0">
              <a:solidFill>
                <a:schemeClr val="bg1"/>
              </a:solidFill>
              <a:latin typeface="Arial"/>
            </a:endParaRPr>
          </a:p>
        </p:txBody>
      </p:sp>
      <p:sp>
        <p:nvSpPr>
          <p:cNvPr id="107" name="Freeform: Shape 106">
            <a:extLst>
              <a:ext uri="{FF2B5EF4-FFF2-40B4-BE49-F238E27FC236}">
                <a16:creationId xmlns:a16="http://schemas.microsoft.com/office/drawing/2014/main" id="{C18B2808-CFC3-419F-9624-54C2B157C2C2}"/>
              </a:ext>
            </a:extLst>
          </p:cNvPr>
          <p:cNvSpPr/>
          <p:nvPr/>
        </p:nvSpPr>
        <p:spPr>
          <a:xfrm>
            <a:off x="2672697" y="947771"/>
            <a:ext cx="12989" cy="112310"/>
          </a:xfrm>
          <a:custGeom>
            <a:avLst/>
            <a:gdLst>
              <a:gd name="connsiteX0" fmla="*/ 4828 w 9655"/>
              <a:gd name="connsiteY0" fmla="*/ 4828 h 77242"/>
              <a:gd name="connsiteX1" fmla="*/ 4828 w 9655"/>
              <a:gd name="connsiteY1" fmla="*/ 73702 h 77242"/>
            </a:gdLst>
            <a:ahLst/>
            <a:cxnLst>
              <a:cxn ang="0">
                <a:pos x="connsiteX0" y="connsiteY0"/>
              </a:cxn>
              <a:cxn ang="0">
                <a:pos x="connsiteX1" y="connsiteY1"/>
              </a:cxn>
            </a:cxnLst>
            <a:rect l="l" t="t" r="r" b="b"/>
            <a:pathLst>
              <a:path w="9655" h="77242">
                <a:moveTo>
                  <a:pt x="4828" y="4828"/>
                </a:moveTo>
                <a:lnTo>
                  <a:pt x="4828" y="73702"/>
                </a:lnTo>
              </a:path>
            </a:pathLst>
          </a:custGeom>
          <a:ln w="19050" cap="flat">
            <a:solidFill>
              <a:schemeClr val="accent1"/>
            </a:solidFill>
            <a:prstDash val="solid"/>
            <a:round/>
          </a:ln>
        </p:spPr>
        <p:txBody>
          <a:bodyPr rtlCol="0" anchor="ctr"/>
          <a:lstStyle/>
          <a:p>
            <a:pPr defTabSz="457189"/>
            <a:endParaRPr lang="en-US" sz="2118" dirty="0">
              <a:solidFill>
                <a:schemeClr val="bg1"/>
              </a:solidFill>
              <a:latin typeface="Arial"/>
            </a:endParaRPr>
          </a:p>
        </p:txBody>
      </p:sp>
      <p:sp>
        <p:nvSpPr>
          <p:cNvPr id="10" name="Rectangle 9"/>
          <p:cNvSpPr/>
          <p:nvPr/>
        </p:nvSpPr>
        <p:spPr>
          <a:xfrm>
            <a:off x="4841135" y="3566404"/>
            <a:ext cx="2748352" cy="1061829"/>
          </a:xfrm>
          <a:prstGeom prst="rect">
            <a:avLst/>
          </a:prstGeom>
        </p:spPr>
        <p:txBody>
          <a:bodyPr wrap="square">
            <a:spAutoFit/>
          </a:bodyPr>
          <a:lstStyle/>
          <a:p>
            <a:pPr algn="ctr" defTabSz="457189">
              <a:lnSpc>
                <a:spcPct val="90000"/>
              </a:lnSpc>
              <a:spcBef>
                <a:spcPct val="20000"/>
              </a:spcBef>
            </a:pPr>
            <a:r>
              <a:rPr lang="en-US" sz="1400" dirty="0">
                <a:solidFill>
                  <a:schemeClr val="bg1"/>
                </a:solidFill>
                <a:latin typeface="Amazon Ember Regular" charset="0"/>
              </a:rPr>
              <a:t>Eliminate operational overhead and reduce cost with automated provisioning, software installation, patching, storage tiering, and more</a:t>
            </a:r>
          </a:p>
        </p:txBody>
      </p:sp>
      <p:sp>
        <p:nvSpPr>
          <p:cNvPr id="109" name="Freeform: Shape 108">
            <a:extLst>
              <a:ext uri="{FF2B5EF4-FFF2-40B4-BE49-F238E27FC236}">
                <a16:creationId xmlns:a16="http://schemas.microsoft.com/office/drawing/2014/main" id="{F6317504-8EED-444C-9389-F2D35453E32D}"/>
              </a:ext>
            </a:extLst>
          </p:cNvPr>
          <p:cNvSpPr/>
          <p:nvPr/>
        </p:nvSpPr>
        <p:spPr>
          <a:xfrm>
            <a:off x="5964282" y="3147755"/>
            <a:ext cx="84804" cy="148109"/>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accent3">
                <a:lumMod val="75000"/>
              </a:schemeClr>
            </a:solidFill>
            <a:prstDash val="solid"/>
            <a:round/>
          </a:ln>
        </p:spPr>
        <p:txBody>
          <a:bodyPr rtlCol="0" anchor="ctr"/>
          <a:lstStyle/>
          <a:p>
            <a:pPr defTabSz="457189"/>
            <a:endParaRPr lang="en-US" sz="2118" dirty="0">
              <a:solidFill>
                <a:schemeClr val="bg1"/>
              </a:solidFill>
              <a:latin typeface="Arial"/>
            </a:endParaRPr>
          </a:p>
        </p:txBody>
      </p:sp>
      <p:sp>
        <p:nvSpPr>
          <p:cNvPr id="110" name="Freeform: Shape 109">
            <a:extLst>
              <a:ext uri="{FF2B5EF4-FFF2-40B4-BE49-F238E27FC236}">
                <a16:creationId xmlns:a16="http://schemas.microsoft.com/office/drawing/2014/main" id="{071922DF-1A14-4B5D-B3D1-0053B525D6AA}"/>
              </a:ext>
            </a:extLst>
          </p:cNvPr>
          <p:cNvSpPr/>
          <p:nvPr/>
        </p:nvSpPr>
        <p:spPr>
          <a:xfrm>
            <a:off x="5959536" y="2869793"/>
            <a:ext cx="139079" cy="247996"/>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accent3">
                <a:lumMod val="75000"/>
              </a:schemeClr>
            </a:solidFill>
            <a:prstDash val="solid"/>
            <a:round/>
          </a:ln>
        </p:spPr>
        <p:txBody>
          <a:bodyPr rtlCol="0" anchor="ctr"/>
          <a:lstStyle/>
          <a:p>
            <a:pPr defTabSz="457189"/>
            <a:endParaRPr lang="en-US" sz="2118" dirty="0">
              <a:solidFill>
                <a:schemeClr val="bg1"/>
              </a:solidFill>
              <a:latin typeface="Arial"/>
            </a:endParaRPr>
          </a:p>
        </p:txBody>
      </p:sp>
      <p:sp>
        <p:nvSpPr>
          <p:cNvPr id="111" name="Freeform: Shape 110">
            <a:extLst>
              <a:ext uri="{FF2B5EF4-FFF2-40B4-BE49-F238E27FC236}">
                <a16:creationId xmlns:a16="http://schemas.microsoft.com/office/drawing/2014/main" id="{29F0963F-7B5A-4019-9C0C-1DEC23985E9A}"/>
              </a:ext>
            </a:extLst>
          </p:cNvPr>
          <p:cNvSpPr/>
          <p:nvPr/>
        </p:nvSpPr>
        <p:spPr>
          <a:xfrm>
            <a:off x="6127446" y="2839996"/>
            <a:ext cx="295120" cy="113665"/>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accent3">
                <a:lumMod val="75000"/>
              </a:schemeClr>
            </a:solidFill>
            <a:prstDash val="solid"/>
            <a:round/>
          </a:ln>
        </p:spPr>
        <p:txBody>
          <a:bodyPr rtlCol="0" anchor="ctr"/>
          <a:lstStyle/>
          <a:p>
            <a:pPr defTabSz="457189"/>
            <a:endParaRPr lang="en-US" sz="2118" dirty="0">
              <a:solidFill>
                <a:schemeClr val="bg1"/>
              </a:solidFill>
              <a:latin typeface="Arial"/>
            </a:endParaRPr>
          </a:p>
        </p:txBody>
      </p:sp>
      <p:sp>
        <p:nvSpPr>
          <p:cNvPr id="112" name="Freeform: Shape 111">
            <a:extLst>
              <a:ext uri="{FF2B5EF4-FFF2-40B4-BE49-F238E27FC236}">
                <a16:creationId xmlns:a16="http://schemas.microsoft.com/office/drawing/2014/main" id="{EEB5C473-D7EB-4247-9C3D-C8AE6F02E14E}"/>
              </a:ext>
            </a:extLst>
          </p:cNvPr>
          <p:cNvSpPr/>
          <p:nvPr/>
        </p:nvSpPr>
        <p:spPr>
          <a:xfrm>
            <a:off x="6385429" y="2914751"/>
            <a:ext cx="47490" cy="44777"/>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232F3E"/>
          </a:solidFill>
          <a:ln w="9525" cap="flat">
            <a:solidFill>
              <a:schemeClr val="accent3">
                <a:lumMod val="75000"/>
              </a:schemeClr>
            </a:solidFill>
            <a:prstDash val="solid"/>
            <a:miter/>
          </a:ln>
        </p:spPr>
        <p:txBody>
          <a:bodyPr rtlCol="0" anchor="ctr"/>
          <a:lstStyle/>
          <a:p>
            <a:pPr defTabSz="457189"/>
            <a:endParaRPr lang="en-US" sz="2118" dirty="0">
              <a:solidFill>
                <a:schemeClr val="bg1"/>
              </a:solidFill>
              <a:latin typeface="Arial"/>
            </a:endParaRPr>
          </a:p>
        </p:txBody>
      </p:sp>
      <p:sp>
        <p:nvSpPr>
          <p:cNvPr id="113" name="Freeform: Shape 112">
            <a:extLst>
              <a:ext uri="{FF2B5EF4-FFF2-40B4-BE49-F238E27FC236}">
                <a16:creationId xmlns:a16="http://schemas.microsoft.com/office/drawing/2014/main" id="{50DF7AFC-EDFF-4A8D-99AA-F222D2841BC6}"/>
              </a:ext>
            </a:extLst>
          </p:cNvPr>
          <p:cNvSpPr/>
          <p:nvPr/>
        </p:nvSpPr>
        <p:spPr>
          <a:xfrm>
            <a:off x="6455809" y="3023412"/>
            <a:ext cx="13569" cy="92999"/>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accent3">
                <a:lumMod val="75000"/>
              </a:schemeClr>
            </a:solidFill>
            <a:prstDash val="solid"/>
            <a:round/>
          </a:ln>
        </p:spPr>
        <p:txBody>
          <a:bodyPr rtlCol="0" anchor="ctr"/>
          <a:lstStyle/>
          <a:p>
            <a:pPr defTabSz="457189"/>
            <a:endParaRPr lang="en-US" sz="2118" dirty="0">
              <a:solidFill>
                <a:schemeClr val="bg1"/>
              </a:solidFill>
              <a:latin typeface="Arial"/>
            </a:endParaRPr>
          </a:p>
        </p:txBody>
      </p:sp>
      <p:sp>
        <p:nvSpPr>
          <p:cNvPr id="114" name="Freeform: Shape 113">
            <a:extLst>
              <a:ext uri="{FF2B5EF4-FFF2-40B4-BE49-F238E27FC236}">
                <a16:creationId xmlns:a16="http://schemas.microsoft.com/office/drawing/2014/main" id="{597F0EEA-2F95-46A7-871F-E008B2EA7CF0}"/>
              </a:ext>
            </a:extLst>
          </p:cNvPr>
          <p:cNvSpPr/>
          <p:nvPr/>
        </p:nvSpPr>
        <p:spPr>
          <a:xfrm>
            <a:off x="6447668" y="3135355"/>
            <a:ext cx="20353" cy="65443"/>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accent3">
                <a:lumMod val="75000"/>
              </a:schemeClr>
            </a:solidFill>
            <a:prstDash val="solid"/>
            <a:round/>
          </a:ln>
        </p:spPr>
        <p:txBody>
          <a:bodyPr rtlCol="0" anchor="ctr"/>
          <a:lstStyle/>
          <a:p>
            <a:pPr defTabSz="457189"/>
            <a:endParaRPr lang="en-US" sz="2118" dirty="0">
              <a:solidFill>
                <a:schemeClr val="bg1"/>
              </a:solidFill>
              <a:latin typeface="Arial"/>
            </a:endParaRPr>
          </a:p>
        </p:txBody>
      </p:sp>
      <p:sp>
        <p:nvSpPr>
          <p:cNvPr id="115" name="Freeform: Shape 114">
            <a:extLst>
              <a:ext uri="{FF2B5EF4-FFF2-40B4-BE49-F238E27FC236}">
                <a16:creationId xmlns:a16="http://schemas.microsoft.com/office/drawing/2014/main" id="{6D9A91C0-5622-4652-9E05-5F095D1836AD}"/>
              </a:ext>
            </a:extLst>
          </p:cNvPr>
          <p:cNvSpPr/>
          <p:nvPr/>
        </p:nvSpPr>
        <p:spPr>
          <a:xfrm>
            <a:off x="6106753" y="3221810"/>
            <a:ext cx="332435" cy="137776"/>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accent3">
                <a:lumMod val="75000"/>
              </a:schemeClr>
            </a:solidFill>
            <a:prstDash val="solid"/>
            <a:round/>
          </a:ln>
        </p:spPr>
        <p:txBody>
          <a:bodyPr rtlCol="0" anchor="ctr"/>
          <a:lstStyle/>
          <a:p>
            <a:pPr defTabSz="457189"/>
            <a:endParaRPr lang="en-US" sz="2118" dirty="0">
              <a:solidFill>
                <a:schemeClr val="bg1"/>
              </a:solidFill>
              <a:latin typeface="Arial"/>
            </a:endParaRPr>
          </a:p>
        </p:txBody>
      </p:sp>
      <p:sp>
        <p:nvSpPr>
          <p:cNvPr id="116" name="Freeform: Shape 115">
            <a:extLst>
              <a:ext uri="{FF2B5EF4-FFF2-40B4-BE49-F238E27FC236}">
                <a16:creationId xmlns:a16="http://schemas.microsoft.com/office/drawing/2014/main" id="{FCB39A17-0EA6-4CE6-993A-E983375624C8}"/>
              </a:ext>
            </a:extLst>
          </p:cNvPr>
          <p:cNvSpPr/>
          <p:nvPr/>
        </p:nvSpPr>
        <p:spPr>
          <a:xfrm>
            <a:off x="6099129" y="3316366"/>
            <a:ext cx="44099" cy="55110"/>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232F3E"/>
          </a:solidFill>
          <a:ln w="9525" cap="flat">
            <a:solidFill>
              <a:schemeClr val="tx1"/>
            </a:solidFill>
            <a:prstDash val="solid"/>
            <a:miter/>
          </a:ln>
        </p:spPr>
        <p:txBody>
          <a:bodyPr rtlCol="0" anchor="ctr"/>
          <a:lstStyle/>
          <a:p>
            <a:pPr defTabSz="457189"/>
            <a:endParaRPr lang="en-US" sz="2118" dirty="0">
              <a:solidFill>
                <a:schemeClr val="bg1"/>
              </a:solidFill>
              <a:latin typeface="Arial"/>
            </a:endParaRPr>
          </a:p>
        </p:txBody>
      </p:sp>
      <p:sp>
        <p:nvSpPr>
          <p:cNvPr id="117" name="Freeform: Shape 116">
            <a:extLst>
              <a:ext uri="{FF2B5EF4-FFF2-40B4-BE49-F238E27FC236}">
                <a16:creationId xmlns:a16="http://schemas.microsoft.com/office/drawing/2014/main" id="{FDD608C5-7792-41EB-AB2C-C00BC6B168E2}"/>
              </a:ext>
            </a:extLst>
          </p:cNvPr>
          <p:cNvSpPr/>
          <p:nvPr/>
        </p:nvSpPr>
        <p:spPr>
          <a:xfrm>
            <a:off x="6149503" y="2966933"/>
            <a:ext cx="128903" cy="254885"/>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accent1"/>
            </a:solidFill>
            <a:prstDash val="solid"/>
            <a:round/>
          </a:ln>
        </p:spPr>
        <p:txBody>
          <a:bodyPr rtlCol="0" anchor="ctr"/>
          <a:lstStyle/>
          <a:p>
            <a:pPr defTabSz="457189"/>
            <a:endParaRPr lang="en-US" sz="2118" dirty="0">
              <a:solidFill>
                <a:schemeClr val="bg1"/>
              </a:solidFill>
              <a:latin typeface="Arial"/>
            </a:endParaRPr>
          </a:p>
        </p:txBody>
      </p:sp>
      <p:sp>
        <p:nvSpPr>
          <p:cNvPr id="118" name="Freeform: Shape 117">
            <a:extLst>
              <a:ext uri="{FF2B5EF4-FFF2-40B4-BE49-F238E27FC236}">
                <a16:creationId xmlns:a16="http://schemas.microsoft.com/office/drawing/2014/main" id="{9C200DA9-1C1C-4C99-9593-BC34DCC5E1BA}"/>
              </a:ext>
            </a:extLst>
          </p:cNvPr>
          <p:cNvSpPr/>
          <p:nvPr/>
        </p:nvSpPr>
        <p:spPr>
          <a:xfrm>
            <a:off x="6215650" y="2939034"/>
            <a:ext cx="10176" cy="323773"/>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accent1"/>
            </a:solidFill>
            <a:prstDash val="solid"/>
            <a:round/>
          </a:ln>
        </p:spPr>
        <p:txBody>
          <a:bodyPr rtlCol="0" anchor="ctr"/>
          <a:lstStyle/>
          <a:p>
            <a:pPr defTabSz="457189"/>
            <a:endParaRPr lang="en-US" sz="2118" dirty="0">
              <a:solidFill>
                <a:schemeClr val="bg1"/>
              </a:solidFill>
              <a:latin typeface="Arial"/>
            </a:endParaRPr>
          </a:p>
        </p:txBody>
      </p:sp>
      <p:sp>
        <p:nvSpPr>
          <p:cNvPr id="9" name="Rectangle 8"/>
          <p:cNvSpPr/>
          <p:nvPr/>
        </p:nvSpPr>
        <p:spPr>
          <a:xfrm>
            <a:off x="1560759" y="3515470"/>
            <a:ext cx="2462608" cy="1061829"/>
          </a:xfrm>
          <a:prstGeom prst="rect">
            <a:avLst/>
          </a:prstGeom>
        </p:spPr>
        <p:txBody>
          <a:bodyPr wrap="square">
            <a:spAutoFit/>
          </a:bodyPr>
          <a:lstStyle/>
          <a:p>
            <a:pPr algn="ctr" defTabSz="457189">
              <a:lnSpc>
                <a:spcPct val="90000"/>
              </a:lnSpc>
              <a:spcBef>
                <a:spcPct val="20000"/>
              </a:spcBef>
            </a:pPr>
            <a:r>
              <a:rPr lang="en-US" sz="1400" dirty="0">
                <a:solidFill>
                  <a:schemeClr val="bg1"/>
                </a:solidFill>
                <a:latin typeface="Amazon Ember Regular" charset="0"/>
              </a:rPr>
              <a:t>Use machine learning to detect anomalies in real time, autotune your clusters, and personalize your search results</a:t>
            </a:r>
          </a:p>
        </p:txBody>
      </p:sp>
      <p:pic>
        <p:nvPicPr>
          <p:cNvPr id="70" name="Graphic 28">
            <a:extLst>
              <a:ext uri="{FF2B5EF4-FFF2-40B4-BE49-F238E27FC236}">
                <a16:creationId xmlns:a16="http://schemas.microsoft.com/office/drawing/2014/main" id="{6C7AF1F5-7DA0-C948-A57D-CF31189DE99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494912" y="2924519"/>
            <a:ext cx="537005" cy="53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5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393DFA-7490-42BF-B45D-7A18C6D172C0}"/>
              </a:ext>
            </a:extLst>
          </p:cNvPr>
          <p:cNvSpPr/>
          <p:nvPr/>
        </p:nvSpPr>
        <p:spPr>
          <a:xfrm>
            <a:off x="-1" y="2"/>
            <a:ext cx="3108975" cy="5132042"/>
          </a:xfrm>
          <a:prstGeom prst="rect">
            <a:avLst/>
          </a:prstGeom>
          <a:solidFill>
            <a:srgbClr val="151C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11" name="Content Placeholder 1">
            <a:extLst>
              <a:ext uri="{FF2B5EF4-FFF2-40B4-BE49-F238E27FC236}">
                <a16:creationId xmlns:a16="http://schemas.microsoft.com/office/drawing/2014/main" id="{56FBFFAA-93C7-4F07-8D9A-02A9B51CB02B}"/>
              </a:ext>
            </a:extLst>
          </p:cNvPr>
          <p:cNvSpPr txBox="1">
            <a:spLocks/>
          </p:cNvSpPr>
          <p:nvPr/>
        </p:nvSpPr>
        <p:spPr>
          <a:xfrm>
            <a:off x="3657600" y="1344168"/>
            <a:ext cx="5257745" cy="2462213"/>
          </a:xfrm>
          <a:prstGeom prst="rect">
            <a:avLst/>
          </a:prstGeom>
        </p:spPr>
        <p:txBody>
          <a:bodyPr vert="horz" wrap="square" lIns="91440" tIns="45720" rIns="91440" bIns="45720" rtlCol="0" anchor="ctr" anchorCtr="0">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defRPr/>
            </a:pPr>
            <a:r>
              <a:rPr lang="en-US" sz="1700" b="1" dirty="0">
                <a:solidFill>
                  <a:srgbClr val="FF9900"/>
                </a:solidFill>
                <a:latin typeface="+mj-lt"/>
                <a:cs typeface="+mn-cs"/>
              </a:rPr>
              <a:t>Why observability?</a:t>
            </a:r>
          </a:p>
          <a:p>
            <a:pPr>
              <a:spcBef>
                <a:spcPts val="0"/>
              </a:spcBef>
              <a:defRPr/>
            </a:pPr>
            <a:r>
              <a:rPr lang="en-US" sz="1500" dirty="0">
                <a:solidFill>
                  <a:schemeClr val="bg1"/>
                </a:solidFill>
                <a:latin typeface="+mj-lt"/>
                <a:cs typeface="+mn-cs"/>
              </a:rPr>
              <a:t>You need to correlate logs, metrics, and traces to gain insights into application health and performance and resolve issues across the business.</a:t>
            </a:r>
          </a:p>
          <a:p>
            <a:pPr>
              <a:spcBef>
                <a:spcPts val="1800"/>
              </a:spcBef>
              <a:defRPr/>
            </a:pPr>
            <a:r>
              <a:rPr lang="en-US" sz="1700" b="1" dirty="0">
                <a:solidFill>
                  <a:srgbClr val="FF9900"/>
                </a:solidFill>
                <a:latin typeface="+mj-lt"/>
                <a:cs typeface="+mn-cs"/>
              </a:rPr>
              <a:t>How Amazon OpenSearch Service can help</a:t>
            </a:r>
          </a:p>
          <a:p>
            <a:pPr>
              <a:spcBef>
                <a:spcPts val="0"/>
              </a:spcBef>
              <a:defRPr/>
            </a:pPr>
            <a:r>
              <a:rPr lang="en-US" sz="1500" dirty="0">
                <a:solidFill>
                  <a:schemeClr val="bg1"/>
                </a:solidFill>
                <a:latin typeface="+mj-lt"/>
                <a:cs typeface="+mn-cs"/>
              </a:rPr>
              <a:t>Centralizes log analytics to identify or predict performance problems across your business. With cross-cluster search, you can analyze and query all of your log data via a single OpenSearch Dashboards interface</a:t>
            </a:r>
            <a:r>
              <a:rPr lang="en-US" sz="1500" dirty="0">
                <a:latin typeface="+mj-lt"/>
                <a:cs typeface="+mn-cs"/>
              </a:rPr>
              <a:t>. </a:t>
            </a:r>
          </a:p>
        </p:txBody>
      </p:sp>
      <p:cxnSp>
        <p:nvCxnSpPr>
          <p:cNvPr id="12" name="Straight Connector 11">
            <a:extLst>
              <a:ext uri="{FF2B5EF4-FFF2-40B4-BE49-F238E27FC236}">
                <a16:creationId xmlns:a16="http://schemas.microsoft.com/office/drawing/2014/main" id="{28E55E2B-0CFD-4BF2-A7AE-31904E95DC28}"/>
              </a:ext>
            </a:extLst>
          </p:cNvPr>
          <p:cNvCxnSpPr>
            <a:cxnSpLocks/>
          </p:cNvCxnSpPr>
          <p:nvPr/>
        </p:nvCxnSpPr>
        <p:spPr>
          <a:xfrm>
            <a:off x="3108974" y="1"/>
            <a:ext cx="0" cy="5132043"/>
          </a:xfrm>
          <a:prstGeom prst="line">
            <a:avLst/>
          </a:prstGeom>
          <a:ln w="28575">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3F74BC2-DE20-496E-9C26-8FE47078DD64}"/>
              </a:ext>
            </a:extLst>
          </p:cNvPr>
          <p:cNvSpPr txBox="1"/>
          <p:nvPr/>
        </p:nvSpPr>
        <p:spPr>
          <a:xfrm>
            <a:off x="502941" y="3303263"/>
            <a:ext cx="2377413" cy="338554"/>
          </a:xfrm>
          <a:prstGeom prst="rect">
            <a:avLst/>
          </a:prstGeom>
          <a:noFill/>
        </p:spPr>
        <p:txBody>
          <a:bodyPr wrap="square" rtlCol="0">
            <a:spAutoFit/>
          </a:bodyPr>
          <a:lstStyle/>
          <a:p>
            <a:pPr>
              <a:spcBef>
                <a:spcPts val="600"/>
              </a:spcBef>
            </a:pPr>
            <a:r>
              <a:rPr lang="en-US" sz="1600" dirty="0">
                <a:latin typeface="+mj-lt"/>
                <a:ea typeface="DengXian" panose="02010600030101010101" pitchFamily="2" charset="-122"/>
                <a:cs typeface="Times New Roman" panose="02020603050405020304" pitchFamily="18" charset="0"/>
                <a:hlinkClick r:id="rId3"/>
              </a:rPr>
              <a:t>Pinterest case study</a:t>
            </a:r>
            <a:endParaRPr lang="en-US" sz="1600" dirty="0">
              <a:latin typeface="+mj-lt"/>
              <a:ea typeface="DengXian" panose="02010600030101010101" pitchFamily="2" charset="-122"/>
              <a:cs typeface="Times New Roman" panose="02020603050405020304" pitchFamily="18" charset="0"/>
            </a:endParaRPr>
          </a:p>
        </p:txBody>
      </p:sp>
      <p:sp>
        <p:nvSpPr>
          <p:cNvPr id="14" name="Title 2">
            <a:extLst>
              <a:ext uri="{FF2B5EF4-FFF2-40B4-BE49-F238E27FC236}">
                <a16:creationId xmlns:a16="http://schemas.microsoft.com/office/drawing/2014/main" id="{882F0D3A-C900-4392-B905-6497274EAFB3}"/>
              </a:ext>
            </a:extLst>
          </p:cNvPr>
          <p:cNvSpPr txBox="1">
            <a:spLocks/>
          </p:cNvSpPr>
          <p:nvPr/>
        </p:nvSpPr>
        <p:spPr>
          <a:xfrm>
            <a:off x="241302" y="354012"/>
            <a:ext cx="2583197" cy="590931"/>
          </a:xfrm>
          <a:prstGeom prst="rect">
            <a:avLst/>
          </a:prstGeom>
        </p:spPr>
        <p:txBody>
          <a:bodyPr vert="horz" wrap="square" lIns="91440" tIns="45720" rIns="91440" bIns="45720" rtlCol="0" anchor="t">
            <a:spAutoFit/>
          </a:bodyPr>
          <a:lstStyle>
            <a:lvl1pPr algn="l" defTabSz="457200" rtl="0" eaLnBrk="1" latinLnBrk="0" hangingPunct="1">
              <a:lnSpc>
                <a:spcPct val="90000"/>
              </a:lnSpc>
              <a:spcBef>
                <a:spcPct val="0"/>
              </a:spcBef>
              <a:buNone/>
              <a:defRPr sz="2375"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solidFill>
                  <a:schemeClr val="accent1"/>
                </a:solidFill>
                <a:sym typeface="Helvetica Light"/>
              </a:rPr>
              <a:t>USE CASE #1</a:t>
            </a:r>
            <a:br>
              <a:rPr lang="en-US" sz="2000" dirty="0">
                <a:sym typeface="Helvetica Light"/>
              </a:rPr>
            </a:br>
            <a:r>
              <a:rPr lang="en-US" sz="2000" dirty="0">
                <a:sym typeface="Helvetica Light"/>
              </a:rPr>
              <a:t>Observability </a:t>
            </a:r>
            <a:endParaRPr lang="en-US" sz="2000" dirty="0"/>
          </a:p>
        </p:txBody>
      </p:sp>
      <p:pic>
        <p:nvPicPr>
          <p:cNvPr id="2" name="Picture 1">
            <a:extLst>
              <a:ext uri="{FF2B5EF4-FFF2-40B4-BE49-F238E27FC236}">
                <a16:creationId xmlns:a16="http://schemas.microsoft.com/office/drawing/2014/main" id="{12E6DB59-FD35-9C46-9F7A-D84BB8334E75}"/>
              </a:ext>
            </a:extLst>
          </p:cNvPr>
          <p:cNvPicPr>
            <a:picLocks noChangeAspect="1"/>
          </p:cNvPicPr>
          <p:nvPr/>
        </p:nvPicPr>
        <p:blipFill>
          <a:blip r:embed="rId4"/>
          <a:stretch>
            <a:fillRect/>
          </a:stretch>
        </p:blipFill>
        <p:spPr>
          <a:xfrm>
            <a:off x="942349" y="1981200"/>
            <a:ext cx="1181100" cy="1181100"/>
          </a:xfrm>
          <a:prstGeom prst="rect">
            <a:avLst/>
          </a:prstGeom>
        </p:spPr>
      </p:pic>
    </p:spTree>
    <p:extLst>
      <p:ext uri="{BB962C8B-B14F-4D97-AF65-F5344CB8AC3E}">
        <p14:creationId xmlns:p14="http://schemas.microsoft.com/office/powerpoint/2010/main" val="57321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42" presetClass="path" presetSubtype="0" decel="100000" fill="hold" grpId="1" nodeType="withEffect">
                                  <p:stCondLst>
                                    <p:cond delay="0"/>
                                  </p:stCondLst>
                                  <p:childTnLst>
                                    <p:animMotion origin="layout" path="M 2.5E-6 -1.48148E-6 L 0.03672 -1.48148E-6 " pathEditMode="relative" rAng="0" ptsTypes="AA">
                                      <p:cBhvr>
                                        <p:cTn id="9" dur="400" spd="-100000" fill="hold"/>
                                        <p:tgtEl>
                                          <p:spTgt spid="14"/>
                                        </p:tgtEl>
                                        <p:attrNameLst>
                                          <p:attrName>ppt_x</p:attrName>
                                          <p:attrName>ppt_y</p:attrName>
                                        </p:attrNameLst>
                                      </p:cBhvr>
                                      <p:rCtr x="1836"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300"/>
                                        <p:tgtEl>
                                          <p:spTgt spid="13"/>
                                        </p:tgtEl>
                                      </p:cBhvr>
                                    </p:animEffect>
                                  </p:childTnLst>
                                </p:cTn>
                              </p:par>
                              <p:par>
                                <p:cTn id="13" presetID="42" presetClass="path" presetSubtype="0" decel="100000" fill="hold" grpId="1" nodeType="withEffect">
                                  <p:stCondLst>
                                    <p:cond delay="0"/>
                                  </p:stCondLst>
                                  <p:childTnLst>
                                    <p:animMotion origin="layout" path="M 2.5E-6 -1.48148E-6 L 0.03672 -1.48148E-6 " pathEditMode="relative" rAng="0" ptsTypes="AA">
                                      <p:cBhvr>
                                        <p:cTn id="14" dur="400" spd="-100000" fill="hold"/>
                                        <p:tgtEl>
                                          <p:spTgt spid="13"/>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00"/>
                                        <p:tgtEl>
                                          <p:spTgt spid="11"/>
                                        </p:tgtEl>
                                      </p:cBhvr>
                                    </p:animEffect>
                                  </p:childTnLst>
                                </p:cTn>
                              </p:par>
                              <p:par>
                                <p:cTn id="18" presetID="42" presetClass="path" presetSubtype="0" decel="100000" fill="hold" grpId="1" nodeType="withEffect">
                                  <p:stCondLst>
                                    <p:cond delay="0"/>
                                  </p:stCondLst>
                                  <p:childTnLst>
                                    <p:animMotion origin="layout" path="M 2.08333E-7 -1.48148E-6 L -0.03672 -1.48148E-6 " pathEditMode="relative" rAng="0" ptsTypes="AA">
                                      <p:cBhvr>
                                        <p:cTn id="19" dur="400" spd="-100000" fill="hold"/>
                                        <p:tgtEl>
                                          <p:spTgt spid="1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268F0D-CD8F-4CE8-A5F8-7CDF65DAE5C3}"/>
              </a:ext>
            </a:extLst>
          </p:cNvPr>
          <p:cNvSpPr/>
          <p:nvPr/>
        </p:nvSpPr>
        <p:spPr>
          <a:xfrm>
            <a:off x="-1" y="1"/>
            <a:ext cx="3108975" cy="5163911"/>
          </a:xfrm>
          <a:prstGeom prst="rect">
            <a:avLst/>
          </a:prstGeom>
          <a:solidFill>
            <a:srgbClr val="151C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2" name="Content Placeholder 1"/>
          <p:cNvSpPr>
            <a:spLocks noGrp="1"/>
          </p:cNvSpPr>
          <p:nvPr>
            <p:ph idx="4294967295"/>
          </p:nvPr>
        </p:nvSpPr>
        <p:spPr>
          <a:xfrm>
            <a:off x="3657311" y="1235756"/>
            <a:ext cx="5121275" cy="2692400"/>
          </a:xfrm>
        </p:spPr>
        <p:txBody>
          <a:bodyPr wrap="square" anchor="ctr" anchorCtr="0">
            <a:spAutoFit/>
          </a:bodyPr>
          <a:lstStyle/>
          <a:p>
            <a:pPr>
              <a:spcBef>
                <a:spcPts val="0"/>
              </a:spcBef>
              <a:defRPr/>
            </a:pPr>
            <a:r>
              <a:rPr lang="en-US" sz="1700" b="1" dirty="0">
                <a:solidFill>
                  <a:srgbClr val="FF9900"/>
                </a:solidFill>
                <a:latin typeface="+mj-lt"/>
                <a:cs typeface="+mn-cs"/>
              </a:rPr>
              <a:t>Why application and infrastructure monitoring?</a:t>
            </a:r>
          </a:p>
          <a:p>
            <a:pPr>
              <a:spcBef>
                <a:spcPts val="0"/>
              </a:spcBef>
              <a:defRPr/>
            </a:pPr>
            <a:r>
              <a:rPr lang="en-US" sz="1500" dirty="0">
                <a:latin typeface="+mj-lt"/>
                <a:cs typeface="+mn-cs"/>
              </a:rPr>
              <a:t>You need to proactively monitor your applications and infrastructure log data to find performance issues faster and improve operational health</a:t>
            </a:r>
          </a:p>
          <a:p>
            <a:pPr>
              <a:spcBef>
                <a:spcPts val="1800"/>
              </a:spcBef>
              <a:defRPr/>
            </a:pPr>
            <a:r>
              <a:rPr lang="en-US" sz="1700" b="1" dirty="0">
                <a:solidFill>
                  <a:srgbClr val="FF9900"/>
                </a:solidFill>
                <a:latin typeface="+mj-lt"/>
                <a:cs typeface="+mn-cs"/>
              </a:rPr>
              <a:t>How Amazon OpenSearch Service can help</a:t>
            </a:r>
          </a:p>
          <a:p>
            <a:pPr>
              <a:spcBef>
                <a:spcPts val="0"/>
              </a:spcBef>
              <a:defRPr/>
            </a:pPr>
            <a:r>
              <a:rPr lang="en-US" sz="1500" dirty="0">
                <a:latin typeface="+mj-lt"/>
                <a:cs typeface="+mn-cs"/>
              </a:rPr>
              <a:t>Provides real-time search and log analytics capabilities to identify or predict performance problems and enable your teams to do real-time root cause and forensic analysis, therefore reducing Mean Time to Detect (MTTD) and Mean Time to Resolve (MTTR) issues</a:t>
            </a:r>
          </a:p>
        </p:txBody>
      </p:sp>
      <p:cxnSp>
        <p:nvCxnSpPr>
          <p:cNvPr id="8" name="Straight Connector 7">
            <a:extLst>
              <a:ext uri="{FF2B5EF4-FFF2-40B4-BE49-F238E27FC236}">
                <a16:creationId xmlns:a16="http://schemas.microsoft.com/office/drawing/2014/main" id="{93F28731-FF4A-441F-BE26-B3FBD13EC95E}"/>
              </a:ext>
            </a:extLst>
          </p:cNvPr>
          <p:cNvCxnSpPr>
            <a:cxnSpLocks/>
          </p:cNvCxnSpPr>
          <p:nvPr/>
        </p:nvCxnSpPr>
        <p:spPr>
          <a:xfrm>
            <a:off x="3108974" y="-39989"/>
            <a:ext cx="0" cy="5223481"/>
          </a:xfrm>
          <a:prstGeom prst="line">
            <a:avLst/>
          </a:prstGeom>
          <a:ln w="28575">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34781C00-BA2A-47C3-AF06-24725A26CA52}"/>
              </a:ext>
            </a:extLst>
          </p:cNvPr>
          <p:cNvGrpSpPr/>
          <p:nvPr/>
        </p:nvGrpSpPr>
        <p:grpSpPr>
          <a:xfrm>
            <a:off x="182928" y="2281192"/>
            <a:ext cx="2674660" cy="581116"/>
            <a:chOff x="-5018150" y="-1008182"/>
            <a:chExt cx="3050364" cy="662744"/>
          </a:xfrm>
        </p:grpSpPr>
        <p:pic>
          <p:nvPicPr>
            <p:cNvPr id="10" name="Picture 9">
              <a:extLst>
                <a:ext uri="{FF2B5EF4-FFF2-40B4-BE49-F238E27FC236}">
                  <a16:creationId xmlns:a16="http://schemas.microsoft.com/office/drawing/2014/main" id="{E2817268-143B-4A56-B1ED-EA37C65A647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35516" r="76714" b="35516"/>
            <a:stretch/>
          </p:blipFill>
          <p:spPr>
            <a:xfrm>
              <a:off x="-5018150" y="-1008181"/>
              <a:ext cx="710310" cy="662742"/>
            </a:xfrm>
            <a:prstGeom prst="rect">
              <a:avLst/>
            </a:prstGeom>
          </p:spPr>
        </p:pic>
        <p:pic>
          <p:nvPicPr>
            <p:cNvPr id="11" name="Picture 10">
              <a:extLst>
                <a:ext uri="{FF2B5EF4-FFF2-40B4-BE49-F238E27FC236}">
                  <a16:creationId xmlns:a16="http://schemas.microsoft.com/office/drawing/2014/main" id="{17381033-9BB5-40DC-A56B-7D175D6C55B6}"/>
                </a:ext>
              </a:extLst>
            </p:cNvPr>
            <p:cNvPicPr>
              <a:picLocks noChangeAspect="1"/>
            </p:cNvPicPr>
            <p:nvPr/>
          </p:nvPicPr>
          <p:blipFill rotWithShape="1">
            <a:blip r:embed="rId4" cstate="hq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l="23286" t="35516" b="35516"/>
            <a:stretch/>
          </p:blipFill>
          <p:spPr>
            <a:xfrm>
              <a:off x="-4307840" y="-1008182"/>
              <a:ext cx="2340054" cy="662744"/>
            </a:xfrm>
            <a:prstGeom prst="rect">
              <a:avLst/>
            </a:prstGeom>
          </p:spPr>
        </p:pic>
      </p:grpSp>
      <p:sp>
        <p:nvSpPr>
          <p:cNvPr id="12" name="Title 2">
            <a:extLst>
              <a:ext uri="{FF2B5EF4-FFF2-40B4-BE49-F238E27FC236}">
                <a16:creationId xmlns:a16="http://schemas.microsoft.com/office/drawing/2014/main" id="{00DB2B0B-C0D4-49EA-9574-1A69C1AF0C09}"/>
              </a:ext>
            </a:extLst>
          </p:cNvPr>
          <p:cNvSpPr txBox="1">
            <a:spLocks/>
          </p:cNvSpPr>
          <p:nvPr/>
        </p:nvSpPr>
        <p:spPr>
          <a:xfrm>
            <a:off x="241302" y="354012"/>
            <a:ext cx="2583197" cy="1144929"/>
          </a:xfrm>
          <a:prstGeom prst="rect">
            <a:avLst/>
          </a:prstGeom>
        </p:spPr>
        <p:txBody>
          <a:bodyPr vert="horz" wrap="square" lIns="91440" tIns="45720" rIns="91440" bIns="45720" rtlCol="0" anchor="t">
            <a:spAutoFit/>
          </a:bodyPr>
          <a:lstStyle>
            <a:lvl1pPr algn="l" defTabSz="457200" rtl="0" eaLnBrk="1" latinLnBrk="0" hangingPunct="1">
              <a:lnSpc>
                <a:spcPct val="90000"/>
              </a:lnSpc>
              <a:spcBef>
                <a:spcPct val="0"/>
              </a:spcBef>
              <a:buNone/>
              <a:defRPr sz="2375"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solidFill>
                  <a:schemeClr val="accent1"/>
                </a:solidFill>
                <a:sym typeface="Helvetica Light"/>
              </a:rPr>
              <a:t>USE CASE #2	</a:t>
            </a:r>
            <a:br>
              <a:rPr lang="en-US" sz="2000" dirty="0">
                <a:sym typeface="Helvetica Light"/>
              </a:rPr>
            </a:br>
            <a:r>
              <a:rPr lang="en-US" sz="2000" dirty="0">
                <a:sym typeface="Helvetica Light"/>
              </a:rPr>
              <a:t>Application and infrastructure monitoring</a:t>
            </a:r>
            <a:endParaRPr lang="en-US" sz="2000" dirty="0"/>
          </a:p>
        </p:txBody>
      </p:sp>
      <p:sp>
        <p:nvSpPr>
          <p:cNvPr id="13" name="TextBox 12"/>
          <p:cNvSpPr txBox="1"/>
          <p:nvPr/>
        </p:nvSpPr>
        <p:spPr>
          <a:xfrm>
            <a:off x="548685" y="2964708"/>
            <a:ext cx="2377413" cy="338554"/>
          </a:xfrm>
          <a:prstGeom prst="rect">
            <a:avLst/>
          </a:prstGeom>
          <a:noFill/>
        </p:spPr>
        <p:txBody>
          <a:bodyPr wrap="square" rtlCol="0">
            <a:spAutoFit/>
          </a:bodyPr>
          <a:lstStyle/>
          <a:p>
            <a:r>
              <a:rPr lang="en-US" sz="1600" dirty="0">
                <a:latin typeface="+mj-lt"/>
                <a:ea typeface="DengXian" panose="02010600030101010101" pitchFamily="2" charset="-122"/>
                <a:cs typeface="Times New Roman" panose="02020603050405020304" pitchFamily="18" charset="0"/>
                <a:hlinkClick r:id="rId6"/>
              </a:rPr>
              <a:t>Autodesk case study</a:t>
            </a:r>
            <a:endParaRPr lang="en-US" sz="1600" dirty="0">
              <a:latin typeface="+mj-lt"/>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8090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3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42" presetClass="path" presetSubtype="0" decel="100000" fill="hold" grpId="1" nodeType="withEffect">
                                  <p:stCondLst>
                                    <p:cond delay="0"/>
                                  </p:stCondLst>
                                  <p:childTnLst>
                                    <p:animMotion origin="layout" path="M 2.5E-6 -1.48148E-6 L 0.03672 -1.48148E-6 " pathEditMode="relative" rAng="0" ptsTypes="AA">
                                      <p:cBhvr>
                                        <p:cTn id="12" dur="400" spd="-100000" fill="hold"/>
                                        <p:tgtEl>
                                          <p:spTgt spid="12"/>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childTnLst>
                                </p:cTn>
                              </p:par>
                              <p:par>
                                <p:cTn id="16" presetID="42" presetClass="path" presetSubtype="0" decel="100000" fill="hold" grpId="1" nodeType="withEffect">
                                  <p:stCondLst>
                                    <p:cond delay="0"/>
                                  </p:stCondLst>
                                  <p:childTnLst>
                                    <p:animMotion origin="layout" path="M 2.08333E-7 -1.48148E-6 L -0.03672 -1.48148E-6 " pathEditMode="relative" rAng="0" ptsTypes="AA">
                                      <p:cBhvr>
                                        <p:cTn id="17" dur="400" spd="-100000" fill="hold"/>
                                        <p:tgtEl>
                                          <p:spTgt spid="2"/>
                                        </p:tgtEl>
                                        <p:attrNameLst>
                                          <p:attrName>ppt_x</p:attrName>
                                          <p:attrName>ppt_y</p:attrName>
                                        </p:attrNameLst>
                                      </p:cBhvr>
                                      <p:rCtr x="-1836" y="0"/>
                                    </p:animMotion>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300"/>
                                        <p:tgtEl>
                                          <p:spTgt spid="7"/>
                                        </p:tgtEl>
                                      </p:cBhvr>
                                    </p:animEffect>
                                  </p:childTnLst>
                                </p:cTn>
                              </p:par>
                              <p:par>
                                <p:cTn id="21" presetID="42" presetClass="path" presetSubtype="0" decel="100000" fill="hold" grpId="1" nodeType="withEffect">
                                  <p:stCondLst>
                                    <p:cond delay="0"/>
                                  </p:stCondLst>
                                  <p:childTnLst>
                                    <p:animMotion origin="layout" path="M 2.5E-6 -1.48148E-6 L 0.03672 -1.48148E-6 " pathEditMode="relative" rAng="0" ptsTypes="AA">
                                      <p:cBhvr>
                                        <p:cTn id="22" dur="400" spd="-100000" fill="hold"/>
                                        <p:tgtEl>
                                          <p:spTgt spid="7"/>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 grpId="0"/>
      <p:bldP spid="2" grpId="1"/>
      <p:bldP spid="12" grpId="0"/>
      <p:bldP spid="1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DBD01FB-1B22-4B2D-8AC9-3C36DC0D06D3}"/>
              </a:ext>
            </a:extLst>
          </p:cNvPr>
          <p:cNvSpPr/>
          <p:nvPr/>
        </p:nvSpPr>
        <p:spPr>
          <a:xfrm>
            <a:off x="-1" y="1"/>
            <a:ext cx="3108975" cy="5163911"/>
          </a:xfrm>
          <a:prstGeom prst="rect">
            <a:avLst/>
          </a:prstGeom>
          <a:solidFill>
            <a:srgbClr val="151C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pic>
        <p:nvPicPr>
          <p:cNvPr id="6146" name="Picture 2" descr="Compass Real Estate – Montclair Village">
            <a:extLst>
              <a:ext uri="{FF2B5EF4-FFF2-40B4-BE49-F238E27FC236}">
                <a16:creationId xmlns:a16="http://schemas.microsoft.com/office/drawing/2014/main" id="{9DFE924C-2DE9-4519-A1C5-CB5EDEA0697A}"/>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b="52784"/>
          <a:stretch/>
        </p:blipFill>
        <p:spPr bwMode="auto">
          <a:xfrm>
            <a:off x="320036" y="2393759"/>
            <a:ext cx="2468903" cy="355985"/>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
            <a:extLst>
              <a:ext uri="{FF2B5EF4-FFF2-40B4-BE49-F238E27FC236}">
                <a16:creationId xmlns:a16="http://schemas.microsoft.com/office/drawing/2014/main" id="{19ACCBA9-3439-44DE-BA60-6A75B6428029}"/>
              </a:ext>
            </a:extLst>
          </p:cNvPr>
          <p:cNvSpPr txBox="1">
            <a:spLocks/>
          </p:cNvSpPr>
          <p:nvPr/>
        </p:nvSpPr>
        <p:spPr>
          <a:xfrm>
            <a:off x="3657600" y="1225229"/>
            <a:ext cx="5120538" cy="2693045"/>
          </a:xfrm>
          <a:prstGeom prst="rect">
            <a:avLst/>
          </a:prstGeom>
        </p:spPr>
        <p:txBody>
          <a:bodyPr vert="horz" wrap="square" lIns="91440" tIns="45720" rIns="91440" bIns="45720" rtlCol="0" anchor="ctr" anchorCtr="0">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defRPr/>
            </a:pPr>
            <a:r>
              <a:rPr lang="en-US" sz="1700" b="1" dirty="0">
                <a:solidFill>
                  <a:srgbClr val="FF9900"/>
                </a:solidFill>
                <a:latin typeface="+mj-lt"/>
                <a:cs typeface="+mn-cs"/>
              </a:rPr>
              <a:t>Why search?</a:t>
            </a:r>
          </a:p>
          <a:p>
            <a:pPr>
              <a:spcBef>
                <a:spcPts val="0"/>
              </a:spcBef>
              <a:defRPr/>
            </a:pPr>
            <a:r>
              <a:rPr lang="en-US" sz="1500" dirty="0">
                <a:solidFill>
                  <a:schemeClr val="bg1"/>
                </a:solidFill>
                <a:latin typeface="+mj-lt"/>
                <a:cs typeface="+mn-cs"/>
              </a:rPr>
              <a:t>You need a fast search experience for your applications, websites, and data lake catalogs, allowing your users to quickly find relevant data</a:t>
            </a:r>
          </a:p>
          <a:p>
            <a:pPr>
              <a:spcBef>
                <a:spcPts val="1800"/>
              </a:spcBef>
              <a:defRPr/>
            </a:pPr>
            <a:r>
              <a:rPr lang="en-US" sz="1700" b="1" dirty="0">
                <a:solidFill>
                  <a:srgbClr val="FF9900"/>
                </a:solidFill>
                <a:latin typeface="+mj-lt"/>
                <a:cs typeface="+mn-cs"/>
              </a:rPr>
              <a:t>How Amazon OpenSearch Service can help</a:t>
            </a:r>
          </a:p>
          <a:p>
            <a:pPr>
              <a:spcBef>
                <a:spcPts val="0"/>
              </a:spcBef>
              <a:defRPr/>
            </a:pPr>
            <a:r>
              <a:rPr lang="en-US" sz="1500" dirty="0">
                <a:solidFill>
                  <a:schemeClr val="bg1"/>
                </a:solidFill>
                <a:latin typeface="+mj-lt"/>
                <a:cs typeface="+mn-cs"/>
              </a:rPr>
              <a:t>Delivers high-quality and personalized search results</a:t>
            </a:r>
            <a:br>
              <a:rPr lang="en-US" sz="1500" dirty="0">
                <a:solidFill>
                  <a:schemeClr val="bg1"/>
                </a:solidFill>
                <a:latin typeface="+mj-lt"/>
                <a:cs typeface="+mn-cs"/>
              </a:rPr>
            </a:br>
            <a:r>
              <a:rPr lang="en-US" sz="1500" dirty="0">
                <a:solidFill>
                  <a:schemeClr val="bg1"/>
                </a:solidFill>
                <a:latin typeface="+mj-lt"/>
                <a:cs typeface="+mn-cs"/>
              </a:rPr>
              <a:t>to customers. You get access to all of OpenSearch’s search APIs, supporting natural language search,</a:t>
            </a:r>
            <a:br>
              <a:rPr lang="en-US" sz="1500" dirty="0">
                <a:solidFill>
                  <a:schemeClr val="bg1"/>
                </a:solidFill>
                <a:latin typeface="+mj-lt"/>
                <a:cs typeface="+mn-cs"/>
              </a:rPr>
            </a:br>
            <a:r>
              <a:rPr lang="en-US" sz="1500" dirty="0">
                <a:solidFill>
                  <a:schemeClr val="bg1"/>
                </a:solidFill>
                <a:latin typeface="+mj-lt"/>
                <a:cs typeface="+mn-cs"/>
              </a:rPr>
              <a:t>auto-completion, faceted search, adjustable ranking,</a:t>
            </a:r>
            <a:br>
              <a:rPr lang="en-US" sz="1500" dirty="0">
                <a:solidFill>
                  <a:schemeClr val="bg1"/>
                </a:solidFill>
                <a:latin typeface="+mj-lt"/>
                <a:cs typeface="+mn-cs"/>
              </a:rPr>
            </a:br>
            <a:r>
              <a:rPr lang="en-US" sz="1500" dirty="0">
                <a:solidFill>
                  <a:schemeClr val="bg1"/>
                </a:solidFill>
                <a:latin typeface="+mj-lt"/>
                <a:cs typeface="+mn-cs"/>
              </a:rPr>
              <a:t>and location-aware search.</a:t>
            </a:r>
          </a:p>
        </p:txBody>
      </p:sp>
      <p:cxnSp>
        <p:nvCxnSpPr>
          <p:cNvPr id="13" name="Straight Connector 12">
            <a:extLst>
              <a:ext uri="{FF2B5EF4-FFF2-40B4-BE49-F238E27FC236}">
                <a16:creationId xmlns:a16="http://schemas.microsoft.com/office/drawing/2014/main" id="{705A04BA-9BE9-4110-B57B-07A3E628BD1E}"/>
              </a:ext>
            </a:extLst>
          </p:cNvPr>
          <p:cNvCxnSpPr>
            <a:cxnSpLocks/>
          </p:cNvCxnSpPr>
          <p:nvPr/>
        </p:nvCxnSpPr>
        <p:spPr>
          <a:xfrm>
            <a:off x="3108974" y="-39989"/>
            <a:ext cx="0" cy="5223481"/>
          </a:xfrm>
          <a:prstGeom prst="line">
            <a:avLst/>
          </a:prstGeom>
          <a:ln w="28575">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48C2CAA-F6A4-4201-B31F-D379DAB23B2B}"/>
              </a:ext>
            </a:extLst>
          </p:cNvPr>
          <p:cNvSpPr txBox="1"/>
          <p:nvPr/>
        </p:nvSpPr>
        <p:spPr>
          <a:xfrm>
            <a:off x="344193" y="2873270"/>
            <a:ext cx="2377413" cy="338554"/>
          </a:xfrm>
          <a:prstGeom prst="rect">
            <a:avLst/>
          </a:prstGeom>
          <a:noFill/>
        </p:spPr>
        <p:txBody>
          <a:bodyPr wrap="square" rtlCol="0">
            <a:spAutoFit/>
          </a:bodyPr>
          <a:lstStyle/>
          <a:p>
            <a:pPr algn="ctr">
              <a:spcBef>
                <a:spcPts val="600"/>
              </a:spcBef>
            </a:pPr>
            <a:r>
              <a:rPr lang="en-US" sz="1600" dirty="0">
                <a:latin typeface="+mj-lt"/>
                <a:ea typeface="Amazon Ember" panose="020B0603020204020204" pitchFamily="34" charset="0"/>
                <a:cs typeface="Amazon Ember" panose="020B0603020204020204" pitchFamily="34" charset="0"/>
                <a:hlinkClick r:id="rId5"/>
              </a:rPr>
              <a:t>Compass blog</a:t>
            </a:r>
            <a:endParaRPr lang="en-US" sz="1600" dirty="0">
              <a:latin typeface="+mj-lt"/>
              <a:ea typeface="Amazon Ember" panose="020B0603020204020204" pitchFamily="34" charset="0"/>
              <a:cs typeface="Amazon Ember" panose="020B0603020204020204" pitchFamily="34" charset="0"/>
            </a:endParaRPr>
          </a:p>
        </p:txBody>
      </p:sp>
      <p:sp>
        <p:nvSpPr>
          <p:cNvPr id="19" name="Title 2">
            <a:extLst>
              <a:ext uri="{FF2B5EF4-FFF2-40B4-BE49-F238E27FC236}">
                <a16:creationId xmlns:a16="http://schemas.microsoft.com/office/drawing/2014/main" id="{63A908F8-79B4-40EA-9A0A-63661DF4003F}"/>
              </a:ext>
            </a:extLst>
          </p:cNvPr>
          <p:cNvSpPr txBox="1">
            <a:spLocks/>
          </p:cNvSpPr>
          <p:nvPr/>
        </p:nvSpPr>
        <p:spPr>
          <a:xfrm>
            <a:off x="241302" y="354013"/>
            <a:ext cx="2583197" cy="590931"/>
          </a:xfrm>
          <a:prstGeom prst="rect">
            <a:avLst/>
          </a:prstGeom>
        </p:spPr>
        <p:txBody>
          <a:bodyPr vert="horz" wrap="square" lIns="91440" tIns="45720" rIns="91440" bIns="45720" rtlCol="0" anchor="t">
            <a:spAutoFit/>
          </a:bodyPr>
          <a:lstStyle>
            <a:lvl1pPr algn="l" defTabSz="457200" rtl="0" eaLnBrk="1" latinLnBrk="0" hangingPunct="1">
              <a:lnSpc>
                <a:spcPct val="90000"/>
              </a:lnSpc>
              <a:spcBef>
                <a:spcPct val="0"/>
              </a:spcBef>
              <a:buNone/>
              <a:defRPr sz="2375"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solidFill>
                  <a:schemeClr val="accent1"/>
                </a:solidFill>
                <a:sym typeface="Helvetica Light"/>
              </a:rPr>
              <a:t>USE CASE #3	</a:t>
            </a:r>
            <a:br>
              <a:rPr lang="en-US" sz="2000" dirty="0">
                <a:sym typeface="Helvetica Light"/>
              </a:rPr>
            </a:br>
            <a:r>
              <a:rPr lang="en-US" sz="2000" dirty="0">
                <a:sym typeface="Helvetica Light"/>
              </a:rPr>
              <a:t>Search</a:t>
            </a:r>
            <a:endParaRPr lang="en-US" sz="2000" dirty="0"/>
          </a:p>
        </p:txBody>
      </p:sp>
    </p:spTree>
    <p:extLst>
      <p:ext uri="{BB962C8B-B14F-4D97-AF65-F5344CB8AC3E}">
        <p14:creationId xmlns:p14="http://schemas.microsoft.com/office/powerpoint/2010/main" val="140416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42" presetClass="path" presetSubtype="0" decel="100000" fill="hold" grpId="1" nodeType="withEffect">
                                  <p:stCondLst>
                                    <p:cond delay="0"/>
                                  </p:stCondLst>
                                  <p:childTnLst>
                                    <p:animMotion origin="layout" path="M 2.5E-6 -1.48148E-6 L 0.03672 -1.48148E-6 " pathEditMode="relative" rAng="0" ptsTypes="AA">
                                      <p:cBhvr>
                                        <p:cTn id="9" dur="400" spd="-100000" fill="hold"/>
                                        <p:tgtEl>
                                          <p:spTgt spid="19"/>
                                        </p:tgtEl>
                                        <p:attrNameLst>
                                          <p:attrName>ppt_x</p:attrName>
                                          <p:attrName>ppt_y</p:attrName>
                                        </p:attrNameLst>
                                      </p:cBhvr>
                                      <p:rCtr x="1836" y="0"/>
                                    </p:animMotion>
                                  </p:childTnLst>
                                </p:cTn>
                              </p:par>
                              <p:par>
                                <p:cTn id="10" presetID="10" presetClass="entr" presetSubtype="0" fill="hold" nodeType="with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300"/>
                                        <p:tgtEl>
                                          <p:spTgt spid="6146"/>
                                        </p:tgtEl>
                                      </p:cBhvr>
                                    </p:animEffect>
                                  </p:childTnLst>
                                </p:cTn>
                              </p:par>
                              <p:par>
                                <p:cTn id="13" presetID="42" presetClass="path" presetSubtype="0" decel="100000" fill="hold" nodeType="withEffect">
                                  <p:stCondLst>
                                    <p:cond delay="0"/>
                                  </p:stCondLst>
                                  <p:childTnLst>
                                    <p:animMotion origin="layout" path="M 2.5E-6 -1.48148E-6 L 0.03672 -1.48148E-6 " pathEditMode="relative" rAng="0" ptsTypes="AA">
                                      <p:cBhvr>
                                        <p:cTn id="14" dur="400" spd="-100000" fill="hold"/>
                                        <p:tgtEl>
                                          <p:spTgt spid="6146"/>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300"/>
                                        <p:tgtEl>
                                          <p:spTgt spid="15"/>
                                        </p:tgtEl>
                                      </p:cBhvr>
                                    </p:animEffect>
                                  </p:childTnLst>
                                </p:cTn>
                              </p:par>
                              <p:par>
                                <p:cTn id="18" presetID="42" presetClass="path" presetSubtype="0" decel="100000" fill="hold" grpId="1" nodeType="withEffect">
                                  <p:stCondLst>
                                    <p:cond delay="0"/>
                                  </p:stCondLst>
                                  <p:childTnLst>
                                    <p:animMotion origin="layout" path="M 2.5E-6 -1.48148E-6 L 0.03672 -1.48148E-6 " pathEditMode="relative" rAng="0" ptsTypes="AA">
                                      <p:cBhvr>
                                        <p:cTn id="19" dur="400" spd="-100000" fill="hold"/>
                                        <p:tgtEl>
                                          <p:spTgt spid="15"/>
                                        </p:tgtEl>
                                        <p:attrNameLst>
                                          <p:attrName>ppt_x</p:attrName>
                                          <p:attrName>ppt_y</p:attrName>
                                        </p:attrNameLst>
                                      </p:cBhvr>
                                      <p:rCtr x="1836" y="0"/>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300"/>
                                        <p:tgtEl>
                                          <p:spTgt spid="12"/>
                                        </p:tgtEl>
                                      </p:cBhvr>
                                    </p:animEffect>
                                  </p:childTnLst>
                                </p:cTn>
                              </p:par>
                              <p:par>
                                <p:cTn id="23" presetID="42" presetClass="path" presetSubtype="0" decel="100000" fill="hold" grpId="1" nodeType="withEffect">
                                  <p:stCondLst>
                                    <p:cond delay="0"/>
                                  </p:stCondLst>
                                  <p:childTnLst>
                                    <p:animMotion origin="layout" path="M 2.08333E-7 -1.48148E-6 L -0.03672 -1.48148E-6 " pathEditMode="relative" rAng="0" ptsTypes="AA">
                                      <p:cBhvr>
                                        <p:cTn id="24" dur="400" spd="-100000" fill="hold"/>
                                        <p:tgtEl>
                                          <p:spTgt spid="12"/>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5" grpId="0"/>
      <p:bldP spid="15" grpId="1"/>
      <p:bldP spid="19" grpId="0"/>
      <p:bldP spid="1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B392EF-31AD-49A2-A550-DDB085A40A0D}"/>
              </a:ext>
            </a:extLst>
          </p:cNvPr>
          <p:cNvSpPr/>
          <p:nvPr/>
        </p:nvSpPr>
        <p:spPr>
          <a:xfrm>
            <a:off x="-1" y="1"/>
            <a:ext cx="3108975" cy="5163911"/>
          </a:xfrm>
          <a:prstGeom prst="rect">
            <a:avLst/>
          </a:prstGeom>
          <a:solidFill>
            <a:srgbClr val="151C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11" name="Content Placeholder 1">
            <a:extLst>
              <a:ext uri="{FF2B5EF4-FFF2-40B4-BE49-F238E27FC236}">
                <a16:creationId xmlns:a16="http://schemas.microsoft.com/office/drawing/2014/main" id="{22B78173-9B29-4A1E-ACE9-642F3F6501F9}"/>
              </a:ext>
            </a:extLst>
          </p:cNvPr>
          <p:cNvSpPr txBox="1">
            <a:spLocks/>
          </p:cNvSpPr>
          <p:nvPr/>
        </p:nvSpPr>
        <p:spPr>
          <a:xfrm>
            <a:off x="3657600" y="1456062"/>
            <a:ext cx="5120538" cy="2231380"/>
          </a:xfrm>
          <a:prstGeom prst="rect">
            <a:avLst/>
          </a:prstGeom>
        </p:spPr>
        <p:txBody>
          <a:bodyPr vert="horz" wrap="square" lIns="91440" tIns="45720" rIns="91440" bIns="45720" rtlCol="0" anchor="ctr" anchorCtr="0">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defRPr/>
            </a:pPr>
            <a:r>
              <a:rPr lang="en-US" sz="1700" b="1" dirty="0">
                <a:solidFill>
                  <a:srgbClr val="FF9900"/>
                </a:solidFill>
                <a:latin typeface="+mj-lt"/>
                <a:cs typeface="+mn-cs"/>
              </a:rPr>
              <a:t>Why security monitoring?</a:t>
            </a:r>
          </a:p>
          <a:p>
            <a:pPr>
              <a:spcBef>
                <a:spcPts val="0"/>
              </a:spcBef>
              <a:defRPr/>
            </a:pPr>
            <a:r>
              <a:rPr lang="en-US" sz="1500" dirty="0">
                <a:solidFill>
                  <a:schemeClr val="bg1"/>
                </a:solidFill>
                <a:latin typeface="+mj-lt"/>
                <a:cs typeface="+mn-cs"/>
              </a:rPr>
              <a:t>You need to keep your data safe, preventing security threats such as data breaches, unauthorized login attempts, DoS attacks, and fraud. </a:t>
            </a:r>
          </a:p>
          <a:p>
            <a:pPr>
              <a:spcBef>
                <a:spcPts val="1800"/>
              </a:spcBef>
              <a:defRPr/>
            </a:pPr>
            <a:r>
              <a:rPr lang="en-US" sz="1700" b="1" dirty="0">
                <a:solidFill>
                  <a:srgbClr val="FF9900"/>
                </a:solidFill>
                <a:latin typeface="+mj-lt"/>
                <a:cs typeface="+mn-cs"/>
              </a:rPr>
              <a:t>How Amazon OpenSearch Service can help</a:t>
            </a:r>
          </a:p>
          <a:p>
            <a:pPr>
              <a:spcBef>
                <a:spcPts val="0"/>
              </a:spcBef>
              <a:defRPr/>
            </a:pPr>
            <a:r>
              <a:rPr lang="en-US" sz="1500" dirty="0">
                <a:solidFill>
                  <a:schemeClr val="bg1"/>
                </a:solidFill>
                <a:latin typeface="+mj-lt"/>
                <a:cs typeface="+mn-cs"/>
              </a:rPr>
              <a:t>Accelerate security incident detection, forensic analysis, and response by being able to quickly analyze logs from disparate applications and systems across your network.</a:t>
            </a:r>
          </a:p>
        </p:txBody>
      </p:sp>
      <p:cxnSp>
        <p:nvCxnSpPr>
          <p:cNvPr id="12" name="Straight Connector 11">
            <a:extLst>
              <a:ext uri="{FF2B5EF4-FFF2-40B4-BE49-F238E27FC236}">
                <a16:creationId xmlns:a16="http://schemas.microsoft.com/office/drawing/2014/main" id="{F82D9A8E-31D6-41C5-9B7B-CA36A8B03640}"/>
              </a:ext>
            </a:extLst>
          </p:cNvPr>
          <p:cNvCxnSpPr>
            <a:cxnSpLocks/>
          </p:cNvCxnSpPr>
          <p:nvPr/>
        </p:nvCxnSpPr>
        <p:spPr>
          <a:xfrm>
            <a:off x="3108974" y="-39989"/>
            <a:ext cx="0" cy="5223481"/>
          </a:xfrm>
          <a:prstGeom prst="line">
            <a:avLst/>
          </a:prstGeom>
          <a:ln w="28575">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E4BFF47-881F-4191-A1D5-4375C639973E}"/>
              </a:ext>
            </a:extLst>
          </p:cNvPr>
          <p:cNvSpPr txBox="1"/>
          <p:nvPr/>
        </p:nvSpPr>
        <p:spPr>
          <a:xfrm>
            <a:off x="567066" y="3250681"/>
            <a:ext cx="2377413" cy="338554"/>
          </a:xfrm>
          <a:prstGeom prst="rect">
            <a:avLst/>
          </a:prstGeom>
          <a:noFill/>
        </p:spPr>
        <p:txBody>
          <a:bodyPr wrap="square" rtlCol="0">
            <a:spAutoFit/>
          </a:bodyPr>
          <a:lstStyle/>
          <a:p>
            <a:pPr>
              <a:spcBef>
                <a:spcPts val="600"/>
              </a:spcBef>
            </a:pPr>
            <a:r>
              <a:rPr lang="en-US" sz="1600" dirty="0">
                <a:latin typeface="+mj-lt"/>
                <a:ea typeface="DengXian" panose="02010600030101010101" pitchFamily="2" charset="-122"/>
                <a:cs typeface="Times New Roman" panose="02020603050405020304" pitchFamily="18" charset="0"/>
                <a:hlinkClick r:id="rId3"/>
              </a:rPr>
              <a:t>Pearson case study</a:t>
            </a:r>
            <a:endParaRPr lang="en-US" sz="1600" dirty="0">
              <a:latin typeface="+mj-lt"/>
              <a:ea typeface="DengXian" panose="02010600030101010101" pitchFamily="2" charset="-122"/>
              <a:cs typeface="Times New Roman" panose="02020603050405020304" pitchFamily="18" charset="0"/>
            </a:endParaRPr>
          </a:p>
        </p:txBody>
      </p:sp>
      <p:sp>
        <p:nvSpPr>
          <p:cNvPr id="14" name="Title 2">
            <a:extLst>
              <a:ext uri="{FF2B5EF4-FFF2-40B4-BE49-F238E27FC236}">
                <a16:creationId xmlns:a16="http://schemas.microsoft.com/office/drawing/2014/main" id="{4A8789A4-0B33-48F5-969C-FFA86204A785}"/>
              </a:ext>
            </a:extLst>
          </p:cNvPr>
          <p:cNvSpPr txBox="1">
            <a:spLocks/>
          </p:cNvSpPr>
          <p:nvPr/>
        </p:nvSpPr>
        <p:spPr>
          <a:xfrm>
            <a:off x="241302" y="354012"/>
            <a:ext cx="2583197" cy="590931"/>
          </a:xfrm>
          <a:prstGeom prst="rect">
            <a:avLst/>
          </a:prstGeom>
        </p:spPr>
        <p:txBody>
          <a:bodyPr vert="horz" wrap="square" lIns="91440" tIns="45720" rIns="91440" bIns="45720" rtlCol="0" anchor="t">
            <a:spAutoFit/>
          </a:bodyPr>
          <a:lstStyle>
            <a:lvl1pPr algn="l" defTabSz="457200" rtl="0" eaLnBrk="1" latinLnBrk="0" hangingPunct="1">
              <a:lnSpc>
                <a:spcPct val="90000"/>
              </a:lnSpc>
              <a:spcBef>
                <a:spcPct val="0"/>
              </a:spcBef>
              <a:buNone/>
              <a:defRPr sz="2375"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1600" dirty="0">
                <a:solidFill>
                  <a:schemeClr val="accent1"/>
                </a:solidFill>
                <a:sym typeface="Helvetica Light"/>
              </a:rPr>
              <a:t>USE CASE #4	</a:t>
            </a:r>
            <a:br>
              <a:rPr lang="en-US" sz="2000" dirty="0">
                <a:sym typeface="Helvetica Light"/>
              </a:rPr>
            </a:br>
            <a:r>
              <a:rPr lang="en-US" sz="2000" dirty="0">
                <a:sym typeface="Helvetica Light"/>
              </a:rPr>
              <a:t>Security monitoring</a:t>
            </a:r>
            <a:endParaRPr lang="en-US" sz="2000" dirty="0"/>
          </a:p>
        </p:txBody>
      </p:sp>
      <p:pic>
        <p:nvPicPr>
          <p:cNvPr id="7" name="Picture 6">
            <a:extLst>
              <a:ext uri="{FF2B5EF4-FFF2-40B4-BE49-F238E27FC236}">
                <a16:creationId xmlns:a16="http://schemas.microsoft.com/office/drawing/2014/main" id="{DA18D477-6510-5A47-B365-64E019647259}"/>
              </a:ext>
            </a:extLst>
          </p:cNvPr>
          <p:cNvPicPr>
            <a:picLocks noChangeAspect="1"/>
          </p:cNvPicPr>
          <p:nvPr/>
        </p:nvPicPr>
        <p:blipFill>
          <a:blip r:embed="rId4"/>
          <a:stretch>
            <a:fillRect/>
          </a:stretch>
        </p:blipFill>
        <p:spPr>
          <a:xfrm>
            <a:off x="132141" y="1524018"/>
            <a:ext cx="2793956" cy="2095467"/>
          </a:xfrm>
          <a:prstGeom prst="rect">
            <a:avLst/>
          </a:prstGeom>
        </p:spPr>
      </p:pic>
    </p:spTree>
    <p:extLst>
      <p:ext uri="{BB962C8B-B14F-4D97-AF65-F5344CB8AC3E}">
        <p14:creationId xmlns:p14="http://schemas.microsoft.com/office/powerpoint/2010/main" val="397730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42" presetClass="path" presetSubtype="0" decel="100000" fill="hold" grpId="1" nodeType="withEffect">
                                  <p:stCondLst>
                                    <p:cond delay="0"/>
                                  </p:stCondLst>
                                  <p:childTnLst>
                                    <p:animMotion origin="layout" path="M 2.5E-6 -1.48148E-6 L 0.03672 -1.48148E-6 " pathEditMode="relative" rAng="0" ptsTypes="AA">
                                      <p:cBhvr>
                                        <p:cTn id="9" dur="400" spd="-100000" fill="hold"/>
                                        <p:tgtEl>
                                          <p:spTgt spid="14"/>
                                        </p:tgtEl>
                                        <p:attrNameLst>
                                          <p:attrName>ppt_x</p:attrName>
                                          <p:attrName>ppt_y</p:attrName>
                                        </p:attrNameLst>
                                      </p:cBhvr>
                                      <p:rCtr x="1836"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300"/>
                                        <p:tgtEl>
                                          <p:spTgt spid="13"/>
                                        </p:tgtEl>
                                      </p:cBhvr>
                                    </p:animEffect>
                                  </p:childTnLst>
                                </p:cTn>
                              </p:par>
                              <p:par>
                                <p:cTn id="13" presetID="42" presetClass="path" presetSubtype="0" decel="100000" fill="hold" grpId="1" nodeType="withEffect">
                                  <p:stCondLst>
                                    <p:cond delay="0"/>
                                  </p:stCondLst>
                                  <p:childTnLst>
                                    <p:animMotion origin="layout" path="M 2.5E-6 -1.48148E-6 L 0.03672 -1.48148E-6 " pathEditMode="relative" rAng="0" ptsTypes="AA">
                                      <p:cBhvr>
                                        <p:cTn id="14" dur="400" spd="-100000" fill="hold"/>
                                        <p:tgtEl>
                                          <p:spTgt spid="13"/>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00"/>
                                        <p:tgtEl>
                                          <p:spTgt spid="11"/>
                                        </p:tgtEl>
                                      </p:cBhvr>
                                    </p:animEffect>
                                  </p:childTnLst>
                                </p:cTn>
                              </p:par>
                              <p:par>
                                <p:cTn id="18" presetID="42" presetClass="path" presetSubtype="0" decel="100000" fill="hold" grpId="1" nodeType="withEffect">
                                  <p:stCondLst>
                                    <p:cond delay="0"/>
                                  </p:stCondLst>
                                  <p:childTnLst>
                                    <p:animMotion origin="layout" path="M 2.08333E-7 -1.48148E-6 L -0.03672 -1.48148E-6 " pathEditMode="relative" rAng="0" ptsTypes="AA">
                                      <p:cBhvr>
                                        <p:cTn id="19" dur="400" spd="-100000" fill="hold"/>
                                        <p:tgtEl>
                                          <p:spTgt spid="11"/>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14" grpId="0"/>
      <p:bldP spid="1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idx="4294967295"/>
          </p:nvPr>
        </p:nvSpPr>
        <p:spPr>
          <a:xfrm>
            <a:off x="712382" y="1946275"/>
            <a:ext cx="6070600" cy="1250950"/>
          </a:xfrm>
        </p:spPr>
        <p:txBody>
          <a:bodyPr/>
          <a:lstStyle/>
          <a:p>
            <a:r>
              <a:rPr lang="en-US" dirty="0"/>
              <a:t>Key Features</a:t>
            </a:r>
          </a:p>
        </p:txBody>
      </p:sp>
    </p:spTree>
    <p:extLst>
      <p:ext uri="{BB962C8B-B14F-4D97-AF65-F5344CB8AC3E}">
        <p14:creationId xmlns:p14="http://schemas.microsoft.com/office/powerpoint/2010/main" val="415057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2CD211D-636C-9F42-B814-ED559B0D0E6C}"/>
              </a:ext>
            </a:extLst>
          </p:cNvPr>
          <p:cNvSpPr txBox="1"/>
          <p:nvPr/>
        </p:nvSpPr>
        <p:spPr>
          <a:xfrm>
            <a:off x="1244004" y="2240886"/>
            <a:ext cx="2526334" cy="461665"/>
          </a:xfrm>
          <a:prstGeom prst="rect">
            <a:avLst/>
          </a:prstGeom>
          <a:noFill/>
        </p:spPr>
        <p:txBody>
          <a:bodyPr wrap="none" lIns="114300" tIns="91440" rIns="114300" bIns="91440" rtlCol="0">
            <a:spAutoFit/>
          </a:bodyPr>
          <a:lstStyle/>
          <a:p>
            <a:pPr algn="ctr">
              <a:lnSpc>
                <a:spcPct val="90000"/>
              </a:lnSpc>
              <a:spcAft>
                <a:spcPts val="1125"/>
              </a:spcAft>
            </a:pPr>
            <a:r>
              <a:rPr lang="en-US" sz="2000" dirty="0">
                <a:solidFill>
                  <a:schemeClr val="accent1"/>
                </a:solidFill>
              </a:rPr>
              <a:t>Search workloads…</a:t>
            </a:r>
          </a:p>
        </p:txBody>
      </p:sp>
      <p:sp>
        <p:nvSpPr>
          <p:cNvPr id="14" name="TextBox 13">
            <a:extLst>
              <a:ext uri="{FF2B5EF4-FFF2-40B4-BE49-F238E27FC236}">
                <a16:creationId xmlns:a16="http://schemas.microsoft.com/office/drawing/2014/main" id="{7065B9F5-03DD-814B-A05D-E576BA7F65ED}"/>
              </a:ext>
            </a:extLst>
          </p:cNvPr>
          <p:cNvSpPr txBox="1"/>
          <p:nvPr/>
        </p:nvSpPr>
        <p:spPr>
          <a:xfrm>
            <a:off x="5507336" y="2240886"/>
            <a:ext cx="2741135" cy="461665"/>
          </a:xfrm>
          <a:prstGeom prst="rect">
            <a:avLst/>
          </a:prstGeom>
          <a:noFill/>
        </p:spPr>
        <p:txBody>
          <a:bodyPr wrap="none" lIns="114300" tIns="91440" rIns="114300" bIns="91440" rtlCol="0">
            <a:spAutoFit/>
          </a:bodyPr>
          <a:lstStyle/>
          <a:p>
            <a:pPr algn="ctr">
              <a:lnSpc>
                <a:spcPct val="90000"/>
              </a:lnSpc>
              <a:spcAft>
                <a:spcPts val="1125"/>
              </a:spcAft>
            </a:pPr>
            <a:r>
              <a:rPr lang="en-US" sz="2000" dirty="0">
                <a:solidFill>
                  <a:schemeClr val="accent1"/>
                </a:solidFill>
              </a:rPr>
              <a:t>Analytics workloads…</a:t>
            </a:r>
          </a:p>
        </p:txBody>
      </p:sp>
      <p:cxnSp>
        <p:nvCxnSpPr>
          <p:cNvPr id="16" name="Straight Connector 15">
            <a:extLst>
              <a:ext uri="{FF2B5EF4-FFF2-40B4-BE49-F238E27FC236}">
                <a16:creationId xmlns:a16="http://schemas.microsoft.com/office/drawing/2014/main" id="{0A198481-1A42-D74D-B2A6-A4A4C556EDEA}"/>
              </a:ext>
            </a:extLst>
          </p:cNvPr>
          <p:cNvCxnSpPr/>
          <p:nvPr/>
        </p:nvCxnSpPr>
        <p:spPr>
          <a:xfrm>
            <a:off x="4572000" y="438479"/>
            <a:ext cx="0" cy="426654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E6450EC-AF03-5846-98D3-F562C1478492}"/>
              </a:ext>
            </a:extLst>
          </p:cNvPr>
          <p:cNvPicPr>
            <a:picLocks noChangeAspect="1"/>
          </p:cNvPicPr>
          <p:nvPr/>
        </p:nvPicPr>
        <p:blipFill>
          <a:blip r:embed="rId3"/>
          <a:stretch>
            <a:fillRect/>
          </a:stretch>
        </p:blipFill>
        <p:spPr>
          <a:xfrm>
            <a:off x="1713421" y="303703"/>
            <a:ext cx="1587500" cy="1778000"/>
          </a:xfrm>
          <a:prstGeom prst="rect">
            <a:avLst/>
          </a:prstGeom>
          <a:solidFill>
            <a:srgbClr val="FFFFFF">
              <a:shade val="85000"/>
            </a:srgbClr>
          </a:solidFill>
          <a:ln w="88900" cap="sq">
            <a:solidFill>
              <a:schemeClr val="tx1">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FE9D8215-5A49-7344-9BD2-E3762D0713F5}"/>
              </a:ext>
            </a:extLst>
          </p:cNvPr>
          <p:cNvPicPr>
            <a:picLocks noChangeAspect="1"/>
          </p:cNvPicPr>
          <p:nvPr/>
        </p:nvPicPr>
        <p:blipFill>
          <a:blip r:embed="rId4"/>
          <a:stretch>
            <a:fillRect/>
          </a:stretch>
        </p:blipFill>
        <p:spPr>
          <a:xfrm>
            <a:off x="6084154" y="303703"/>
            <a:ext cx="1587500" cy="1778000"/>
          </a:xfrm>
          <a:prstGeom prst="rect">
            <a:avLst/>
          </a:prstGeom>
          <a:solidFill>
            <a:srgbClr val="FFFFFF">
              <a:shade val="85000"/>
            </a:srgbClr>
          </a:solidFill>
          <a:ln w="88900" cap="sq">
            <a:solidFill>
              <a:schemeClr val="tx1">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a:extLst>
              <a:ext uri="{FF2B5EF4-FFF2-40B4-BE49-F238E27FC236}">
                <a16:creationId xmlns:a16="http://schemas.microsoft.com/office/drawing/2014/main" id="{DFF3F686-0528-E344-A2B9-5EC8049403C8}"/>
              </a:ext>
            </a:extLst>
          </p:cNvPr>
          <p:cNvSpPr>
            <a:spLocks noGrp="1"/>
          </p:cNvSpPr>
          <p:nvPr>
            <p:ph type="body" sz="quarter" idx="4294967295"/>
          </p:nvPr>
        </p:nvSpPr>
        <p:spPr>
          <a:xfrm>
            <a:off x="217638" y="2860675"/>
            <a:ext cx="4221803" cy="2024063"/>
          </a:xfrm>
        </p:spPr>
        <p:txBody>
          <a:bodyPr/>
          <a:lstStyle/>
          <a:p>
            <a:r>
              <a:rPr lang="en-US" sz="1800" dirty="0"/>
              <a:t>Load your data in and search it Structured and unstructured</a:t>
            </a:r>
          </a:p>
          <a:p>
            <a:r>
              <a:rPr lang="en-US" sz="1800" dirty="0"/>
              <a:t>Language-aware full-text processing, rich queries, adjustable ranking</a:t>
            </a:r>
          </a:p>
          <a:p>
            <a:endParaRPr lang="en-US" sz="1800" dirty="0"/>
          </a:p>
        </p:txBody>
      </p:sp>
      <p:sp>
        <p:nvSpPr>
          <p:cNvPr id="12" name="Content Placeholder 3">
            <a:extLst>
              <a:ext uri="{FF2B5EF4-FFF2-40B4-BE49-F238E27FC236}">
                <a16:creationId xmlns:a16="http://schemas.microsoft.com/office/drawing/2014/main" id="{408D2A0D-7402-3246-B49F-0C575694DA89}"/>
              </a:ext>
            </a:extLst>
          </p:cNvPr>
          <p:cNvSpPr txBox="1">
            <a:spLocks/>
          </p:cNvSpPr>
          <p:nvPr/>
        </p:nvSpPr>
        <p:spPr>
          <a:xfrm>
            <a:off x="4747098" y="2860675"/>
            <a:ext cx="4221803" cy="20240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5" name="Content Placeholder 3">
            <a:extLst>
              <a:ext uri="{FF2B5EF4-FFF2-40B4-BE49-F238E27FC236}">
                <a16:creationId xmlns:a16="http://schemas.microsoft.com/office/drawing/2014/main" id="{4A20B004-853A-7044-82AB-634F5AEE8C3F}"/>
              </a:ext>
            </a:extLst>
          </p:cNvPr>
          <p:cNvSpPr txBox="1">
            <a:spLocks/>
          </p:cNvSpPr>
          <p:nvPr/>
        </p:nvSpPr>
        <p:spPr>
          <a:xfrm>
            <a:off x="4794501" y="2854882"/>
            <a:ext cx="4221803" cy="20240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Supports high volume ingest – customers at 100TB/day+ </a:t>
            </a:r>
          </a:p>
          <a:p>
            <a:r>
              <a:rPr lang="en-US" sz="1800" dirty="0"/>
              <a:t>Near real-time availability of log data (seconds)</a:t>
            </a:r>
          </a:p>
          <a:p>
            <a:r>
              <a:rPr lang="en-US" sz="1800" dirty="0"/>
              <a:t>Visualizations, dashboards, and alerting for app/infra/security monitoring</a:t>
            </a:r>
          </a:p>
          <a:p>
            <a:endParaRPr lang="en-US" sz="1800" dirty="0"/>
          </a:p>
        </p:txBody>
      </p:sp>
    </p:spTree>
    <p:extLst>
      <p:ext uri="{BB962C8B-B14F-4D97-AF65-F5344CB8AC3E}">
        <p14:creationId xmlns:p14="http://schemas.microsoft.com/office/powerpoint/2010/main" val="4293790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1" name="Straight Connector 320">
            <a:extLst>
              <a:ext uri="{FF2B5EF4-FFF2-40B4-BE49-F238E27FC236}">
                <a16:creationId xmlns:a16="http://schemas.microsoft.com/office/drawing/2014/main" id="{A5ADA26B-5E63-48D8-A6A6-CE546645DB2E}"/>
              </a:ext>
            </a:extLst>
          </p:cNvPr>
          <p:cNvCxnSpPr>
            <a:cxnSpLocks/>
          </p:cNvCxnSpPr>
          <p:nvPr/>
        </p:nvCxnSpPr>
        <p:spPr>
          <a:xfrm>
            <a:off x="1210906" y="833880"/>
            <a:ext cx="11187" cy="3767366"/>
          </a:xfrm>
          <a:prstGeom prst="line">
            <a:avLst/>
          </a:prstGeom>
          <a:ln w="285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8" name="TextBox 1087">
            <a:extLst>
              <a:ext uri="{FF2B5EF4-FFF2-40B4-BE49-F238E27FC236}">
                <a16:creationId xmlns:a16="http://schemas.microsoft.com/office/drawing/2014/main" id="{BC6BF8F2-A09C-41B2-8F63-541964FDFF81}"/>
              </a:ext>
            </a:extLst>
          </p:cNvPr>
          <p:cNvSpPr txBox="1"/>
          <p:nvPr/>
        </p:nvSpPr>
        <p:spPr>
          <a:xfrm>
            <a:off x="1463074" y="3513206"/>
            <a:ext cx="6359679" cy="155812"/>
          </a:xfrm>
          <a:prstGeom prst="rect">
            <a:avLst/>
          </a:prstGeom>
          <a:noFill/>
        </p:spPr>
        <p:txBody>
          <a:bodyPr wrap="square" lIns="0" tIns="0" rIns="0" bIns="0" rtlCol="0" anchor="ctr" anchorCtr="0">
            <a:spAutoFit/>
          </a:bodyPr>
          <a:lstStyle/>
          <a:p>
            <a:pPr defTabSz="380993">
              <a:lnSpc>
                <a:spcPct val="90000"/>
              </a:lnSpc>
              <a:spcAft>
                <a:spcPts val="938"/>
              </a:spcAft>
              <a:defRPr/>
            </a:pPr>
            <a:r>
              <a:rPr lang="en-US" altLang="en-US" sz="1125" b="1" dirty="0">
                <a:solidFill>
                  <a:srgbClr val="FFFFFF"/>
                </a:solidFill>
                <a:latin typeface="Amazon Ember"/>
                <a:ea typeface="Amazon Ember"/>
                <a:cs typeface="Amazon Ember"/>
                <a:sym typeface="Amazon Ember"/>
              </a:rPr>
              <a:t>Lower your storage costs and extend your data retention </a:t>
            </a:r>
            <a:r>
              <a:rPr lang="en-US" altLang="en-US" sz="1125" dirty="0">
                <a:solidFill>
                  <a:srgbClr val="FFFFFF"/>
                </a:solidFill>
                <a:latin typeface="Amazon Ember"/>
                <a:ea typeface="Amazon Ember"/>
                <a:cs typeface="Amazon Ember"/>
                <a:sym typeface="Amazon Ember"/>
              </a:rPr>
              <a:t>with </a:t>
            </a:r>
            <a:r>
              <a:rPr lang="en-US" altLang="en-US" sz="1125" dirty="0">
                <a:solidFill>
                  <a:srgbClr val="FF9900"/>
                </a:solidFill>
                <a:latin typeface="Amazon Ember"/>
                <a:ea typeface="Amazon Ember"/>
                <a:cs typeface="Amazon Ember"/>
                <a:sym typeface="Amazon Ember"/>
              </a:rPr>
              <a:t>UltraWarm</a:t>
            </a:r>
            <a:r>
              <a:rPr lang="en-US" altLang="en-US" sz="1125" dirty="0">
                <a:solidFill>
                  <a:srgbClr val="FFFFFF"/>
                </a:solidFill>
                <a:latin typeface="Amazon Ember"/>
                <a:ea typeface="Amazon Ember"/>
                <a:cs typeface="Amazon Ember"/>
                <a:sym typeface="Amazon Ember"/>
              </a:rPr>
              <a:t> and </a:t>
            </a:r>
            <a:r>
              <a:rPr lang="en-US" altLang="en-US" sz="1125" dirty="0">
                <a:solidFill>
                  <a:srgbClr val="FF9900"/>
                </a:solidFill>
                <a:latin typeface="Amazon Ember"/>
                <a:ea typeface="Amazon Ember"/>
                <a:cs typeface="Amazon Ember"/>
                <a:sym typeface="Amazon Ember"/>
              </a:rPr>
              <a:t>Cold Storage</a:t>
            </a:r>
          </a:p>
        </p:txBody>
      </p:sp>
      <p:sp>
        <p:nvSpPr>
          <p:cNvPr id="110" name="TextBox 109">
            <a:extLst>
              <a:ext uri="{FF2B5EF4-FFF2-40B4-BE49-F238E27FC236}">
                <a16:creationId xmlns:a16="http://schemas.microsoft.com/office/drawing/2014/main" id="{020840B1-A8E5-554F-9765-46871B4135DF}"/>
              </a:ext>
            </a:extLst>
          </p:cNvPr>
          <p:cNvSpPr txBox="1"/>
          <p:nvPr/>
        </p:nvSpPr>
        <p:spPr>
          <a:xfrm>
            <a:off x="1472174" y="1017287"/>
            <a:ext cx="7008966" cy="155812"/>
          </a:xfrm>
          <a:prstGeom prst="rect">
            <a:avLst/>
          </a:prstGeom>
          <a:noFill/>
        </p:spPr>
        <p:txBody>
          <a:bodyPr wrap="square" lIns="0" tIns="0" rIns="0" bIns="0" rtlCol="0" anchor="ctr" anchorCtr="0">
            <a:spAutoFit/>
          </a:bodyPr>
          <a:lstStyle/>
          <a:p>
            <a:pPr defTabSz="380993">
              <a:lnSpc>
                <a:spcPct val="90000"/>
              </a:lnSpc>
              <a:spcAft>
                <a:spcPts val="938"/>
              </a:spcAft>
              <a:defRPr/>
            </a:pPr>
            <a:r>
              <a:rPr lang="en-US" altLang="en-US" sz="1125" b="1" dirty="0">
                <a:solidFill>
                  <a:srgbClr val="FFFFFF"/>
                </a:solidFill>
                <a:ea typeface="Amazon Ember"/>
                <a:cs typeface="Amazon Ember"/>
                <a:sym typeface="Amazon Ember"/>
              </a:rPr>
              <a:t>Improve search quality and relevance </a:t>
            </a:r>
            <a:r>
              <a:rPr lang="en-US" altLang="en-US" sz="1125" dirty="0">
                <a:solidFill>
                  <a:srgbClr val="FFFFFF"/>
                </a:solidFill>
                <a:ea typeface="Amazon Ember"/>
                <a:cs typeface="Amazon Ember"/>
                <a:sym typeface="Amazon Ember"/>
              </a:rPr>
              <a:t>with </a:t>
            </a:r>
            <a:r>
              <a:rPr lang="en-US" altLang="en-US" sz="1125" dirty="0">
                <a:solidFill>
                  <a:srgbClr val="FF9900"/>
                </a:solidFill>
                <a:ea typeface="Amazon Ember"/>
                <a:cs typeface="Amazon Ember"/>
                <a:sym typeface="Amazon Ember"/>
              </a:rPr>
              <a:t>K-Nearest Neighbor (K-NN)</a:t>
            </a:r>
            <a:r>
              <a:rPr lang="en-US" altLang="en-US" sz="1125" dirty="0">
                <a:solidFill>
                  <a:srgbClr val="FFFFFF"/>
                </a:solidFill>
                <a:ea typeface="Amazon Ember"/>
                <a:cs typeface="Amazon Ember"/>
                <a:sym typeface="Amazon Ember"/>
              </a:rPr>
              <a:t> and </a:t>
            </a:r>
            <a:r>
              <a:rPr lang="en-US" altLang="en-US" sz="1125" dirty="0">
                <a:solidFill>
                  <a:srgbClr val="FF9900"/>
                </a:solidFill>
                <a:ea typeface="Amazon Ember"/>
                <a:cs typeface="Amazon Ember"/>
                <a:sym typeface="Amazon Ember"/>
              </a:rPr>
              <a:t>Learning to Rank (LTR) models</a:t>
            </a:r>
            <a:endParaRPr lang="en-US" altLang="en-US" sz="1125" dirty="0">
              <a:solidFill>
                <a:srgbClr val="FF9900"/>
              </a:solidFill>
              <a:latin typeface="Amazon Ember"/>
              <a:ea typeface="Amazon Ember"/>
              <a:cs typeface="Amazon Ember"/>
              <a:sym typeface="Amazon Ember"/>
            </a:endParaRPr>
          </a:p>
        </p:txBody>
      </p:sp>
      <p:sp>
        <p:nvSpPr>
          <p:cNvPr id="113" name="TextBox 112">
            <a:extLst>
              <a:ext uri="{FF2B5EF4-FFF2-40B4-BE49-F238E27FC236}">
                <a16:creationId xmlns:a16="http://schemas.microsoft.com/office/drawing/2014/main" id="{5F889115-C543-2240-88C7-6AD1EE21992D}"/>
              </a:ext>
            </a:extLst>
          </p:cNvPr>
          <p:cNvSpPr txBox="1"/>
          <p:nvPr/>
        </p:nvSpPr>
        <p:spPr>
          <a:xfrm>
            <a:off x="1472174" y="1657360"/>
            <a:ext cx="6492608" cy="155812"/>
          </a:xfrm>
          <a:prstGeom prst="rect">
            <a:avLst/>
          </a:prstGeom>
          <a:noFill/>
        </p:spPr>
        <p:txBody>
          <a:bodyPr wrap="square" lIns="0" tIns="0" rIns="0" bIns="0" rtlCol="0" anchor="ctr" anchorCtr="0">
            <a:spAutoFit/>
          </a:bodyPr>
          <a:lstStyle/>
          <a:p>
            <a:pPr defTabSz="380993">
              <a:lnSpc>
                <a:spcPct val="90000"/>
              </a:lnSpc>
              <a:spcAft>
                <a:spcPts val="938"/>
              </a:spcAft>
              <a:defRPr/>
            </a:pPr>
            <a:r>
              <a:rPr lang="en-US" altLang="en-US" sz="1125" b="1" dirty="0">
                <a:solidFill>
                  <a:srgbClr val="FFFFFF"/>
                </a:solidFill>
                <a:latin typeface="Amazon Ember"/>
                <a:ea typeface="Amazon Ember"/>
                <a:cs typeface="Amazon Ember"/>
                <a:sym typeface="Amazon Ember"/>
              </a:rPr>
              <a:t>Update search accuracy </a:t>
            </a:r>
            <a:r>
              <a:rPr lang="en-US" altLang="en-US" sz="1125" dirty="0">
                <a:solidFill>
                  <a:srgbClr val="FFFFFF"/>
                </a:solidFill>
                <a:latin typeface="Amazon Ember"/>
                <a:ea typeface="Amazon Ember"/>
                <a:cs typeface="Amazon Ember"/>
                <a:sym typeface="Amazon Ember"/>
              </a:rPr>
              <a:t>on the fly with </a:t>
            </a:r>
            <a:r>
              <a:rPr lang="en-US" altLang="en-US" sz="1125" dirty="0">
                <a:solidFill>
                  <a:srgbClr val="FF9900"/>
                </a:solidFill>
                <a:latin typeface="Amazon Ember"/>
                <a:ea typeface="Amazon Ember"/>
                <a:cs typeface="Amazon Ember"/>
                <a:sym typeface="Amazon Ember"/>
              </a:rPr>
              <a:t>custom dictionaries</a:t>
            </a:r>
            <a:r>
              <a:rPr lang="en-US" altLang="en-US" sz="1125" dirty="0">
                <a:solidFill>
                  <a:srgbClr val="FFFFFF"/>
                </a:solidFill>
                <a:latin typeface="Amazon Ember"/>
                <a:ea typeface="Amazon Ember"/>
                <a:cs typeface="Amazon Ember"/>
                <a:sym typeface="Amazon Ember"/>
              </a:rPr>
              <a:t> and </a:t>
            </a:r>
            <a:r>
              <a:rPr lang="en-US" altLang="en-US" sz="1125" dirty="0">
                <a:solidFill>
                  <a:srgbClr val="FF9900"/>
                </a:solidFill>
                <a:latin typeface="Amazon Ember"/>
                <a:ea typeface="Amazon Ember"/>
                <a:cs typeface="Amazon Ember"/>
                <a:sym typeface="Amazon Ember"/>
              </a:rPr>
              <a:t>hot-reload of synonym files</a:t>
            </a:r>
          </a:p>
        </p:txBody>
      </p:sp>
      <p:sp>
        <p:nvSpPr>
          <p:cNvPr id="127" name="TextBox 126">
            <a:extLst>
              <a:ext uri="{FF2B5EF4-FFF2-40B4-BE49-F238E27FC236}">
                <a16:creationId xmlns:a16="http://schemas.microsoft.com/office/drawing/2014/main" id="{C81CDFDC-DA1B-AF49-B7F0-364862BBEA3C}"/>
              </a:ext>
            </a:extLst>
          </p:cNvPr>
          <p:cNvSpPr txBox="1"/>
          <p:nvPr/>
        </p:nvSpPr>
        <p:spPr>
          <a:xfrm>
            <a:off x="1490278" y="2297433"/>
            <a:ext cx="6076472" cy="155812"/>
          </a:xfrm>
          <a:prstGeom prst="rect">
            <a:avLst/>
          </a:prstGeom>
          <a:noFill/>
        </p:spPr>
        <p:txBody>
          <a:bodyPr wrap="square" lIns="0" tIns="0" rIns="0" bIns="0" rtlCol="0" anchor="ctr" anchorCtr="0">
            <a:spAutoFit/>
          </a:bodyPr>
          <a:lstStyle/>
          <a:p>
            <a:pPr defTabSz="380993">
              <a:lnSpc>
                <a:spcPct val="90000"/>
              </a:lnSpc>
              <a:spcAft>
                <a:spcPts val="938"/>
              </a:spcAft>
              <a:defRPr/>
            </a:pPr>
            <a:r>
              <a:rPr lang="en-US" altLang="en-US" sz="1125" b="1" dirty="0">
                <a:solidFill>
                  <a:srgbClr val="FFFFFF"/>
                </a:solidFill>
                <a:latin typeface="Amazon Ember"/>
                <a:ea typeface="Amazon Ember"/>
                <a:cs typeface="Amazon Ember"/>
                <a:sym typeface="Amazon Ember"/>
              </a:rPr>
              <a:t>Secure your domain </a:t>
            </a:r>
            <a:r>
              <a:rPr lang="en-US" altLang="en-US" sz="1125" dirty="0">
                <a:solidFill>
                  <a:srgbClr val="FFFFFF"/>
                </a:solidFill>
                <a:latin typeface="Amazon Ember"/>
                <a:ea typeface="Amazon Ember"/>
                <a:cs typeface="Amazon Ember"/>
                <a:sym typeface="Amazon Ember"/>
              </a:rPr>
              <a:t>at every level with </a:t>
            </a:r>
            <a:r>
              <a:rPr lang="en-US" altLang="en-US" sz="1125" dirty="0">
                <a:solidFill>
                  <a:srgbClr val="FF9900"/>
                </a:solidFill>
                <a:latin typeface="Amazon Ember"/>
                <a:ea typeface="Amazon Ember"/>
                <a:cs typeface="Amazon Ember"/>
                <a:sym typeface="Amazon Ember"/>
              </a:rPr>
              <a:t>Fine Grained Access Control </a:t>
            </a:r>
            <a:r>
              <a:rPr lang="en-US" altLang="en-US" sz="1125" dirty="0">
                <a:solidFill>
                  <a:srgbClr val="FFFFFF"/>
                </a:solidFill>
                <a:latin typeface="Amazon Ember"/>
                <a:ea typeface="Amazon Ember"/>
                <a:cs typeface="Amazon Ember"/>
                <a:sym typeface="Amazon Ember"/>
              </a:rPr>
              <a:t>and </a:t>
            </a:r>
            <a:r>
              <a:rPr lang="en-US" altLang="en-US" sz="1125" dirty="0">
                <a:solidFill>
                  <a:srgbClr val="FF9900"/>
                </a:solidFill>
                <a:latin typeface="Amazon Ember"/>
                <a:ea typeface="Amazon Ember"/>
                <a:cs typeface="Amazon Ember"/>
                <a:sym typeface="Amazon Ember"/>
              </a:rPr>
              <a:t>Audit Logging</a:t>
            </a:r>
          </a:p>
        </p:txBody>
      </p:sp>
      <p:sp>
        <p:nvSpPr>
          <p:cNvPr id="38" name="TextBox 37">
            <a:extLst>
              <a:ext uri="{FF2B5EF4-FFF2-40B4-BE49-F238E27FC236}">
                <a16:creationId xmlns:a16="http://schemas.microsoft.com/office/drawing/2014/main" id="{6F88CAA9-3347-B34D-80DF-F1FE3AB1B047}"/>
              </a:ext>
            </a:extLst>
          </p:cNvPr>
          <p:cNvSpPr txBox="1"/>
          <p:nvPr/>
        </p:nvSpPr>
        <p:spPr>
          <a:xfrm>
            <a:off x="1463075" y="2872427"/>
            <a:ext cx="6908313" cy="156518"/>
          </a:xfrm>
          <a:prstGeom prst="rect">
            <a:avLst/>
          </a:prstGeom>
          <a:noFill/>
        </p:spPr>
        <p:txBody>
          <a:bodyPr wrap="square" lIns="0" tIns="0" rIns="0" bIns="0" rtlCol="0" anchor="ctr" anchorCtr="0">
            <a:spAutoFit/>
          </a:bodyPr>
          <a:lstStyle/>
          <a:p>
            <a:pPr defTabSz="380993">
              <a:lnSpc>
                <a:spcPct val="90000"/>
              </a:lnSpc>
              <a:spcAft>
                <a:spcPts val="938"/>
              </a:spcAft>
              <a:defRPr/>
            </a:pPr>
            <a:r>
              <a:rPr lang="en-US" altLang="en-US" sz="1130" b="1" dirty="0">
                <a:solidFill>
                  <a:srgbClr val="FFFFFF"/>
                </a:solidFill>
                <a:ea typeface="Amazon Ember"/>
                <a:cs typeface="Amazon Ember"/>
                <a:sym typeface="Amazon Ember"/>
              </a:rPr>
              <a:t>Troubleshoot performance and availability issues </a:t>
            </a:r>
            <a:r>
              <a:rPr lang="en-US" altLang="en-US" sz="1130" dirty="0">
                <a:solidFill>
                  <a:srgbClr val="FFFFFF"/>
                </a:solidFill>
                <a:ea typeface="Amazon Ember"/>
                <a:cs typeface="Amazon Ember"/>
                <a:sym typeface="Amazon Ember"/>
              </a:rPr>
              <a:t>in your distributed applications with </a:t>
            </a:r>
            <a:r>
              <a:rPr lang="en-US" altLang="en-US" sz="1130" dirty="0">
                <a:solidFill>
                  <a:srgbClr val="FF9900"/>
                </a:solidFill>
                <a:ea typeface="Amazon Ember"/>
                <a:cs typeface="Amazon Ember"/>
                <a:sym typeface="Amazon Ember"/>
              </a:rPr>
              <a:t>Trace </a:t>
            </a:r>
            <a:r>
              <a:rPr lang="en-US" altLang="en-US" sz="1130" dirty="0">
                <a:solidFill>
                  <a:srgbClr val="FF9900"/>
                </a:solidFill>
                <a:latin typeface="Amazon Ember"/>
                <a:ea typeface="Amazon Ember"/>
                <a:cs typeface="Amazon Ember"/>
                <a:sym typeface="Amazon Ember"/>
              </a:rPr>
              <a:t>Analytics</a:t>
            </a:r>
          </a:p>
        </p:txBody>
      </p:sp>
      <p:sp>
        <p:nvSpPr>
          <p:cNvPr id="48" name="TextBox 47">
            <a:extLst>
              <a:ext uri="{FF2B5EF4-FFF2-40B4-BE49-F238E27FC236}">
                <a16:creationId xmlns:a16="http://schemas.microsoft.com/office/drawing/2014/main" id="{1D13C5AE-AD73-1049-9CED-A89484BBA360}"/>
              </a:ext>
            </a:extLst>
          </p:cNvPr>
          <p:cNvSpPr txBox="1"/>
          <p:nvPr/>
        </p:nvSpPr>
        <p:spPr>
          <a:xfrm>
            <a:off x="1463074" y="4153280"/>
            <a:ext cx="7315120" cy="155812"/>
          </a:xfrm>
          <a:prstGeom prst="rect">
            <a:avLst/>
          </a:prstGeom>
          <a:noFill/>
        </p:spPr>
        <p:txBody>
          <a:bodyPr wrap="square" lIns="0" tIns="0" rIns="0" bIns="0" rtlCol="0" anchor="ctr" anchorCtr="0">
            <a:spAutoFit/>
          </a:bodyPr>
          <a:lstStyle/>
          <a:p>
            <a:pPr defTabSz="380993">
              <a:lnSpc>
                <a:spcPct val="90000"/>
              </a:lnSpc>
              <a:spcAft>
                <a:spcPts val="938"/>
              </a:spcAft>
              <a:defRPr/>
            </a:pPr>
            <a:r>
              <a:rPr lang="en-US" altLang="en-US" sz="1125" dirty="0">
                <a:solidFill>
                  <a:srgbClr val="FF9900"/>
                </a:solidFill>
                <a:latin typeface="Amazon Ember"/>
                <a:ea typeface="Amazon Ember"/>
                <a:cs typeface="Amazon Ember"/>
                <a:sym typeface="Amazon Ember"/>
              </a:rPr>
              <a:t>Self-healing nodes </a:t>
            </a:r>
            <a:r>
              <a:rPr lang="en-US" altLang="en-US" sz="1125" dirty="0">
                <a:solidFill>
                  <a:srgbClr val="FFFFFF"/>
                </a:solidFill>
                <a:latin typeface="Amazon Ember"/>
                <a:ea typeface="Amazon Ember"/>
                <a:cs typeface="Amazon Ember"/>
                <a:sym typeface="Amazon Ember"/>
              </a:rPr>
              <a:t>and </a:t>
            </a:r>
            <a:r>
              <a:rPr lang="en-US" altLang="en-US" sz="1125" b="1" dirty="0">
                <a:solidFill>
                  <a:srgbClr val="FFFFFF"/>
                </a:solidFill>
                <a:latin typeface="Amazon Ember"/>
                <a:ea typeface="Amazon Ember"/>
                <a:cs typeface="Amazon Ember"/>
                <a:sym typeface="Amazon Ember"/>
              </a:rPr>
              <a:t>automatically </a:t>
            </a:r>
            <a:r>
              <a:rPr lang="en-US" altLang="en-US" sz="1125" b="1" dirty="0">
                <a:solidFill>
                  <a:srgbClr val="FFFFFF"/>
                </a:solidFill>
                <a:ea typeface="Amazon Ember"/>
                <a:cs typeface="Amazon Ember"/>
                <a:sym typeface="Amazon Ember"/>
              </a:rPr>
              <a:t>optimize memory resources </a:t>
            </a:r>
            <a:r>
              <a:rPr lang="en-US" altLang="en-US" sz="1125" dirty="0">
                <a:solidFill>
                  <a:srgbClr val="FFFFFF"/>
                </a:solidFill>
                <a:ea typeface="Amazon Ember"/>
                <a:cs typeface="Amazon Ember"/>
                <a:sym typeface="Amazon Ember"/>
              </a:rPr>
              <a:t>with </a:t>
            </a:r>
            <a:r>
              <a:rPr lang="en-US" altLang="en-US" sz="1125" dirty="0">
                <a:solidFill>
                  <a:srgbClr val="FF9900"/>
                </a:solidFill>
                <a:latin typeface="Amazon Ember"/>
                <a:ea typeface="Amazon Ember"/>
                <a:cs typeface="Amazon Ember"/>
                <a:sym typeface="Amazon Ember"/>
              </a:rPr>
              <a:t>Auto-tune </a:t>
            </a:r>
          </a:p>
        </p:txBody>
      </p:sp>
      <p:sp>
        <p:nvSpPr>
          <p:cNvPr id="42" name="Title 1"/>
          <p:cNvSpPr>
            <a:spLocks noGrp="1"/>
          </p:cNvSpPr>
          <p:nvPr>
            <p:ph type="title"/>
          </p:nvPr>
        </p:nvSpPr>
        <p:spPr>
          <a:xfrm>
            <a:off x="336789" y="114936"/>
            <a:ext cx="8205304" cy="545192"/>
          </a:xfrm>
        </p:spPr>
        <p:txBody>
          <a:bodyPr/>
          <a:lstStyle/>
          <a:p>
            <a:r>
              <a:rPr lang="en-US" dirty="0"/>
              <a:t>Key Amazon OpenSearch Service Functionality</a:t>
            </a:r>
          </a:p>
        </p:txBody>
      </p:sp>
      <p:sp>
        <p:nvSpPr>
          <p:cNvPr id="52" name="Rectangle 51">
            <a:extLst>
              <a:ext uri="{FF2B5EF4-FFF2-40B4-BE49-F238E27FC236}">
                <a16:creationId xmlns:a16="http://schemas.microsoft.com/office/drawing/2014/main" id="{B59A3937-B416-724B-86D8-E2918D1E6433}"/>
              </a:ext>
            </a:extLst>
          </p:cNvPr>
          <p:cNvSpPr/>
          <p:nvPr/>
        </p:nvSpPr>
        <p:spPr>
          <a:xfrm>
            <a:off x="100006" y="4044296"/>
            <a:ext cx="1040451" cy="5569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93" fontAlgn="ctr">
              <a:defRPr/>
            </a:pPr>
            <a:r>
              <a:rPr lang="en-US" altLang="en-US" sz="112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Amazon Ember"/>
              </a:rPr>
              <a:t>Security and availability </a:t>
            </a:r>
          </a:p>
        </p:txBody>
      </p:sp>
      <p:sp>
        <p:nvSpPr>
          <p:cNvPr id="55" name="Rectangle 54">
            <a:extLst>
              <a:ext uri="{FF2B5EF4-FFF2-40B4-BE49-F238E27FC236}">
                <a16:creationId xmlns:a16="http://schemas.microsoft.com/office/drawing/2014/main" id="{2B1A2FAC-DC5B-497B-9C45-4486268CB8F5}"/>
              </a:ext>
            </a:extLst>
          </p:cNvPr>
          <p:cNvSpPr/>
          <p:nvPr/>
        </p:nvSpPr>
        <p:spPr>
          <a:xfrm>
            <a:off x="114519" y="2678080"/>
            <a:ext cx="989545" cy="631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93">
              <a:defRPr/>
            </a:pPr>
            <a:r>
              <a:rPr lang="en-US" altLang="en-US" sz="112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Amazon Ember"/>
              </a:rPr>
              <a:t>Easy to use</a:t>
            </a:r>
          </a:p>
        </p:txBody>
      </p:sp>
      <p:sp>
        <p:nvSpPr>
          <p:cNvPr id="56" name="Rectangle 55">
            <a:extLst>
              <a:ext uri="{FF2B5EF4-FFF2-40B4-BE49-F238E27FC236}">
                <a16:creationId xmlns:a16="http://schemas.microsoft.com/office/drawing/2014/main" id="{82A35489-B69F-46DF-98BE-F73D41387FE1}"/>
              </a:ext>
            </a:extLst>
          </p:cNvPr>
          <p:cNvSpPr/>
          <p:nvPr/>
        </p:nvSpPr>
        <p:spPr>
          <a:xfrm>
            <a:off x="125868" y="1439418"/>
            <a:ext cx="1040451" cy="5569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93" fontAlgn="ctr">
              <a:defRPr/>
            </a:pPr>
            <a:r>
              <a:rPr lang="en-US" altLang="en-US" sz="112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sym typeface="Amazon Ember"/>
              </a:rPr>
              <a:t>Currency &amp; scalability</a:t>
            </a:r>
          </a:p>
        </p:txBody>
      </p:sp>
      <p:pic>
        <p:nvPicPr>
          <p:cNvPr id="16" name="Graphic 12">
            <a:extLst>
              <a:ext uri="{FF2B5EF4-FFF2-40B4-BE49-F238E27FC236}">
                <a16:creationId xmlns:a16="http://schemas.microsoft.com/office/drawing/2014/main" id="{6CD250E7-F096-3140-935B-9E18171900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813" y="3350348"/>
            <a:ext cx="857250" cy="857250"/>
          </a:xfrm>
          <a:prstGeom prst="rect">
            <a:avLst/>
          </a:prstGeom>
        </p:spPr>
      </p:pic>
      <p:pic>
        <p:nvPicPr>
          <p:cNvPr id="17" name="Graphic 9">
            <a:extLst>
              <a:ext uri="{FF2B5EF4-FFF2-40B4-BE49-F238E27FC236}">
                <a16:creationId xmlns:a16="http://schemas.microsoft.com/office/drawing/2014/main" id="{8931AE2A-CF95-7F44-B0C2-6F52CC4BDD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633" y="760271"/>
            <a:ext cx="857250" cy="857250"/>
          </a:xfrm>
          <a:prstGeom prst="rect">
            <a:avLst/>
          </a:prstGeom>
        </p:spPr>
      </p:pic>
      <p:pic>
        <p:nvPicPr>
          <p:cNvPr id="18" name="Graphic 10">
            <a:extLst>
              <a:ext uri="{FF2B5EF4-FFF2-40B4-BE49-F238E27FC236}">
                <a16:creationId xmlns:a16="http://schemas.microsoft.com/office/drawing/2014/main" id="{9C5E6EB8-728D-6245-B880-4DA5CA4E0C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291" y="2119878"/>
            <a:ext cx="857250" cy="857250"/>
          </a:xfrm>
          <a:prstGeom prst="rect">
            <a:avLst/>
          </a:prstGeom>
        </p:spPr>
      </p:pic>
    </p:spTree>
    <p:extLst>
      <p:ext uri="{BB962C8B-B14F-4D97-AF65-F5344CB8AC3E}">
        <p14:creationId xmlns:p14="http://schemas.microsoft.com/office/powerpoint/2010/main" val="5866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88"/>
                                        </p:tgtEl>
                                        <p:attrNameLst>
                                          <p:attrName>style.visibility</p:attrName>
                                        </p:attrNameLst>
                                      </p:cBhvr>
                                      <p:to>
                                        <p:strVal val="visible"/>
                                      </p:to>
                                    </p:set>
                                    <p:animEffect transition="in" filter="fade">
                                      <p:cBhvr>
                                        <p:cTn id="7" dur="500"/>
                                        <p:tgtEl>
                                          <p:spTgt spid="10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000"/>
                                        <p:tgtEl>
                                          <p:spTgt spid="1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10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fade">
                                      <p:cBhvr>
                                        <p:cTn id="16" dur="500"/>
                                        <p:tgtEl>
                                          <p:spTgt spid="1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1000"/>
                                        <p:tgtEl>
                                          <p:spTgt spid="55"/>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 grpId="0"/>
      <p:bldP spid="110" grpId="0"/>
      <p:bldP spid="113" grpId="0"/>
      <p:bldP spid="127" grpId="0"/>
      <p:bldP spid="38" grpId="0"/>
      <p:bldP spid="48" grpId="0"/>
      <p:bldP spid="52" grpId="0"/>
      <p:bldP spid="55" grpId="0"/>
      <p:bldP spid="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C7FF8B-C5EF-4B6E-8427-35CD88A564C2}"/>
              </a:ext>
            </a:extLst>
          </p:cNvPr>
          <p:cNvSpPr>
            <a:spLocks noGrp="1"/>
          </p:cNvSpPr>
          <p:nvPr>
            <p:ph type="title"/>
          </p:nvPr>
        </p:nvSpPr>
        <p:spPr/>
        <p:txBody>
          <a:bodyPr/>
          <a:lstStyle/>
          <a:p>
            <a:r>
              <a:rPr lang="en-US" dirty="0"/>
              <a:t>Multi-layer security with Amazon ES</a:t>
            </a:r>
          </a:p>
        </p:txBody>
      </p:sp>
      <p:sp>
        <p:nvSpPr>
          <p:cNvPr id="58" name="Content Placeholder 57">
            <a:extLst>
              <a:ext uri="{FF2B5EF4-FFF2-40B4-BE49-F238E27FC236}">
                <a16:creationId xmlns:a16="http://schemas.microsoft.com/office/drawing/2014/main" id="{766776E7-A929-FA41-A6A3-BB1F94F780A6}"/>
              </a:ext>
            </a:extLst>
          </p:cNvPr>
          <p:cNvSpPr>
            <a:spLocks noGrp="1"/>
          </p:cNvSpPr>
          <p:nvPr>
            <p:ph idx="1"/>
          </p:nvPr>
        </p:nvSpPr>
        <p:spPr>
          <a:xfrm>
            <a:off x="340592" y="3199209"/>
            <a:ext cx="8205304" cy="1508105"/>
          </a:xfrm>
        </p:spPr>
        <p:txBody>
          <a:bodyPr wrap="square">
            <a:spAutoFit/>
          </a:bodyPr>
          <a:lstStyle/>
          <a:p>
            <a:pPr>
              <a:spcBef>
                <a:spcPts val="600"/>
              </a:spcBef>
            </a:pPr>
            <a:r>
              <a:rPr lang="en-US" sz="1200" dirty="0"/>
              <a:t>Encrypted from end to end—in flight with </a:t>
            </a:r>
            <a:r>
              <a:rPr lang="en-US" sz="1200" dirty="0">
                <a:latin typeface="Roboto"/>
              </a:rPr>
              <a:t>Transport Layer Security (TLS)</a:t>
            </a:r>
            <a:r>
              <a:rPr lang="en-US" sz="1200" dirty="0"/>
              <a:t>, at rest with Key Management Security (KMS).</a:t>
            </a:r>
          </a:p>
          <a:p>
            <a:pPr>
              <a:spcBef>
                <a:spcPts val="600"/>
              </a:spcBef>
            </a:pPr>
            <a:r>
              <a:rPr lang="en-US" sz="1200" dirty="0"/>
              <a:t>Use a private endpoint to deploy into your VPC and security groups for traffic control.</a:t>
            </a:r>
          </a:p>
          <a:p>
            <a:pPr>
              <a:spcBef>
                <a:spcPts val="600"/>
              </a:spcBef>
            </a:pPr>
            <a:r>
              <a:rPr lang="en-US" sz="1200" dirty="0"/>
              <a:t>Includes Kibana login via Cognito integration, or native with Open Distro Security.</a:t>
            </a:r>
          </a:p>
          <a:p>
            <a:pPr>
              <a:spcBef>
                <a:spcPts val="600"/>
              </a:spcBef>
            </a:pPr>
            <a:r>
              <a:rPr lang="en-US" sz="1200" dirty="0"/>
              <a:t>Coarse-grained access control with </a:t>
            </a:r>
            <a:r>
              <a:rPr lang="en-US" sz="1200" dirty="0">
                <a:latin typeface="Roboto"/>
              </a:rPr>
              <a:t>Identity and Access Management (IAM) </a:t>
            </a:r>
            <a:r>
              <a:rPr lang="en-US" sz="1200" dirty="0"/>
              <a:t> policies.</a:t>
            </a:r>
          </a:p>
          <a:p>
            <a:pPr>
              <a:spcBef>
                <a:spcPts val="600"/>
              </a:spcBef>
            </a:pPr>
            <a:r>
              <a:rPr lang="en-US" sz="1200" dirty="0"/>
              <a:t>Fine-grained access control for tighter control over your data.</a:t>
            </a:r>
          </a:p>
        </p:txBody>
      </p:sp>
      <p:sp>
        <p:nvSpPr>
          <p:cNvPr id="81" name="Arrow: Pentagon 80">
            <a:extLst>
              <a:ext uri="{FF2B5EF4-FFF2-40B4-BE49-F238E27FC236}">
                <a16:creationId xmlns:a16="http://schemas.microsoft.com/office/drawing/2014/main" id="{AFB5C02A-DE6A-403F-80E7-F889D4344456}"/>
              </a:ext>
            </a:extLst>
          </p:cNvPr>
          <p:cNvSpPr/>
          <p:nvPr/>
        </p:nvSpPr>
        <p:spPr>
          <a:xfrm>
            <a:off x="168505" y="914691"/>
            <a:ext cx="8389612" cy="2055245"/>
          </a:xfrm>
          <a:prstGeom prst="homePlate">
            <a:avLst>
              <a:gd name="adj" fmla="val 27748"/>
            </a:avLst>
          </a:prstGeom>
          <a:solidFill>
            <a:schemeClr val="tx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solidFill>
                <a:schemeClr val="bg1"/>
              </a:solidFill>
            </a:endParaRPr>
          </a:p>
        </p:txBody>
      </p:sp>
      <p:sp>
        <p:nvSpPr>
          <p:cNvPr id="71" name="Right Arrow 70">
            <a:extLst>
              <a:ext uri="{FF2B5EF4-FFF2-40B4-BE49-F238E27FC236}">
                <a16:creationId xmlns:a16="http://schemas.microsoft.com/office/drawing/2014/main" id="{23FAA580-CB1B-AA45-90CD-A4C94AE238AE}"/>
              </a:ext>
            </a:extLst>
          </p:cNvPr>
          <p:cNvSpPr/>
          <p:nvPr/>
        </p:nvSpPr>
        <p:spPr>
          <a:xfrm>
            <a:off x="411479" y="1061736"/>
            <a:ext cx="998509" cy="4656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a:pPr>
            <a:r>
              <a:rPr lang="en-US" sz="1400" b="1" dirty="0">
                <a:solidFill>
                  <a:schemeClr val="bg1"/>
                </a:solidFill>
                <a:latin typeface="Amazon Ember"/>
              </a:rPr>
              <a:t>Requests</a:t>
            </a:r>
          </a:p>
        </p:txBody>
      </p:sp>
      <p:grpSp>
        <p:nvGrpSpPr>
          <p:cNvPr id="14" name="Group 13">
            <a:extLst>
              <a:ext uri="{FF2B5EF4-FFF2-40B4-BE49-F238E27FC236}">
                <a16:creationId xmlns:a16="http://schemas.microsoft.com/office/drawing/2014/main" id="{14E6AF97-AC20-C646-881B-36AE803154A0}"/>
              </a:ext>
            </a:extLst>
          </p:cNvPr>
          <p:cNvGrpSpPr/>
          <p:nvPr/>
        </p:nvGrpSpPr>
        <p:grpSpPr>
          <a:xfrm>
            <a:off x="1422050" y="1056340"/>
            <a:ext cx="1122465" cy="849496"/>
            <a:chOff x="1030389" y="621864"/>
            <a:chExt cx="1122465" cy="849496"/>
          </a:xfrm>
        </p:grpSpPr>
        <p:pic>
          <p:nvPicPr>
            <p:cNvPr id="12" name="Graphic 11">
              <a:extLst>
                <a:ext uri="{FF2B5EF4-FFF2-40B4-BE49-F238E27FC236}">
                  <a16:creationId xmlns:a16="http://schemas.microsoft.com/office/drawing/2014/main" id="{69EC913C-D554-A940-845C-AE518F94A4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9371" y="621864"/>
              <a:ext cx="457200" cy="457200"/>
            </a:xfrm>
            <a:prstGeom prst="rect">
              <a:avLst/>
            </a:prstGeom>
          </p:spPr>
        </p:pic>
        <p:sp>
          <p:nvSpPr>
            <p:cNvPr id="13" name="TextBox 12">
              <a:extLst>
                <a:ext uri="{FF2B5EF4-FFF2-40B4-BE49-F238E27FC236}">
                  <a16:creationId xmlns:a16="http://schemas.microsoft.com/office/drawing/2014/main" id="{DEF8D0FD-C155-F745-9402-78DD5FD67C51}"/>
                </a:ext>
              </a:extLst>
            </p:cNvPr>
            <p:cNvSpPr txBox="1"/>
            <p:nvPr/>
          </p:nvSpPr>
          <p:spPr>
            <a:xfrm>
              <a:off x="1030389" y="1102028"/>
              <a:ext cx="1122465" cy="369332"/>
            </a:xfrm>
            <a:prstGeom prst="rect">
              <a:avLst/>
            </a:prstGeom>
            <a:noFill/>
          </p:spPr>
          <p:txBody>
            <a:bodyPr wrap="square" rtlCol="0">
              <a:spAutoFit/>
            </a:bodyPr>
            <a:lstStyle/>
            <a:p>
              <a:pPr algn="ctr">
                <a:defRPr/>
              </a:pPr>
              <a:r>
                <a:rPr lang="en-US" sz="900" dirty="0">
                  <a:solidFill>
                    <a:schemeClr val="bg1"/>
                  </a:solidFill>
                  <a:ea typeface="Amazon Ember" panose="020B0603020204020204" pitchFamily="34" charset="0"/>
                  <a:cs typeface="Amazon Ember" panose="020B0603020204020204" pitchFamily="34" charset="0"/>
                </a:rPr>
                <a:t>Cognito sign in </a:t>
              </a:r>
            </a:p>
            <a:p>
              <a:pPr algn="ctr">
                <a:defRPr/>
              </a:pPr>
              <a:r>
                <a:rPr lang="en-US" sz="900" dirty="0">
                  <a:solidFill>
                    <a:schemeClr val="bg1"/>
                  </a:solidFill>
                  <a:ea typeface="Amazon Ember" panose="020B0603020204020204" pitchFamily="34" charset="0"/>
                  <a:cs typeface="Amazon Ember" panose="020B0603020204020204" pitchFamily="34" charset="0"/>
                </a:rPr>
                <a:t>for Kibana</a:t>
              </a:r>
            </a:p>
          </p:txBody>
        </p:sp>
      </p:grpSp>
      <p:sp>
        <p:nvSpPr>
          <p:cNvPr id="33" name="TextBox 32">
            <a:extLst>
              <a:ext uri="{FF2B5EF4-FFF2-40B4-BE49-F238E27FC236}">
                <a16:creationId xmlns:a16="http://schemas.microsoft.com/office/drawing/2014/main" id="{241CFE8C-CD1E-4A4B-97C2-B6156646CEA0}"/>
              </a:ext>
            </a:extLst>
          </p:cNvPr>
          <p:cNvSpPr txBox="1"/>
          <p:nvPr/>
        </p:nvSpPr>
        <p:spPr>
          <a:xfrm>
            <a:off x="1780868" y="2415458"/>
            <a:ext cx="1273452" cy="507831"/>
          </a:xfrm>
          <a:prstGeom prst="rect">
            <a:avLst/>
          </a:prstGeom>
          <a:noFill/>
        </p:spPr>
        <p:txBody>
          <a:bodyPr wrap="square" rtlCol="0">
            <a:spAutoFit/>
          </a:bodyPr>
          <a:lstStyle/>
          <a:p>
            <a:pPr algn="ctr">
              <a:defRPr/>
            </a:pPr>
            <a:r>
              <a:rPr lang="en-US" sz="900" dirty="0">
                <a:solidFill>
                  <a:schemeClr val="bg1"/>
                </a:solidFill>
                <a:ea typeface="Amazon Ember" panose="020B0603020204020204" pitchFamily="34" charset="0"/>
                <a:cs typeface="Amazon Ember" panose="020B0603020204020204" pitchFamily="34" charset="0"/>
              </a:rPr>
              <a:t>OpenSearch Security</a:t>
            </a:r>
          </a:p>
          <a:p>
            <a:pPr algn="ctr">
              <a:defRPr/>
            </a:pPr>
            <a:r>
              <a:rPr lang="en-US" sz="900" dirty="0">
                <a:solidFill>
                  <a:schemeClr val="bg1"/>
                </a:solidFill>
                <a:ea typeface="Amazon Ember" panose="020B0603020204020204" pitchFamily="34" charset="0"/>
                <a:cs typeface="Amazon Ember" panose="020B0603020204020204" pitchFamily="34" charset="0"/>
              </a:rPr>
              <a:t>For OpenSearch Dashboards login</a:t>
            </a:r>
          </a:p>
        </p:txBody>
      </p:sp>
      <p:grpSp>
        <p:nvGrpSpPr>
          <p:cNvPr id="21" name="Group 20">
            <a:extLst>
              <a:ext uri="{FF2B5EF4-FFF2-40B4-BE49-F238E27FC236}">
                <a16:creationId xmlns:a16="http://schemas.microsoft.com/office/drawing/2014/main" id="{8AA35D90-3DB8-40D2-BA58-7D49A6039C10}"/>
              </a:ext>
            </a:extLst>
          </p:cNvPr>
          <p:cNvGrpSpPr/>
          <p:nvPr/>
        </p:nvGrpSpPr>
        <p:grpSpPr>
          <a:xfrm>
            <a:off x="3430307" y="1667183"/>
            <a:ext cx="857512" cy="734520"/>
            <a:chOff x="3264597" y="1268738"/>
            <a:chExt cx="857512" cy="734520"/>
          </a:xfrm>
        </p:grpSpPr>
        <p:sp>
          <p:nvSpPr>
            <p:cNvPr id="38" name="TextBox 37">
              <a:extLst>
                <a:ext uri="{FF2B5EF4-FFF2-40B4-BE49-F238E27FC236}">
                  <a16:creationId xmlns:a16="http://schemas.microsoft.com/office/drawing/2014/main" id="{AA302552-58B1-7F4E-AEB5-AC16C40F84BB}"/>
                </a:ext>
              </a:extLst>
            </p:cNvPr>
            <p:cNvSpPr txBox="1"/>
            <p:nvPr/>
          </p:nvSpPr>
          <p:spPr>
            <a:xfrm>
              <a:off x="3264597" y="1772426"/>
              <a:ext cx="857512" cy="230832"/>
            </a:xfrm>
            <a:prstGeom prst="rect">
              <a:avLst/>
            </a:prstGeom>
            <a:noFill/>
          </p:spPr>
          <p:txBody>
            <a:bodyPr wrap="square" rtlCol="0">
              <a:spAutoFit/>
            </a:bodyPr>
            <a:lstStyle/>
            <a:p>
              <a:pPr algn="ctr">
                <a:defRPr/>
              </a:pPr>
              <a:r>
                <a:rPr lang="en-US" sz="900" dirty="0">
                  <a:solidFill>
                    <a:schemeClr val="bg1"/>
                  </a:solidFill>
                  <a:ea typeface="Amazon Ember" panose="020B0603020204020204" pitchFamily="34" charset="0"/>
                  <a:cs typeface="Amazon Ember" panose="020B0603020204020204" pitchFamily="34" charset="0"/>
                </a:rPr>
                <a:t>AWS IAM</a:t>
              </a:r>
            </a:p>
          </p:txBody>
        </p:sp>
        <p:pic>
          <p:nvPicPr>
            <p:cNvPr id="39" name="Graphic 38">
              <a:extLst>
                <a:ext uri="{FF2B5EF4-FFF2-40B4-BE49-F238E27FC236}">
                  <a16:creationId xmlns:a16="http://schemas.microsoft.com/office/drawing/2014/main" id="{EE4EF34C-3051-8C4A-8053-920228B117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4753" y="1268738"/>
              <a:ext cx="457200" cy="457200"/>
            </a:xfrm>
            <a:prstGeom prst="rect">
              <a:avLst/>
            </a:prstGeom>
          </p:spPr>
        </p:pic>
      </p:grpSp>
      <p:grpSp>
        <p:nvGrpSpPr>
          <p:cNvPr id="20" name="Group 19">
            <a:extLst>
              <a:ext uri="{FF2B5EF4-FFF2-40B4-BE49-F238E27FC236}">
                <a16:creationId xmlns:a16="http://schemas.microsoft.com/office/drawing/2014/main" id="{435C2033-245E-475B-9848-4396678294A2}"/>
              </a:ext>
            </a:extLst>
          </p:cNvPr>
          <p:cNvGrpSpPr/>
          <p:nvPr/>
        </p:nvGrpSpPr>
        <p:grpSpPr>
          <a:xfrm>
            <a:off x="4438805" y="1667183"/>
            <a:ext cx="917413" cy="734520"/>
            <a:chOff x="4271511" y="1268738"/>
            <a:chExt cx="917413" cy="734520"/>
          </a:xfrm>
        </p:grpSpPr>
        <p:sp>
          <p:nvSpPr>
            <p:cNvPr id="42" name="TextBox 41">
              <a:extLst>
                <a:ext uri="{FF2B5EF4-FFF2-40B4-BE49-F238E27FC236}">
                  <a16:creationId xmlns:a16="http://schemas.microsoft.com/office/drawing/2014/main" id="{F9478451-236B-124F-94FF-2403D933BA61}"/>
                </a:ext>
              </a:extLst>
            </p:cNvPr>
            <p:cNvSpPr txBox="1"/>
            <p:nvPr/>
          </p:nvSpPr>
          <p:spPr>
            <a:xfrm>
              <a:off x="4271511" y="1772426"/>
              <a:ext cx="917413" cy="230832"/>
            </a:xfrm>
            <a:prstGeom prst="rect">
              <a:avLst/>
            </a:prstGeom>
            <a:noFill/>
          </p:spPr>
          <p:txBody>
            <a:bodyPr wrap="square" rtlCol="0">
              <a:spAutoFit/>
            </a:bodyPr>
            <a:lstStyle/>
            <a:p>
              <a:pPr algn="ctr">
                <a:defRPr/>
              </a:pPr>
              <a:r>
                <a:rPr lang="en-US" sz="900" dirty="0">
                  <a:solidFill>
                    <a:schemeClr val="bg1"/>
                  </a:solidFill>
                  <a:ea typeface="Amazon Ember" panose="020B0603020204020204" pitchFamily="34" charset="0"/>
                  <a:cs typeface="Amazon Ember" panose="020B0603020204020204" pitchFamily="34" charset="0"/>
                </a:rPr>
                <a:t>Amazon VPC</a:t>
              </a:r>
            </a:p>
          </p:txBody>
        </p:sp>
        <p:pic>
          <p:nvPicPr>
            <p:cNvPr id="43" name="Graphic 42">
              <a:extLst>
                <a:ext uri="{FF2B5EF4-FFF2-40B4-BE49-F238E27FC236}">
                  <a16:creationId xmlns:a16="http://schemas.microsoft.com/office/drawing/2014/main" id="{7B3BAE37-D480-8642-80D9-9C9833E818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9990" y="1268738"/>
              <a:ext cx="457200" cy="457200"/>
            </a:xfrm>
            <a:prstGeom prst="rect">
              <a:avLst/>
            </a:prstGeom>
          </p:spPr>
        </p:pic>
      </p:grpSp>
      <p:grpSp>
        <p:nvGrpSpPr>
          <p:cNvPr id="15" name="Group 14">
            <a:extLst>
              <a:ext uri="{FF2B5EF4-FFF2-40B4-BE49-F238E27FC236}">
                <a16:creationId xmlns:a16="http://schemas.microsoft.com/office/drawing/2014/main" id="{3CAC40CF-FE6F-4C90-A8DA-D3E468DAD070}"/>
              </a:ext>
            </a:extLst>
          </p:cNvPr>
          <p:cNvGrpSpPr/>
          <p:nvPr/>
        </p:nvGrpSpPr>
        <p:grpSpPr>
          <a:xfrm>
            <a:off x="7313404" y="1667183"/>
            <a:ext cx="1274198" cy="1011519"/>
            <a:chOff x="7471951" y="1268738"/>
            <a:chExt cx="1274198" cy="1011519"/>
          </a:xfrm>
        </p:grpSpPr>
        <p:sp>
          <p:nvSpPr>
            <p:cNvPr id="57" name="TextBox 56">
              <a:extLst>
                <a:ext uri="{FF2B5EF4-FFF2-40B4-BE49-F238E27FC236}">
                  <a16:creationId xmlns:a16="http://schemas.microsoft.com/office/drawing/2014/main" id="{92AC391F-10A5-4A4E-8D39-3E914B51FF65}"/>
                </a:ext>
              </a:extLst>
            </p:cNvPr>
            <p:cNvSpPr txBox="1"/>
            <p:nvPr/>
          </p:nvSpPr>
          <p:spPr>
            <a:xfrm>
              <a:off x="7471951" y="1772426"/>
              <a:ext cx="1274198" cy="507831"/>
            </a:xfrm>
            <a:prstGeom prst="rect">
              <a:avLst/>
            </a:prstGeom>
            <a:noFill/>
          </p:spPr>
          <p:txBody>
            <a:bodyPr wrap="square" rtlCol="0">
              <a:spAutoFit/>
            </a:bodyPr>
            <a:lstStyle/>
            <a:p>
              <a:pPr algn="ctr">
                <a:defRPr/>
              </a:pPr>
              <a:r>
                <a:rPr lang="en-US" sz="900" dirty="0">
                  <a:solidFill>
                    <a:schemeClr val="bg1"/>
                  </a:solidFill>
                  <a:ea typeface="Amazon Ember" panose="020B0603020204020204" pitchFamily="34" charset="0"/>
                  <a:cs typeface="Amazon Ember" panose="020B0603020204020204" pitchFamily="34" charset="0"/>
                </a:rPr>
                <a:t>AWS Key Management</a:t>
              </a:r>
              <a:br>
                <a:rPr lang="en-US" sz="900" dirty="0">
                  <a:solidFill>
                    <a:schemeClr val="bg1"/>
                  </a:solidFill>
                  <a:ea typeface="Amazon Ember" panose="020B0603020204020204" pitchFamily="34" charset="0"/>
                  <a:cs typeface="Amazon Ember" panose="020B0603020204020204" pitchFamily="34" charset="0"/>
                </a:rPr>
              </a:br>
              <a:r>
                <a:rPr lang="en-US" sz="900" dirty="0">
                  <a:solidFill>
                    <a:schemeClr val="bg1"/>
                  </a:solidFill>
                  <a:ea typeface="Amazon Ember" panose="020B0603020204020204" pitchFamily="34" charset="0"/>
                  <a:cs typeface="Amazon Ember" panose="020B0603020204020204" pitchFamily="34" charset="0"/>
                </a:rPr>
                <a:t>Service</a:t>
              </a:r>
              <a:endParaRPr lang="en-US" sz="1400" dirty="0">
                <a:solidFill>
                  <a:schemeClr val="bg1"/>
                </a:solidFill>
                <a:latin typeface="Amazon Ember"/>
              </a:endParaRPr>
            </a:p>
          </p:txBody>
        </p:sp>
        <p:pic>
          <p:nvPicPr>
            <p:cNvPr id="59" name="Graphic 58">
              <a:extLst>
                <a:ext uri="{FF2B5EF4-FFF2-40B4-BE49-F238E27FC236}">
                  <a16:creationId xmlns:a16="http://schemas.microsoft.com/office/drawing/2014/main" id="{EF7E8BE4-1C8F-BA48-9116-EB8DCD8AAF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5517" y="1268738"/>
              <a:ext cx="457200" cy="457200"/>
            </a:xfrm>
            <a:prstGeom prst="rect">
              <a:avLst/>
            </a:prstGeom>
          </p:spPr>
        </p:pic>
      </p:grpSp>
      <p:cxnSp>
        <p:nvCxnSpPr>
          <p:cNvPr id="17" name="Straight Connector 16">
            <a:extLst>
              <a:ext uri="{FF2B5EF4-FFF2-40B4-BE49-F238E27FC236}">
                <a16:creationId xmlns:a16="http://schemas.microsoft.com/office/drawing/2014/main" id="{58DE8E32-55D4-854B-9F12-A4BD0E519236}"/>
              </a:ext>
            </a:extLst>
          </p:cNvPr>
          <p:cNvCxnSpPr>
            <a:cxnSpLocks/>
          </p:cNvCxnSpPr>
          <p:nvPr/>
        </p:nvCxnSpPr>
        <p:spPr>
          <a:xfrm>
            <a:off x="3354813" y="925848"/>
            <a:ext cx="0" cy="204781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80C2490-4785-BE41-916E-3E7B5C4B447A}"/>
              </a:ext>
            </a:extLst>
          </p:cNvPr>
          <p:cNvCxnSpPr>
            <a:cxnSpLocks/>
          </p:cNvCxnSpPr>
          <p:nvPr/>
        </p:nvCxnSpPr>
        <p:spPr>
          <a:xfrm>
            <a:off x="4363311" y="925848"/>
            <a:ext cx="0" cy="204781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8AED0D8-4DA3-2141-912E-22345F1D158B}"/>
              </a:ext>
            </a:extLst>
          </p:cNvPr>
          <p:cNvCxnSpPr>
            <a:cxnSpLocks/>
          </p:cNvCxnSpPr>
          <p:nvPr/>
        </p:nvCxnSpPr>
        <p:spPr>
          <a:xfrm>
            <a:off x="5431711" y="925848"/>
            <a:ext cx="0" cy="204781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4F7960F-11B1-FB4C-A7C3-3B74552DA499}"/>
              </a:ext>
            </a:extLst>
          </p:cNvPr>
          <p:cNvCxnSpPr>
            <a:cxnSpLocks/>
          </p:cNvCxnSpPr>
          <p:nvPr/>
        </p:nvCxnSpPr>
        <p:spPr>
          <a:xfrm>
            <a:off x="6500109" y="925848"/>
            <a:ext cx="0" cy="204781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8B32C50-34FD-7B4F-99D2-9D2139555312}"/>
              </a:ext>
            </a:extLst>
          </p:cNvPr>
          <p:cNvCxnSpPr>
            <a:cxnSpLocks/>
          </p:cNvCxnSpPr>
          <p:nvPr/>
        </p:nvCxnSpPr>
        <p:spPr>
          <a:xfrm>
            <a:off x="7396463" y="925848"/>
            <a:ext cx="0" cy="204781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3528A059-9711-8149-8296-9E92D37E2232}"/>
              </a:ext>
            </a:extLst>
          </p:cNvPr>
          <p:cNvCxnSpPr>
            <a:cxnSpLocks/>
          </p:cNvCxnSpPr>
          <p:nvPr/>
        </p:nvCxnSpPr>
        <p:spPr>
          <a:xfrm>
            <a:off x="1499278" y="925848"/>
            <a:ext cx="0" cy="2047811"/>
          </a:xfrm>
          <a:prstGeom prst="line">
            <a:avLst/>
          </a:prstGeom>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CC31B238-DD8B-469C-A9E9-E8EE534C5122}"/>
              </a:ext>
            </a:extLst>
          </p:cNvPr>
          <p:cNvGrpSpPr/>
          <p:nvPr/>
        </p:nvGrpSpPr>
        <p:grpSpPr>
          <a:xfrm>
            <a:off x="448646" y="1705634"/>
            <a:ext cx="731520" cy="696071"/>
            <a:chOff x="1260501" y="1538068"/>
            <a:chExt cx="731520" cy="696071"/>
          </a:xfrm>
        </p:grpSpPr>
        <p:sp>
          <p:nvSpPr>
            <p:cNvPr id="64" name="TextBox 63">
              <a:extLst>
                <a:ext uri="{FF2B5EF4-FFF2-40B4-BE49-F238E27FC236}">
                  <a16:creationId xmlns:a16="http://schemas.microsoft.com/office/drawing/2014/main" id="{2FD044E0-6580-2249-A5CF-D50BB510C4F5}"/>
                </a:ext>
              </a:extLst>
            </p:cNvPr>
            <p:cNvSpPr txBox="1"/>
            <p:nvPr/>
          </p:nvSpPr>
          <p:spPr>
            <a:xfrm>
              <a:off x="1260501" y="2003307"/>
              <a:ext cx="731520" cy="230832"/>
            </a:xfrm>
            <a:prstGeom prst="rect">
              <a:avLst/>
            </a:prstGeom>
            <a:noFill/>
          </p:spPr>
          <p:txBody>
            <a:bodyPr wrap="square" rtlCol="0">
              <a:spAutoFit/>
            </a:bodyPr>
            <a:lstStyle/>
            <a:p>
              <a:pPr algn="ctr">
                <a:defRPr/>
              </a:pPr>
              <a:r>
                <a:rPr lang="en-US" sz="900" dirty="0">
                  <a:solidFill>
                    <a:schemeClr val="bg1"/>
                  </a:solidFill>
                  <a:ea typeface="Amazon Ember" panose="020B0603020204020204" pitchFamily="34" charset="0"/>
                  <a:cs typeface="Amazon Ember" panose="020B0603020204020204" pitchFamily="34" charset="0"/>
                </a:rPr>
                <a:t>TLS</a:t>
              </a:r>
            </a:p>
          </p:txBody>
        </p:sp>
        <p:grpSp>
          <p:nvGrpSpPr>
            <p:cNvPr id="41" name="Group 40">
              <a:extLst>
                <a:ext uri="{FF2B5EF4-FFF2-40B4-BE49-F238E27FC236}">
                  <a16:creationId xmlns:a16="http://schemas.microsoft.com/office/drawing/2014/main" id="{B9FDB642-3DBA-457D-851E-A6E3B9C27F74}"/>
                </a:ext>
              </a:extLst>
            </p:cNvPr>
            <p:cNvGrpSpPr/>
            <p:nvPr/>
          </p:nvGrpSpPr>
          <p:grpSpPr>
            <a:xfrm>
              <a:off x="1485482" y="1538068"/>
              <a:ext cx="400650" cy="398890"/>
              <a:chOff x="1485482" y="1538068"/>
              <a:chExt cx="400650" cy="398890"/>
            </a:xfrm>
          </p:grpSpPr>
          <p:grpSp>
            <p:nvGrpSpPr>
              <p:cNvPr id="30" name="Graphic 62">
                <a:extLst>
                  <a:ext uri="{FF2B5EF4-FFF2-40B4-BE49-F238E27FC236}">
                    <a16:creationId xmlns:a16="http://schemas.microsoft.com/office/drawing/2014/main" id="{87B77164-B2D6-494F-B8A4-999439A5B2F8}"/>
                  </a:ext>
                </a:extLst>
              </p:cNvPr>
              <p:cNvGrpSpPr/>
              <p:nvPr/>
            </p:nvGrpSpPr>
            <p:grpSpPr>
              <a:xfrm>
                <a:off x="1485482" y="1538068"/>
                <a:ext cx="291876" cy="398890"/>
                <a:chOff x="1485482" y="1538068"/>
                <a:chExt cx="291876" cy="398890"/>
              </a:xfrm>
              <a:noFill/>
            </p:grpSpPr>
            <p:sp>
              <p:nvSpPr>
                <p:cNvPr id="32" name="Freeform: Shape 31">
                  <a:extLst>
                    <a:ext uri="{FF2B5EF4-FFF2-40B4-BE49-F238E27FC236}">
                      <a16:creationId xmlns:a16="http://schemas.microsoft.com/office/drawing/2014/main" id="{DDE2033D-C726-47A3-9893-18FB6D13FF42}"/>
                    </a:ext>
                  </a:extLst>
                </p:cNvPr>
                <p:cNvSpPr/>
                <p:nvPr/>
              </p:nvSpPr>
              <p:spPr>
                <a:xfrm>
                  <a:off x="1485482" y="1538068"/>
                  <a:ext cx="291876" cy="398890"/>
                </a:xfrm>
                <a:custGeom>
                  <a:avLst/>
                  <a:gdLst>
                    <a:gd name="connsiteX0" fmla="*/ 291877 w 291876"/>
                    <a:gd name="connsiteY0" fmla="*/ 67730 h 398890"/>
                    <a:gd name="connsiteX1" fmla="*/ 291877 w 291876"/>
                    <a:gd name="connsiteY1" fmla="*/ 46287 h 398890"/>
                    <a:gd name="connsiteX2" fmla="*/ 280355 w 291876"/>
                    <a:gd name="connsiteY2" fmla="*/ 37006 h 398890"/>
                    <a:gd name="connsiteX3" fmla="*/ 153619 w 291876"/>
                    <a:gd name="connsiteY3" fmla="*/ 3081 h 398890"/>
                    <a:gd name="connsiteX4" fmla="*/ 139217 w 291876"/>
                    <a:gd name="connsiteY4" fmla="*/ 3402 h 398890"/>
                    <a:gd name="connsiteX5" fmla="*/ 11521 w 291876"/>
                    <a:gd name="connsiteY5" fmla="*/ 36366 h 398890"/>
                    <a:gd name="connsiteX6" fmla="*/ 0 w 291876"/>
                    <a:gd name="connsiteY6" fmla="*/ 45647 h 398890"/>
                    <a:gd name="connsiteX7" fmla="*/ 0 w 291876"/>
                    <a:gd name="connsiteY7" fmla="*/ 312560 h 398890"/>
                    <a:gd name="connsiteX8" fmla="*/ 4801 w 291876"/>
                    <a:gd name="connsiteY8" fmla="*/ 320881 h 398890"/>
                    <a:gd name="connsiteX9" fmla="*/ 141138 w 291876"/>
                    <a:gd name="connsiteY9" fmla="*/ 397691 h 398890"/>
                    <a:gd name="connsiteX10" fmla="*/ 150419 w 291876"/>
                    <a:gd name="connsiteY10" fmla="*/ 397691 h 398890"/>
                    <a:gd name="connsiteX11" fmla="*/ 286756 w 291876"/>
                    <a:gd name="connsiteY11" fmla="*/ 321201 h 398890"/>
                    <a:gd name="connsiteX12" fmla="*/ 291556 w 291876"/>
                    <a:gd name="connsiteY12" fmla="*/ 313200 h 398890"/>
                    <a:gd name="connsiteX13" fmla="*/ 291877 w 291876"/>
                    <a:gd name="connsiteY13" fmla="*/ 296558 h 39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876" h="398890">
                      <a:moveTo>
                        <a:pt x="291877" y="67730"/>
                      </a:moveTo>
                      <a:lnTo>
                        <a:pt x="291877" y="46287"/>
                      </a:lnTo>
                      <a:cubicBezTo>
                        <a:pt x="291877" y="40206"/>
                        <a:pt x="286436" y="35726"/>
                        <a:pt x="280355" y="37006"/>
                      </a:cubicBezTo>
                      <a:cubicBezTo>
                        <a:pt x="255392" y="42446"/>
                        <a:pt x="194584" y="49167"/>
                        <a:pt x="153619" y="3081"/>
                      </a:cubicBezTo>
                      <a:cubicBezTo>
                        <a:pt x="149779" y="-1079"/>
                        <a:pt x="143058" y="-1079"/>
                        <a:pt x="139217" y="3402"/>
                      </a:cubicBezTo>
                      <a:cubicBezTo>
                        <a:pt x="124496" y="19724"/>
                        <a:pt x="86411" y="51408"/>
                        <a:pt x="11521" y="36366"/>
                      </a:cubicBezTo>
                      <a:cubicBezTo>
                        <a:pt x="5441" y="35085"/>
                        <a:pt x="0" y="39566"/>
                        <a:pt x="0" y="45647"/>
                      </a:cubicBezTo>
                      <a:lnTo>
                        <a:pt x="0" y="312560"/>
                      </a:lnTo>
                      <a:cubicBezTo>
                        <a:pt x="0" y="316081"/>
                        <a:pt x="1920" y="319281"/>
                        <a:pt x="4801" y="320881"/>
                      </a:cubicBezTo>
                      <a:lnTo>
                        <a:pt x="141138" y="397691"/>
                      </a:lnTo>
                      <a:cubicBezTo>
                        <a:pt x="144018" y="399291"/>
                        <a:pt x="147538" y="399291"/>
                        <a:pt x="150419" y="397691"/>
                      </a:cubicBezTo>
                      <a:lnTo>
                        <a:pt x="286756" y="321201"/>
                      </a:lnTo>
                      <a:cubicBezTo>
                        <a:pt x="289636" y="319601"/>
                        <a:pt x="291556" y="316401"/>
                        <a:pt x="291556" y="313200"/>
                      </a:cubicBezTo>
                      <a:lnTo>
                        <a:pt x="291877" y="296558"/>
                      </a:lnTo>
                    </a:path>
                  </a:pathLst>
                </a:custGeom>
                <a:noFill/>
                <a:ln w="15875" cap="flat">
                  <a:solidFill>
                    <a:srgbClr val="FFFFFF"/>
                  </a:solidFill>
                  <a:prstDash val="solid"/>
                  <a:round/>
                </a:ln>
              </p:spPr>
              <p:txBody>
                <a:bodyPr rtlCol="0" anchor="ctr"/>
                <a:lstStyle/>
                <a:p>
                  <a:endParaRPr lang="en-US" sz="2100" dirty="0">
                    <a:solidFill>
                      <a:schemeClr val="bg1"/>
                    </a:solidFill>
                  </a:endParaRPr>
                </a:p>
              </p:txBody>
            </p:sp>
            <p:sp>
              <p:nvSpPr>
                <p:cNvPr id="34" name="Freeform: Shape 33">
                  <a:extLst>
                    <a:ext uri="{FF2B5EF4-FFF2-40B4-BE49-F238E27FC236}">
                      <a16:creationId xmlns:a16="http://schemas.microsoft.com/office/drawing/2014/main" id="{A9BFC44D-0D53-48FE-8FD7-9D3FAC011398}"/>
                    </a:ext>
                  </a:extLst>
                </p:cNvPr>
                <p:cNvSpPr/>
                <p:nvPr/>
              </p:nvSpPr>
              <p:spPr>
                <a:xfrm>
                  <a:off x="1488683" y="1740855"/>
                  <a:ext cx="154899" cy="49926"/>
                </a:xfrm>
                <a:custGeom>
                  <a:avLst/>
                  <a:gdLst>
                    <a:gd name="connsiteX0" fmla="*/ 0 w 154899"/>
                    <a:gd name="connsiteY0" fmla="*/ 0 h 49926"/>
                    <a:gd name="connsiteX1" fmla="*/ 154899 w 154899"/>
                    <a:gd name="connsiteY1" fmla="*/ 49926 h 49926"/>
                  </a:gdLst>
                  <a:ahLst/>
                  <a:cxnLst>
                    <a:cxn ang="0">
                      <a:pos x="connsiteX0" y="connsiteY0"/>
                    </a:cxn>
                    <a:cxn ang="0">
                      <a:pos x="connsiteX1" y="connsiteY1"/>
                    </a:cxn>
                  </a:cxnLst>
                  <a:rect l="l" t="t" r="r" b="b"/>
                  <a:pathLst>
                    <a:path w="154899" h="49926">
                      <a:moveTo>
                        <a:pt x="0" y="0"/>
                      </a:moveTo>
                      <a:lnTo>
                        <a:pt x="154899" y="49926"/>
                      </a:lnTo>
                    </a:path>
                  </a:pathLst>
                </a:custGeom>
                <a:ln w="15875" cap="flat">
                  <a:solidFill>
                    <a:srgbClr val="FFFFFF"/>
                  </a:solidFill>
                  <a:prstDash val="solid"/>
                  <a:round/>
                </a:ln>
              </p:spPr>
              <p:txBody>
                <a:bodyPr rtlCol="0" anchor="ctr"/>
                <a:lstStyle/>
                <a:p>
                  <a:endParaRPr lang="en-US" sz="2100" dirty="0">
                    <a:solidFill>
                      <a:schemeClr val="bg1"/>
                    </a:solidFill>
                  </a:endParaRPr>
                </a:p>
              </p:txBody>
            </p:sp>
            <p:sp>
              <p:nvSpPr>
                <p:cNvPr id="35" name="Freeform: Shape 34">
                  <a:extLst>
                    <a:ext uri="{FF2B5EF4-FFF2-40B4-BE49-F238E27FC236}">
                      <a16:creationId xmlns:a16="http://schemas.microsoft.com/office/drawing/2014/main" id="{05A13BE1-845F-48E9-903A-3F9FAE72C965}"/>
                    </a:ext>
                  </a:extLst>
                </p:cNvPr>
                <p:cNvSpPr/>
                <p:nvPr/>
              </p:nvSpPr>
              <p:spPr>
                <a:xfrm>
                  <a:off x="1487723" y="1632681"/>
                  <a:ext cx="207065" cy="64328"/>
                </a:xfrm>
                <a:custGeom>
                  <a:avLst/>
                  <a:gdLst>
                    <a:gd name="connsiteX0" fmla="*/ 0 w 207065"/>
                    <a:gd name="connsiteY0" fmla="*/ 0 h 64328"/>
                    <a:gd name="connsiteX1" fmla="*/ 207066 w 207065"/>
                    <a:gd name="connsiteY1" fmla="*/ 64328 h 64328"/>
                  </a:gdLst>
                  <a:ahLst/>
                  <a:cxnLst>
                    <a:cxn ang="0">
                      <a:pos x="connsiteX0" y="connsiteY0"/>
                    </a:cxn>
                    <a:cxn ang="0">
                      <a:pos x="connsiteX1" y="connsiteY1"/>
                    </a:cxn>
                  </a:cxnLst>
                  <a:rect l="l" t="t" r="r" b="b"/>
                  <a:pathLst>
                    <a:path w="207065" h="64328">
                      <a:moveTo>
                        <a:pt x="0" y="0"/>
                      </a:moveTo>
                      <a:lnTo>
                        <a:pt x="207066" y="64328"/>
                      </a:lnTo>
                    </a:path>
                  </a:pathLst>
                </a:custGeom>
                <a:ln w="15875" cap="flat">
                  <a:solidFill>
                    <a:srgbClr val="FFFFFF"/>
                  </a:solidFill>
                  <a:prstDash val="solid"/>
                  <a:round/>
                </a:ln>
              </p:spPr>
              <p:txBody>
                <a:bodyPr rtlCol="0" anchor="ctr"/>
                <a:lstStyle/>
                <a:p>
                  <a:endParaRPr lang="en-US" sz="2100" dirty="0">
                    <a:solidFill>
                      <a:schemeClr val="bg1"/>
                    </a:solidFill>
                  </a:endParaRPr>
                </a:p>
              </p:txBody>
            </p:sp>
          </p:grpSp>
          <p:grpSp>
            <p:nvGrpSpPr>
              <p:cNvPr id="36" name="Group 35">
                <a:extLst>
                  <a:ext uri="{FF2B5EF4-FFF2-40B4-BE49-F238E27FC236}">
                    <a16:creationId xmlns:a16="http://schemas.microsoft.com/office/drawing/2014/main" id="{C57D1B38-1BAF-4C02-BD0B-D4F072D16C87}"/>
                  </a:ext>
                </a:extLst>
              </p:cNvPr>
              <p:cNvGrpSpPr/>
              <p:nvPr/>
            </p:nvGrpSpPr>
            <p:grpSpPr>
              <a:xfrm>
                <a:off x="1669586" y="1626281"/>
                <a:ext cx="216546" cy="187223"/>
                <a:chOff x="1669586" y="1626281"/>
                <a:chExt cx="216546" cy="187223"/>
              </a:xfrm>
            </p:grpSpPr>
            <p:sp>
              <p:nvSpPr>
                <p:cNvPr id="28" name="Freeform: Shape 27">
                  <a:extLst>
                    <a:ext uri="{FF2B5EF4-FFF2-40B4-BE49-F238E27FC236}">
                      <a16:creationId xmlns:a16="http://schemas.microsoft.com/office/drawing/2014/main" id="{597DDD46-DAF2-435F-AAD7-F6501C8D05F1}"/>
                    </a:ext>
                  </a:extLst>
                </p:cNvPr>
                <p:cNvSpPr/>
                <p:nvPr/>
              </p:nvSpPr>
              <p:spPr>
                <a:xfrm>
                  <a:off x="1669586" y="1626281"/>
                  <a:ext cx="216546" cy="187223"/>
                </a:xfrm>
                <a:custGeom>
                  <a:avLst/>
                  <a:gdLst>
                    <a:gd name="connsiteX0" fmla="*/ 95611 w 216546"/>
                    <a:gd name="connsiteY0" fmla="*/ 6721 h 187223"/>
                    <a:gd name="connsiteX1" fmla="*/ 1840 w 216546"/>
                    <a:gd name="connsiteY1" fmla="*/ 165461 h 187223"/>
                    <a:gd name="connsiteX2" fmla="*/ 14321 w 216546"/>
                    <a:gd name="connsiteY2" fmla="*/ 187223 h 187223"/>
                    <a:gd name="connsiteX3" fmla="*/ 202185 w 216546"/>
                    <a:gd name="connsiteY3" fmla="*/ 187223 h 187223"/>
                    <a:gd name="connsiteX4" fmla="*/ 214666 w 216546"/>
                    <a:gd name="connsiteY4" fmla="*/ 165461 h 187223"/>
                    <a:gd name="connsiteX5" fmla="*/ 120894 w 216546"/>
                    <a:gd name="connsiteY5" fmla="*/ 6721 h 187223"/>
                    <a:gd name="connsiteX6" fmla="*/ 95611 w 216546"/>
                    <a:gd name="connsiteY6" fmla="*/ 6721 h 187223"/>
                    <a:gd name="connsiteX7" fmla="*/ 95611 w 216546"/>
                    <a:gd name="connsiteY7" fmla="*/ 6721 h 1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46" h="187223">
                      <a:moveTo>
                        <a:pt x="95611" y="6721"/>
                      </a:moveTo>
                      <a:cubicBezTo>
                        <a:pt x="1840" y="165461"/>
                        <a:pt x="95611" y="6721"/>
                        <a:pt x="1840" y="165461"/>
                      </a:cubicBezTo>
                      <a:cubicBezTo>
                        <a:pt x="-3601" y="174422"/>
                        <a:pt x="3760" y="187223"/>
                        <a:pt x="14321" y="187223"/>
                      </a:cubicBezTo>
                      <a:cubicBezTo>
                        <a:pt x="202185" y="187223"/>
                        <a:pt x="14321" y="187223"/>
                        <a:pt x="202185" y="187223"/>
                      </a:cubicBezTo>
                      <a:cubicBezTo>
                        <a:pt x="213066" y="187223"/>
                        <a:pt x="220107" y="174742"/>
                        <a:pt x="214666" y="165461"/>
                      </a:cubicBezTo>
                      <a:cubicBezTo>
                        <a:pt x="120894" y="6721"/>
                        <a:pt x="214666" y="165461"/>
                        <a:pt x="120894" y="6721"/>
                      </a:cubicBezTo>
                      <a:cubicBezTo>
                        <a:pt x="115454" y="-2240"/>
                        <a:pt x="101052" y="-2240"/>
                        <a:pt x="95611" y="6721"/>
                      </a:cubicBezTo>
                      <a:lnTo>
                        <a:pt x="95611" y="6721"/>
                      </a:lnTo>
                      <a:close/>
                    </a:path>
                  </a:pathLst>
                </a:custGeom>
                <a:noFill/>
                <a:ln w="15875" cap="flat">
                  <a:solidFill>
                    <a:srgbClr val="527FFF"/>
                  </a:solidFill>
                  <a:prstDash val="solid"/>
                  <a:round/>
                </a:ln>
              </p:spPr>
              <p:txBody>
                <a:bodyPr rtlCol="0" anchor="ctr"/>
                <a:lstStyle/>
                <a:p>
                  <a:endParaRPr lang="en-US" sz="2100" dirty="0">
                    <a:solidFill>
                      <a:schemeClr val="bg1"/>
                    </a:solidFill>
                  </a:endParaRPr>
                </a:p>
              </p:txBody>
            </p:sp>
            <p:sp>
              <p:nvSpPr>
                <p:cNvPr id="29" name="Freeform: Shape 28">
                  <a:extLst>
                    <a:ext uri="{FF2B5EF4-FFF2-40B4-BE49-F238E27FC236}">
                      <a16:creationId xmlns:a16="http://schemas.microsoft.com/office/drawing/2014/main" id="{F60DD08D-BE21-4789-AF01-3E13AD1065C8}"/>
                    </a:ext>
                  </a:extLst>
                </p:cNvPr>
                <p:cNvSpPr/>
                <p:nvPr/>
              </p:nvSpPr>
              <p:spPr>
                <a:xfrm>
                  <a:off x="1768718" y="1687728"/>
                  <a:ext cx="17922" cy="98892"/>
                </a:xfrm>
                <a:custGeom>
                  <a:avLst/>
                  <a:gdLst>
                    <a:gd name="connsiteX0" fmla="*/ 8961 w 17922"/>
                    <a:gd name="connsiteY0" fmla="*/ 98892 h 98892"/>
                    <a:gd name="connsiteX1" fmla="*/ 2560 w 17922"/>
                    <a:gd name="connsiteY1" fmla="*/ 96332 h 98892"/>
                    <a:gd name="connsiteX2" fmla="*/ 0 w 17922"/>
                    <a:gd name="connsiteY2" fmla="*/ 89931 h 98892"/>
                    <a:gd name="connsiteX3" fmla="*/ 2560 w 17922"/>
                    <a:gd name="connsiteY3" fmla="*/ 83530 h 98892"/>
                    <a:gd name="connsiteX4" fmla="*/ 8961 w 17922"/>
                    <a:gd name="connsiteY4" fmla="*/ 80970 h 98892"/>
                    <a:gd name="connsiteX5" fmla="*/ 15362 w 17922"/>
                    <a:gd name="connsiteY5" fmla="*/ 83530 h 98892"/>
                    <a:gd name="connsiteX6" fmla="*/ 17922 w 17922"/>
                    <a:gd name="connsiteY6" fmla="*/ 89931 h 98892"/>
                    <a:gd name="connsiteX7" fmla="*/ 15362 w 17922"/>
                    <a:gd name="connsiteY7" fmla="*/ 96332 h 98892"/>
                    <a:gd name="connsiteX8" fmla="*/ 8961 w 17922"/>
                    <a:gd name="connsiteY8" fmla="*/ 98892 h 98892"/>
                    <a:gd name="connsiteX9" fmla="*/ 3200 w 17922"/>
                    <a:gd name="connsiteY9" fmla="*/ 68489 h 98892"/>
                    <a:gd name="connsiteX10" fmla="*/ 1280 w 17922"/>
                    <a:gd name="connsiteY10" fmla="*/ 1920 h 98892"/>
                    <a:gd name="connsiteX11" fmla="*/ 8961 w 17922"/>
                    <a:gd name="connsiteY11" fmla="*/ 0 h 98892"/>
                    <a:gd name="connsiteX12" fmla="*/ 16642 w 17922"/>
                    <a:gd name="connsiteY12" fmla="*/ 1920 h 98892"/>
                    <a:gd name="connsiteX13" fmla="*/ 14722 w 17922"/>
                    <a:gd name="connsiteY13" fmla="*/ 68489 h 98892"/>
                    <a:gd name="connsiteX14" fmla="*/ 3200 w 17922"/>
                    <a:gd name="connsiteY14" fmla="*/ 68489 h 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2" h="98892">
                      <a:moveTo>
                        <a:pt x="8961" y="98892"/>
                      </a:moveTo>
                      <a:cubicBezTo>
                        <a:pt x="6401" y="98892"/>
                        <a:pt x="4161" y="97932"/>
                        <a:pt x="2560" y="96332"/>
                      </a:cubicBezTo>
                      <a:cubicBezTo>
                        <a:pt x="960" y="94732"/>
                        <a:pt x="0" y="92492"/>
                        <a:pt x="0" y="89931"/>
                      </a:cubicBezTo>
                      <a:cubicBezTo>
                        <a:pt x="0" y="87371"/>
                        <a:pt x="960" y="85131"/>
                        <a:pt x="2560" y="83530"/>
                      </a:cubicBezTo>
                      <a:cubicBezTo>
                        <a:pt x="4161" y="81930"/>
                        <a:pt x="6401" y="80970"/>
                        <a:pt x="8961" y="80970"/>
                      </a:cubicBezTo>
                      <a:cubicBezTo>
                        <a:pt x="11521" y="80970"/>
                        <a:pt x="13762" y="81930"/>
                        <a:pt x="15362" y="83530"/>
                      </a:cubicBezTo>
                      <a:cubicBezTo>
                        <a:pt x="16962" y="85131"/>
                        <a:pt x="17922" y="87371"/>
                        <a:pt x="17922" y="89931"/>
                      </a:cubicBezTo>
                      <a:cubicBezTo>
                        <a:pt x="17922" y="92492"/>
                        <a:pt x="16962" y="94732"/>
                        <a:pt x="15362" y="96332"/>
                      </a:cubicBezTo>
                      <a:cubicBezTo>
                        <a:pt x="13762" y="97932"/>
                        <a:pt x="11521" y="98892"/>
                        <a:pt x="8961" y="98892"/>
                      </a:cubicBezTo>
                      <a:close/>
                      <a:moveTo>
                        <a:pt x="3200" y="68489"/>
                      </a:moveTo>
                      <a:lnTo>
                        <a:pt x="1280" y="1920"/>
                      </a:lnTo>
                      <a:cubicBezTo>
                        <a:pt x="3520" y="640"/>
                        <a:pt x="6081" y="0"/>
                        <a:pt x="8961" y="0"/>
                      </a:cubicBezTo>
                      <a:cubicBezTo>
                        <a:pt x="11521" y="0"/>
                        <a:pt x="14082" y="640"/>
                        <a:pt x="16642" y="1920"/>
                      </a:cubicBezTo>
                      <a:lnTo>
                        <a:pt x="14722" y="68489"/>
                      </a:lnTo>
                      <a:lnTo>
                        <a:pt x="3200" y="68489"/>
                      </a:lnTo>
                      <a:close/>
                    </a:path>
                  </a:pathLst>
                </a:custGeom>
                <a:solidFill>
                  <a:srgbClr val="527FFF"/>
                </a:solidFill>
                <a:ln w="15875" cap="flat">
                  <a:noFill/>
                  <a:prstDash val="solid"/>
                  <a:miter/>
                </a:ln>
              </p:spPr>
              <p:txBody>
                <a:bodyPr rtlCol="0" anchor="ctr"/>
                <a:lstStyle/>
                <a:p>
                  <a:endParaRPr lang="en-US" sz="2100" dirty="0">
                    <a:solidFill>
                      <a:schemeClr val="bg1"/>
                    </a:solidFill>
                  </a:endParaRPr>
                </a:p>
              </p:txBody>
            </p:sp>
          </p:grpSp>
        </p:grpSp>
      </p:grpSp>
      <p:grpSp>
        <p:nvGrpSpPr>
          <p:cNvPr id="46" name="Group 45">
            <a:extLst>
              <a:ext uri="{FF2B5EF4-FFF2-40B4-BE49-F238E27FC236}">
                <a16:creationId xmlns:a16="http://schemas.microsoft.com/office/drawing/2014/main" id="{EA70A7DA-FB32-4A11-969D-018709EA9B79}"/>
              </a:ext>
            </a:extLst>
          </p:cNvPr>
          <p:cNvGrpSpPr/>
          <p:nvPr/>
        </p:nvGrpSpPr>
        <p:grpSpPr>
          <a:xfrm>
            <a:off x="6575602" y="1705634"/>
            <a:ext cx="731520" cy="696071"/>
            <a:chOff x="6575602" y="1538068"/>
            <a:chExt cx="731520" cy="696071"/>
          </a:xfrm>
        </p:grpSpPr>
        <p:sp>
          <p:nvSpPr>
            <p:cNvPr id="55" name="TextBox 54">
              <a:extLst>
                <a:ext uri="{FF2B5EF4-FFF2-40B4-BE49-F238E27FC236}">
                  <a16:creationId xmlns:a16="http://schemas.microsoft.com/office/drawing/2014/main" id="{DEB59249-18FA-A343-88CF-9C600964618D}"/>
                </a:ext>
              </a:extLst>
            </p:cNvPr>
            <p:cNvSpPr txBox="1"/>
            <p:nvPr/>
          </p:nvSpPr>
          <p:spPr>
            <a:xfrm>
              <a:off x="6575602" y="2003307"/>
              <a:ext cx="731520" cy="230832"/>
            </a:xfrm>
            <a:prstGeom prst="rect">
              <a:avLst/>
            </a:prstGeom>
            <a:noFill/>
          </p:spPr>
          <p:txBody>
            <a:bodyPr wrap="square" rtlCol="0">
              <a:spAutoFit/>
            </a:bodyPr>
            <a:lstStyle/>
            <a:p>
              <a:pPr algn="ctr">
                <a:defRPr/>
              </a:pPr>
              <a:r>
                <a:rPr lang="en-US" sz="900" dirty="0">
                  <a:solidFill>
                    <a:schemeClr val="bg1"/>
                  </a:solidFill>
                  <a:ea typeface="Amazon Ember" panose="020B0603020204020204" pitchFamily="34" charset="0"/>
                  <a:cs typeface="Amazon Ember" panose="020B0603020204020204" pitchFamily="34" charset="0"/>
                </a:rPr>
                <a:t>TLS</a:t>
              </a:r>
            </a:p>
          </p:txBody>
        </p:sp>
        <p:grpSp>
          <p:nvGrpSpPr>
            <p:cNvPr id="72" name="Group 71">
              <a:extLst>
                <a:ext uri="{FF2B5EF4-FFF2-40B4-BE49-F238E27FC236}">
                  <a16:creationId xmlns:a16="http://schemas.microsoft.com/office/drawing/2014/main" id="{489EC95F-1D13-4C22-AABA-51B89097BFE0}"/>
                </a:ext>
              </a:extLst>
            </p:cNvPr>
            <p:cNvGrpSpPr/>
            <p:nvPr/>
          </p:nvGrpSpPr>
          <p:grpSpPr>
            <a:xfrm>
              <a:off x="6800604" y="1538068"/>
              <a:ext cx="400650" cy="398890"/>
              <a:chOff x="1485482" y="1538068"/>
              <a:chExt cx="400650" cy="398890"/>
            </a:xfrm>
          </p:grpSpPr>
          <p:grpSp>
            <p:nvGrpSpPr>
              <p:cNvPr id="73" name="Graphic 62">
                <a:extLst>
                  <a:ext uri="{FF2B5EF4-FFF2-40B4-BE49-F238E27FC236}">
                    <a16:creationId xmlns:a16="http://schemas.microsoft.com/office/drawing/2014/main" id="{A24857CC-D1FD-438B-B003-03BE98811A2B}"/>
                  </a:ext>
                </a:extLst>
              </p:cNvPr>
              <p:cNvGrpSpPr/>
              <p:nvPr/>
            </p:nvGrpSpPr>
            <p:grpSpPr>
              <a:xfrm>
                <a:off x="1485482" y="1538068"/>
                <a:ext cx="291876" cy="398890"/>
                <a:chOff x="1485482" y="1538068"/>
                <a:chExt cx="291876" cy="398890"/>
              </a:xfrm>
              <a:noFill/>
            </p:grpSpPr>
            <p:sp>
              <p:nvSpPr>
                <p:cNvPr id="77" name="Freeform: Shape 76">
                  <a:extLst>
                    <a:ext uri="{FF2B5EF4-FFF2-40B4-BE49-F238E27FC236}">
                      <a16:creationId xmlns:a16="http://schemas.microsoft.com/office/drawing/2014/main" id="{E5ABDF5D-D39F-4726-9D2C-5EA7AFA034F0}"/>
                    </a:ext>
                  </a:extLst>
                </p:cNvPr>
                <p:cNvSpPr/>
                <p:nvPr/>
              </p:nvSpPr>
              <p:spPr>
                <a:xfrm>
                  <a:off x="1485482" y="1538068"/>
                  <a:ext cx="291876" cy="398890"/>
                </a:xfrm>
                <a:custGeom>
                  <a:avLst/>
                  <a:gdLst>
                    <a:gd name="connsiteX0" fmla="*/ 291877 w 291876"/>
                    <a:gd name="connsiteY0" fmla="*/ 67730 h 398890"/>
                    <a:gd name="connsiteX1" fmla="*/ 291877 w 291876"/>
                    <a:gd name="connsiteY1" fmla="*/ 46287 h 398890"/>
                    <a:gd name="connsiteX2" fmla="*/ 280355 w 291876"/>
                    <a:gd name="connsiteY2" fmla="*/ 37006 h 398890"/>
                    <a:gd name="connsiteX3" fmla="*/ 153619 w 291876"/>
                    <a:gd name="connsiteY3" fmla="*/ 3081 h 398890"/>
                    <a:gd name="connsiteX4" fmla="*/ 139217 w 291876"/>
                    <a:gd name="connsiteY4" fmla="*/ 3402 h 398890"/>
                    <a:gd name="connsiteX5" fmla="*/ 11521 w 291876"/>
                    <a:gd name="connsiteY5" fmla="*/ 36366 h 398890"/>
                    <a:gd name="connsiteX6" fmla="*/ 0 w 291876"/>
                    <a:gd name="connsiteY6" fmla="*/ 45647 h 398890"/>
                    <a:gd name="connsiteX7" fmla="*/ 0 w 291876"/>
                    <a:gd name="connsiteY7" fmla="*/ 312560 h 398890"/>
                    <a:gd name="connsiteX8" fmla="*/ 4801 w 291876"/>
                    <a:gd name="connsiteY8" fmla="*/ 320881 h 398890"/>
                    <a:gd name="connsiteX9" fmla="*/ 141138 w 291876"/>
                    <a:gd name="connsiteY9" fmla="*/ 397691 h 398890"/>
                    <a:gd name="connsiteX10" fmla="*/ 150419 w 291876"/>
                    <a:gd name="connsiteY10" fmla="*/ 397691 h 398890"/>
                    <a:gd name="connsiteX11" fmla="*/ 286756 w 291876"/>
                    <a:gd name="connsiteY11" fmla="*/ 321201 h 398890"/>
                    <a:gd name="connsiteX12" fmla="*/ 291556 w 291876"/>
                    <a:gd name="connsiteY12" fmla="*/ 313200 h 398890"/>
                    <a:gd name="connsiteX13" fmla="*/ 291877 w 291876"/>
                    <a:gd name="connsiteY13" fmla="*/ 296558 h 39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876" h="398890">
                      <a:moveTo>
                        <a:pt x="291877" y="67730"/>
                      </a:moveTo>
                      <a:lnTo>
                        <a:pt x="291877" y="46287"/>
                      </a:lnTo>
                      <a:cubicBezTo>
                        <a:pt x="291877" y="40206"/>
                        <a:pt x="286436" y="35726"/>
                        <a:pt x="280355" y="37006"/>
                      </a:cubicBezTo>
                      <a:cubicBezTo>
                        <a:pt x="255392" y="42446"/>
                        <a:pt x="194584" y="49167"/>
                        <a:pt x="153619" y="3081"/>
                      </a:cubicBezTo>
                      <a:cubicBezTo>
                        <a:pt x="149779" y="-1079"/>
                        <a:pt x="143058" y="-1079"/>
                        <a:pt x="139217" y="3402"/>
                      </a:cubicBezTo>
                      <a:cubicBezTo>
                        <a:pt x="124496" y="19724"/>
                        <a:pt x="86411" y="51408"/>
                        <a:pt x="11521" y="36366"/>
                      </a:cubicBezTo>
                      <a:cubicBezTo>
                        <a:pt x="5441" y="35085"/>
                        <a:pt x="0" y="39566"/>
                        <a:pt x="0" y="45647"/>
                      </a:cubicBezTo>
                      <a:lnTo>
                        <a:pt x="0" y="312560"/>
                      </a:lnTo>
                      <a:cubicBezTo>
                        <a:pt x="0" y="316081"/>
                        <a:pt x="1920" y="319281"/>
                        <a:pt x="4801" y="320881"/>
                      </a:cubicBezTo>
                      <a:lnTo>
                        <a:pt x="141138" y="397691"/>
                      </a:lnTo>
                      <a:cubicBezTo>
                        <a:pt x="144018" y="399291"/>
                        <a:pt x="147538" y="399291"/>
                        <a:pt x="150419" y="397691"/>
                      </a:cubicBezTo>
                      <a:lnTo>
                        <a:pt x="286756" y="321201"/>
                      </a:lnTo>
                      <a:cubicBezTo>
                        <a:pt x="289636" y="319601"/>
                        <a:pt x="291556" y="316401"/>
                        <a:pt x="291556" y="313200"/>
                      </a:cubicBezTo>
                      <a:lnTo>
                        <a:pt x="291877" y="296558"/>
                      </a:lnTo>
                    </a:path>
                  </a:pathLst>
                </a:custGeom>
                <a:noFill/>
                <a:ln w="15875" cap="flat">
                  <a:solidFill>
                    <a:srgbClr val="FFFFFF"/>
                  </a:solidFill>
                  <a:prstDash val="solid"/>
                  <a:round/>
                </a:ln>
              </p:spPr>
              <p:txBody>
                <a:bodyPr rtlCol="0" anchor="ctr"/>
                <a:lstStyle/>
                <a:p>
                  <a:endParaRPr lang="en-US" sz="2100" dirty="0">
                    <a:solidFill>
                      <a:schemeClr val="bg1"/>
                    </a:solidFill>
                  </a:endParaRPr>
                </a:p>
              </p:txBody>
            </p:sp>
            <p:sp>
              <p:nvSpPr>
                <p:cNvPr id="78" name="Freeform: Shape 77">
                  <a:extLst>
                    <a:ext uri="{FF2B5EF4-FFF2-40B4-BE49-F238E27FC236}">
                      <a16:creationId xmlns:a16="http://schemas.microsoft.com/office/drawing/2014/main" id="{9AA45FC2-A69E-4DA7-961C-3E5AC4037757}"/>
                    </a:ext>
                  </a:extLst>
                </p:cNvPr>
                <p:cNvSpPr/>
                <p:nvPr/>
              </p:nvSpPr>
              <p:spPr>
                <a:xfrm>
                  <a:off x="1488683" y="1740855"/>
                  <a:ext cx="154899" cy="49926"/>
                </a:xfrm>
                <a:custGeom>
                  <a:avLst/>
                  <a:gdLst>
                    <a:gd name="connsiteX0" fmla="*/ 0 w 154899"/>
                    <a:gd name="connsiteY0" fmla="*/ 0 h 49926"/>
                    <a:gd name="connsiteX1" fmla="*/ 154899 w 154899"/>
                    <a:gd name="connsiteY1" fmla="*/ 49926 h 49926"/>
                  </a:gdLst>
                  <a:ahLst/>
                  <a:cxnLst>
                    <a:cxn ang="0">
                      <a:pos x="connsiteX0" y="connsiteY0"/>
                    </a:cxn>
                    <a:cxn ang="0">
                      <a:pos x="connsiteX1" y="connsiteY1"/>
                    </a:cxn>
                  </a:cxnLst>
                  <a:rect l="l" t="t" r="r" b="b"/>
                  <a:pathLst>
                    <a:path w="154899" h="49926">
                      <a:moveTo>
                        <a:pt x="0" y="0"/>
                      </a:moveTo>
                      <a:lnTo>
                        <a:pt x="154899" y="49926"/>
                      </a:lnTo>
                    </a:path>
                  </a:pathLst>
                </a:custGeom>
                <a:ln w="15875" cap="flat">
                  <a:solidFill>
                    <a:srgbClr val="FFFFFF"/>
                  </a:solidFill>
                  <a:prstDash val="solid"/>
                  <a:round/>
                </a:ln>
              </p:spPr>
              <p:txBody>
                <a:bodyPr rtlCol="0" anchor="ctr"/>
                <a:lstStyle/>
                <a:p>
                  <a:endParaRPr lang="en-US" sz="2100" dirty="0">
                    <a:solidFill>
                      <a:schemeClr val="bg1"/>
                    </a:solidFill>
                  </a:endParaRPr>
                </a:p>
              </p:txBody>
            </p:sp>
            <p:sp>
              <p:nvSpPr>
                <p:cNvPr id="79" name="Freeform: Shape 78">
                  <a:extLst>
                    <a:ext uri="{FF2B5EF4-FFF2-40B4-BE49-F238E27FC236}">
                      <a16:creationId xmlns:a16="http://schemas.microsoft.com/office/drawing/2014/main" id="{1462DC86-592C-45D2-8F31-8D96B2D9756B}"/>
                    </a:ext>
                  </a:extLst>
                </p:cNvPr>
                <p:cNvSpPr/>
                <p:nvPr/>
              </p:nvSpPr>
              <p:spPr>
                <a:xfrm>
                  <a:off x="1487723" y="1632681"/>
                  <a:ext cx="207065" cy="64328"/>
                </a:xfrm>
                <a:custGeom>
                  <a:avLst/>
                  <a:gdLst>
                    <a:gd name="connsiteX0" fmla="*/ 0 w 207065"/>
                    <a:gd name="connsiteY0" fmla="*/ 0 h 64328"/>
                    <a:gd name="connsiteX1" fmla="*/ 207066 w 207065"/>
                    <a:gd name="connsiteY1" fmla="*/ 64328 h 64328"/>
                  </a:gdLst>
                  <a:ahLst/>
                  <a:cxnLst>
                    <a:cxn ang="0">
                      <a:pos x="connsiteX0" y="connsiteY0"/>
                    </a:cxn>
                    <a:cxn ang="0">
                      <a:pos x="connsiteX1" y="connsiteY1"/>
                    </a:cxn>
                  </a:cxnLst>
                  <a:rect l="l" t="t" r="r" b="b"/>
                  <a:pathLst>
                    <a:path w="207065" h="64328">
                      <a:moveTo>
                        <a:pt x="0" y="0"/>
                      </a:moveTo>
                      <a:lnTo>
                        <a:pt x="207066" y="64328"/>
                      </a:lnTo>
                    </a:path>
                  </a:pathLst>
                </a:custGeom>
                <a:ln w="15875" cap="flat">
                  <a:solidFill>
                    <a:srgbClr val="FFFFFF"/>
                  </a:solidFill>
                  <a:prstDash val="solid"/>
                  <a:round/>
                </a:ln>
              </p:spPr>
              <p:txBody>
                <a:bodyPr rtlCol="0" anchor="ctr"/>
                <a:lstStyle/>
                <a:p>
                  <a:endParaRPr lang="en-US" sz="2100" dirty="0">
                    <a:solidFill>
                      <a:schemeClr val="bg1"/>
                    </a:solidFill>
                  </a:endParaRPr>
                </a:p>
              </p:txBody>
            </p:sp>
          </p:grpSp>
          <p:grpSp>
            <p:nvGrpSpPr>
              <p:cNvPr id="74" name="Group 73">
                <a:extLst>
                  <a:ext uri="{FF2B5EF4-FFF2-40B4-BE49-F238E27FC236}">
                    <a16:creationId xmlns:a16="http://schemas.microsoft.com/office/drawing/2014/main" id="{4780E65B-1FEC-443F-88BD-32E1A0DA789C}"/>
                  </a:ext>
                </a:extLst>
              </p:cNvPr>
              <p:cNvGrpSpPr/>
              <p:nvPr/>
            </p:nvGrpSpPr>
            <p:grpSpPr>
              <a:xfrm>
                <a:off x="1669586" y="1626281"/>
                <a:ext cx="216546" cy="187223"/>
                <a:chOff x="1669586" y="1626281"/>
                <a:chExt cx="216546" cy="187223"/>
              </a:xfrm>
            </p:grpSpPr>
            <p:sp>
              <p:nvSpPr>
                <p:cNvPr id="75" name="Freeform: Shape 74">
                  <a:extLst>
                    <a:ext uri="{FF2B5EF4-FFF2-40B4-BE49-F238E27FC236}">
                      <a16:creationId xmlns:a16="http://schemas.microsoft.com/office/drawing/2014/main" id="{76B6D665-5162-4834-A2CC-D7C9FD3A4BEB}"/>
                    </a:ext>
                  </a:extLst>
                </p:cNvPr>
                <p:cNvSpPr/>
                <p:nvPr/>
              </p:nvSpPr>
              <p:spPr>
                <a:xfrm>
                  <a:off x="1669586" y="1626281"/>
                  <a:ext cx="216546" cy="187223"/>
                </a:xfrm>
                <a:custGeom>
                  <a:avLst/>
                  <a:gdLst>
                    <a:gd name="connsiteX0" fmla="*/ 95611 w 216546"/>
                    <a:gd name="connsiteY0" fmla="*/ 6721 h 187223"/>
                    <a:gd name="connsiteX1" fmla="*/ 1840 w 216546"/>
                    <a:gd name="connsiteY1" fmla="*/ 165461 h 187223"/>
                    <a:gd name="connsiteX2" fmla="*/ 14321 w 216546"/>
                    <a:gd name="connsiteY2" fmla="*/ 187223 h 187223"/>
                    <a:gd name="connsiteX3" fmla="*/ 202185 w 216546"/>
                    <a:gd name="connsiteY3" fmla="*/ 187223 h 187223"/>
                    <a:gd name="connsiteX4" fmla="*/ 214666 w 216546"/>
                    <a:gd name="connsiteY4" fmla="*/ 165461 h 187223"/>
                    <a:gd name="connsiteX5" fmla="*/ 120894 w 216546"/>
                    <a:gd name="connsiteY5" fmla="*/ 6721 h 187223"/>
                    <a:gd name="connsiteX6" fmla="*/ 95611 w 216546"/>
                    <a:gd name="connsiteY6" fmla="*/ 6721 h 187223"/>
                    <a:gd name="connsiteX7" fmla="*/ 95611 w 216546"/>
                    <a:gd name="connsiteY7" fmla="*/ 6721 h 18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46" h="187223">
                      <a:moveTo>
                        <a:pt x="95611" y="6721"/>
                      </a:moveTo>
                      <a:cubicBezTo>
                        <a:pt x="1840" y="165461"/>
                        <a:pt x="95611" y="6721"/>
                        <a:pt x="1840" y="165461"/>
                      </a:cubicBezTo>
                      <a:cubicBezTo>
                        <a:pt x="-3601" y="174422"/>
                        <a:pt x="3760" y="187223"/>
                        <a:pt x="14321" y="187223"/>
                      </a:cubicBezTo>
                      <a:cubicBezTo>
                        <a:pt x="202185" y="187223"/>
                        <a:pt x="14321" y="187223"/>
                        <a:pt x="202185" y="187223"/>
                      </a:cubicBezTo>
                      <a:cubicBezTo>
                        <a:pt x="213066" y="187223"/>
                        <a:pt x="220107" y="174742"/>
                        <a:pt x="214666" y="165461"/>
                      </a:cubicBezTo>
                      <a:cubicBezTo>
                        <a:pt x="120894" y="6721"/>
                        <a:pt x="214666" y="165461"/>
                        <a:pt x="120894" y="6721"/>
                      </a:cubicBezTo>
                      <a:cubicBezTo>
                        <a:pt x="115454" y="-2240"/>
                        <a:pt x="101052" y="-2240"/>
                        <a:pt x="95611" y="6721"/>
                      </a:cubicBezTo>
                      <a:lnTo>
                        <a:pt x="95611" y="6721"/>
                      </a:lnTo>
                      <a:close/>
                    </a:path>
                  </a:pathLst>
                </a:custGeom>
                <a:noFill/>
                <a:ln w="15875" cap="flat">
                  <a:solidFill>
                    <a:srgbClr val="527FFF"/>
                  </a:solidFill>
                  <a:prstDash val="solid"/>
                  <a:round/>
                </a:ln>
              </p:spPr>
              <p:txBody>
                <a:bodyPr rtlCol="0" anchor="ctr"/>
                <a:lstStyle/>
                <a:p>
                  <a:endParaRPr lang="en-US" sz="2100" dirty="0">
                    <a:solidFill>
                      <a:schemeClr val="bg1"/>
                    </a:solidFill>
                  </a:endParaRPr>
                </a:p>
              </p:txBody>
            </p:sp>
            <p:sp>
              <p:nvSpPr>
                <p:cNvPr id="76" name="Freeform: Shape 75">
                  <a:extLst>
                    <a:ext uri="{FF2B5EF4-FFF2-40B4-BE49-F238E27FC236}">
                      <a16:creationId xmlns:a16="http://schemas.microsoft.com/office/drawing/2014/main" id="{32E0B3CF-C744-4918-8A07-5E285E7E7453}"/>
                    </a:ext>
                  </a:extLst>
                </p:cNvPr>
                <p:cNvSpPr/>
                <p:nvPr/>
              </p:nvSpPr>
              <p:spPr>
                <a:xfrm>
                  <a:off x="1768718" y="1687728"/>
                  <a:ext cx="17922" cy="98892"/>
                </a:xfrm>
                <a:custGeom>
                  <a:avLst/>
                  <a:gdLst>
                    <a:gd name="connsiteX0" fmla="*/ 8961 w 17922"/>
                    <a:gd name="connsiteY0" fmla="*/ 98892 h 98892"/>
                    <a:gd name="connsiteX1" fmla="*/ 2560 w 17922"/>
                    <a:gd name="connsiteY1" fmla="*/ 96332 h 98892"/>
                    <a:gd name="connsiteX2" fmla="*/ 0 w 17922"/>
                    <a:gd name="connsiteY2" fmla="*/ 89931 h 98892"/>
                    <a:gd name="connsiteX3" fmla="*/ 2560 w 17922"/>
                    <a:gd name="connsiteY3" fmla="*/ 83530 h 98892"/>
                    <a:gd name="connsiteX4" fmla="*/ 8961 w 17922"/>
                    <a:gd name="connsiteY4" fmla="*/ 80970 h 98892"/>
                    <a:gd name="connsiteX5" fmla="*/ 15362 w 17922"/>
                    <a:gd name="connsiteY5" fmla="*/ 83530 h 98892"/>
                    <a:gd name="connsiteX6" fmla="*/ 17922 w 17922"/>
                    <a:gd name="connsiteY6" fmla="*/ 89931 h 98892"/>
                    <a:gd name="connsiteX7" fmla="*/ 15362 w 17922"/>
                    <a:gd name="connsiteY7" fmla="*/ 96332 h 98892"/>
                    <a:gd name="connsiteX8" fmla="*/ 8961 w 17922"/>
                    <a:gd name="connsiteY8" fmla="*/ 98892 h 98892"/>
                    <a:gd name="connsiteX9" fmla="*/ 3200 w 17922"/>
                    <a:gd name="connsiteY9" fmla="*/ 68489 h 98892"/>
                    <a:gd name="connsiteX10" fmla="*/ 1280 w 17922"/>
                    <a:gd name="connsiteY10" fmla="*/ 1920 h 98892"/>
                    <a:gd name="connsiteX11" fmla="*/ 8961 w 17922"/>
                    <a:gd name="connsiteY11" fmla="*/ 0 h 98892"/>
                    <a:gd name="connsiteX12" fmla="*/ 16642 w 17922"/>
                    <a:gd name="connsiteY12" fmla="*/ 1920 h 98892"/>
                    <a:gd name="connsiteX13" fmla="*/ 14722 w 17922"/>
                    <a:gd name="connsiteY13" fmla="*/ 68489 h 98892"/>
                    <a:gd name="connsiteX14" fmla="*/ 3200 w 17922"/>
                    <a:gd name="connsiteY14" fmla="*/ 68489 h 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2" h="98892">
                      <a:moveTo>
                        <a:pt x="8961" y="98892"/>
                      </a:moveTo>
                      <a:cubicBezTo>
                        <a:pt x="6401" y="98892"/>
                        <a:pt x="4161" y="97932"/>
                        <a:pt x="2560" y="96332"/>
                      </a:cubicBezTo>
                      <a:cubicBezTo>
                        <a:pt x="960" y="94732"/>
                        <a:pt x="0" y="92492"/>
                        <a:pt x="0" y="89931"/>
                      </a:cubicBezTo>
                      <a:cubicBezTo>
                        <a:pt x="0" y="87371"/>
                        <a:pt x="960" y="85131"/>
                        <a:pt x="2560" y="83530"/>
                      </a:cubicBezTo>
                      <a:cubicBezTo>
                        <a:pt x="4161" y="81930"/>
                        <a:pt x="6401" y="80970"/>
                        <a:pt x="8961" y="80970"/>
                      </a:cubicBezTo>
                      <a:cubicBezTo>
                        <a:pt x="11521" y="80970"/>
                        <a:pt x="13762" y="81930"/>
                        <a:pt x="15362" y="83530"/>
                      </a:cubicBezTo>
                      <a:cubicBezTo>
                        <a:pt x="16962" y="85131"/>
                        <a:pt x="17922" y="87371"/>
                        <a:pt x="17922" y="89931"/>
                      </a:cubicBezTo>
                      <a:cubicBezTo>
                        <a:pt x="17922" y="92492"/>
                        <a:pt x="16962" y="94732"/>
                        <a:pt x="15362" y="96332"/>
                      </a:cubicBezTo>
                      <a:cubicBezTo>
                        <a:pt x="13762" y="97932"/>
                        <a:pt x="11521" y="98892"/>
                        <a:pt x="8961" y="98892"/>
                      </a:cubicBezTo>
                      <a:close/>
                      <a:moveTo>
                        <a:pt x="3200" y="68489"/>
                      </a:moveTo>
                      <a:lnTo>
                        <a:pt x="1280" y="1920"/>
                      </a:lnTo>
                      <a:cubicBezTo>
                        <a:pt x="3520" y="640"/>
                        <a:pt x="6081" y="0"/>
                        <a:pt x="8961" y="0"/>
                      </a:cubicBezTo>
                      <a:cubicBezTo>
                        <a:pt x="11521" y="0"/>
                        <a:pt x="14082" y="640"/>
                        <a:pt x="16642" y="1920"/>
                      </a:cubicBezTo>
                      <a:lnTo>
                        <a:pt x="14722" y="68489"/>
                      </a:lnTo>
                      <a:lnTo>
                        <a:pt x="3200" y="68489"/>
                      </a:lnTo>
                      <a:close/>
                    </a:path>
                  </a:pathLst>
                </a:custGeom>
                <a:solidFill>
                  <a:srgbClr val="527FFF"/>
                </a:solidFill>
                <a:ln w="15875" cap="flat">
                  <a:noFill/>
                  <a:prstDash val="solid"/>
                  <a:miter/>
                </a:ln>
              </p:spPr>
              <p:txBody>
                <a:bodyPr rtlCol="0" anchor="ctr"/>
                <a:lstStyle/>
                <a:p>
                  <a:endParaRPr lang="en-US" sz="2100" dirty="0">
                    <a:solidFill>
                      <a:schemeClr val="bg1"/>
                    </a:solidFill>
                  </a:endParaRPr>
                </a:p>
              </p:txBody>
            </p:sp>
          </p:grpSp>
        </p:grpSp>
      </p:grpSp>
      <p:grpSp>
        <p:nvGrpSpPr>
          <p:cNvPr id="82" name="Group 81">
            <a:extLst>
              <a:ext uri="{FF2B5EF4-FFF2-40B4-BE49-F238E27FC236}">
                <a16:creationId xmlns:a16="http://schemas.microsoft.com/office/drawing/2014/main" id="{37DB6716-A30A-47B1-BCEC-AE6769B2A9DD}"/>
              </a:ext>
            </a:extLst>
          </p:cNvPr>
          <p:cNvGrpSpPr/>
          <p:nvPr/>
        </p:nvGrpSpPr>
        <p:grpSpPr>
          <a:xfrm>
            <a:off x="5507204" y="1619150"/>
            <a:ext cx="917413" cy="921054"/>
            <a:chOff x="5507203" y="1619149"/>
            <a:chExt cx="917413" cy="921054"/>
          </a:xfrm>
        </p:grpSpPr>
        <p:grpSp>
          <p:nvGrpSpPr>
            <p:cNvPr id="26" name="Group 25">
              <a:extLst>
                <a:ext uri="{FF2B5EF4-FFF2-40B4-BE49-F238E27FC236}">
                  <a16:creationId xmlns:a16="http://schemas.microsoft.com/office/drawing/2014/main" id="{38B6C0D0-513B-D74F-9F9D-9FE93BE4DE63}"/>
                </a:ext>
              </a:extLst>
            </p:cNvPr>
            <p:cNvGrpSpPr/>
            <p:nvPr/>
          </p:nvGrpSpPr>
          <p:grpSpPr>
            <a:xfrm>
              <a:off x="5680159" y="1619149"/>
              <a:ext cx="571500" cy="571500"/>
              <a:chOff x="5054969" y="1315525"/>
              <a:chExt cx="571500" cy="571500"/>
            </a:xfrm>
          </p:grpSpPr>
          <p:pic>
            <p:nvPicPr>
              <p:cNvPr id="48" name="Graphic 47">
                <a:extLst>
                  <a:ext uri="{FF2B5EF4-FFF2-40B4-BE49-F238E27FC236}">
                    <a16:creationId xmlns:a16="http://schemas.microsoft.com/office/drawing/2014/main" id="{FFA8BC7D-2250-A54F-AE3C-70E1745E2C09}"/>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70419"/>
              <a:stretch/>
            </p:blipFill>
            <p:spPr>
              <a:xfrm>
                <a:off x="5093641" y="1381053"/>
                <a:ext cx="472900" cy="440444"/>
              </a:xfrm>
              <a:prstGeom prst="rect">
                <a:avLst/>
              </a:prstGeom>
            </p:spPr>
          </p:pic>
          <p:pic>
            <p:nvPicPr>
              <p:cNvPr id="47" name="Graphic 46">
                <a:extLst>
                  <a:ext uri="{FF2B5EF4-FFF2-40B4-BE49-F238E27FC236}">
                    <a16:creationId xmlns:a16="http://schemas.microsoft.com/office/drawing/2014/main" id="{4C7CA754-797C-A243-952C-576D3A7684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54969" y="1315525"/>
                <a:ext cx="571500" cy="571500"/>
              </a:xfrm>
              <a:prstGeom prst="rect">
                <a:avLst/>
              </a:prstGeom>
            </p:spPr>
          </p:pic>
        </p:grpSp>
        <p:sp>
          <p:nvSpPr>
            <p:cNvPr id="49" name="TextBox 48">
              <a:extLst>
                <a:ext uri="{FF2B5EF4-FFF2-40B4-BE49-F238E27FC236}">
                  <a16:creationId xmlns:a16="http://schemas.microsoft.com/office/drawing/2014/main" id="{3A8E9656-C1DB-3B4E-83CC-3D0DAEBAAC4E}"/>
                </a:ext>
              </a:extLst>
            </p:cNvPr>
            <p:cNvSpPr txBox="1"/>
            <p:nvPr/>
          </p:nvSpPr>
          <p:spPr>
            <a:xfrm>
              <a:off x="5507203" y="2170871"/>
              <a:ext cx="917413" cy="369332"/>
            </a:xfrm>
            <a:prstGeom prst="rect">
              <a:avLst/>
            </a:prstGeom>
            <a:noFill/>
          </p:spPr>
          <p:txBody>
            <a:bodyPr wrap="square" rtlCol="0">
              <a:spAutoFit/>
            </a:bodyPr>
            <a:lstStyle/>
            <a:p>
              <a:pPr algn="ctr">
                <a:defRPr/>
              </a:pPr>
              <a:r>
                <a:rPr lang="en-US" sz="900" dirty="0">
                  <a:solidFill>
                    <a:schemeClr val="bg1"/>
                  </a:solidFill>
                  <a:ea typeface="Amazon Ember" panose="020B0603020204020204" pitchFamily="34" charset="0"/>
                  <a:cs typeface="Amazon Ember" panose="020B0603020204020204" pitchFamily="34" charset="0"/>
                </a:rPr>
                <a:t>Open Distro Security</a:t>
              </a:r>
            </a:p>
          </p:txBody>
        </p:sp>
      </p:grpSp>
      <p:grpSp>
        <p:nvGrpSpPr>
          <p:cNvPr id="7" name="Group 6">
            <a:extLst>
              <a:ext uri="{FF2B5EF4-FFF2-40B4-BE49-F238E27FC236}">
                <a16:creationId xmlns:a16="http://schemas.microsoft.com/office/drawing/2014/main" id="{2F278FAD-1DAE-EE41-BA52-B313D31114DE}"/>
              </a:ext>
            </a:extLst>
          </p:cNvPr>
          <p:cNvGrpSpPr/>
          <p:nvPr/>
        </p:nvGrpSpPr>
        <p:grpSpPr>
          <a:xfrm>
            <a:off x="2546569" y="1038808"/>
            <a:ext cx="745270" cy="867027"/>
            <a:chOff x="3927368" y="1662093"/>
            <a:chExt cx="1192433" cy="1387243"/>
          </a:xfrm>
        </p:grpSpPr>
        <p:sp>
          <p:nvSpPr>
            <p:cNvPr id="4" name="Rectangle 3">
              <a:extLst>
                <a:ext uri="{FF2B5EF4-FFF2-40B4-BE49-F238E27FC236}">
                  <a16:creationId xmlns:a16="http://schemas.microsoft.com/office/drawing/2014/main" id="{20523C97-BA98-6A4C-8BFE-AF0F91DF4C87}"/>
                </a:ext>
              </a:extLst>
            </p:cNvPr>
            <p:cNvSpPr/>
            <p:nvPr/>
          </p:nvSpPr>
          <p:spPr bwMode="auto">
            <a:xfrm>
              <a:off x="4081705" y="1662093"/>
              <a:ext cx="781140" cy="7817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F4B2226D-8E87-C642-BE4A-1DFE8E99409C}"/>
                </a:ext>
              </a:extLst>
            </p:cNvPr>
            <p:cNvGrpSpPr/>
            <p:nvPr/>
          </p:nvGrpSpPr>
          <p:grpSpPr>
            <a:xfrm>
              <a:off x="3927368" y="1675231"/>
              <a:ext cx="1192433" cy="1374105"/>
              <a:chOff x="3927368" y="1675231"/>
              <a:chExt cx="1192433" cy="1374105"/>
            </a:xfrm>
          </p:grpSpPr>
          <p:pic>
            <p:nvPicPr>
              <p:cNvPr id="2" name="Picture 1">
                <a:extLst>
                  <a:ext uri="{FF2B5EF4-FFF2-40B4-BE49-F238E27FC236}">
                    <a16:creationId xmlns:a16="http://schemas.microsoft.com/office/drawing/2014/main" id="{4DF691EC-86AE-9A4A-8288-5674B087B748}"/>
                  </a:ext>
                </a:extLst>
              </p:cNvPr>
              <p:cNvPicPr>
                <a:picLocks noChangeAspect="1"/>
              </p:cNvPicPr>
              <p:nvPr/>
            </p:nvPicPr>
            <p:blipFill>
              <a:blip r:embed="rId13"/>
              <a:stretch>
                <a:fillRect/>
              </a:stretch>
            </p:blipFill>
            <p:spPr>
              <a:xfrm>
                <a:off x="4095724" y="1675231"/>
                <a:ext cx="753102" cy="753102"/>
              </a:xfrm>
              <a:prstGeom prst="rect">
                <a:avLst/>
              </a:prstGeom>
            </p:spPr>
          </p:pic>
          <p:sp>
            <p:nvSpPr>
              <p:cNvPr id="61" name="TextBox 60">
                <a:extLst>
                  <a:ext uri="{FF2B5EF4-FFF2-40B4-BE49-F238E27FC236}">
                    <a16:creationId xmlns:a16="http://schemas.microsoft.com/office/drawing/2014/main" id="{0C233F6A-9250-9748-8235-86D9EC0E0236}"/>
                  </a:ext>
                </a:extLst>
              </p:cNvPr>
              <p:cNvSpPr txBox="1"/>
              <p:nvPr/>
            </p:nvSpPr>
            <p:spPr>
              <a:xfrm>
                <a:off x="3927368" y="2458405"/>
                <a:ext cx="1192433" cy="590931"/>
              </a:xfrm>
              <a:prstGeom prst="rect">
                <a:avLst/>
              </a:prstGeom>
              <a:noFill/>
            </p:spPr>
            <p:txBody>
              <a:bodyPr wrap="square" rtlCol="0">
                <a:spAutoFit/>
              </a:bodyPr>
              <a:lstStyle/>
              <a:p>
                <a:pPr algn="ctr">
                  <a:defRPr/>
                </a:pPr>
                <a:r>
                  <a:rPr lang="en-US" sz="900" dirty="0">
                    <a:solidFill>
                      <a:schemeClr val="bg1"/>
                    </a:solidFill>
                    <a:ea typeface="Amazon Ember" panose="020B0603020204020204" pitchFamily="34" charset="0"/>
                    <a:cs typeface="Amazon Ember" panose="020B0603020204020204" pitchFamily="34" charset="0"/>
                  </a:rPr>
                  <a:t>SAML</a:t>
                </a:r>
              </a:p>
              <a:p>
                <a:pPr algn="ctr">
                  <a:defRPr/>
                </a:pPr>
                <a:r>
                  <a:rPr lang="en-US" sz="900" dirty="0">
                    <a:solidFill>
                      <a:schemeClr val="bg1"/>
                    </a:solidFill>
                    <a:ea typeface="Amazon Ember" panose="020B0603020204020204" pitchFamily="34" charset="0"/>
                    <a:cs typeface="Amazon Ember" panose="020B0603020204020204" pitchFamily="34" charset="0"/>
                  </a:rPr>
                  <a:t>Integration</a:t>
                </a:r>
              </a:p>
            </p:txBody>
          </p:sp>
        </p:grpSp>
      </p:grpSp>
      <p:pic>
        <p:nvPicPr>
          <p:cNvPr id="62" name="Graphic 61">
            <a:extLst>
              <a:ext uri="{FF2B5EF4-FFF2-40B4-BE49-F238E27FC236}">
                <a16:creationId xmlns:a16="http://schemas.microsoft.com/office/drawing/2014/main" id="{A6A07F08-6A32-8F41-904F-73D968684D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82760" y="1942271"/>
            <a:ext cx="457200" cy="457200"/>
          </a:xfrm>
          <a:prstGeom prst="rect">
            <a:avLst/>
          </a:prstGeom>
        </p:spPr>
      </p:pic>
    </p:spTree>
    <p:extLst>
      <p:ext uri="{BB962C8B-B14F-4D97-AF65-F5344CB8AC3E}">
        <p14:creationId xmlns:p14="http://schemas.microsoft.com/office/powerpoint/2010/main" val="120912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6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dirty="0"/>
              <a:t>Zone awareness – 3 zones for higher availability</a:t>
            </a:r>
          </a:p>
        </p:txBody>
      </p:sp>
      <p:sp>
        <p:nvSpPr>
          <p:cNvPr id="18" name="Content Placeholder 17"/>
          <p:cNvSpPr>
            <a:spLocks noGrp="1"/>
          </p:cNvSpPr>
          <p:nvPr>
            <p:ph idx="1"/>
          </p:nvPr>
        </p:nvSpPr>
        <p:spPr>
          <a:xfrm>
            <a:off x="341313" y="3194304"/>
            <a:ext cx="8204200" cy="1368171"/>
          </a:xfrm>
        </p:spPr>
        <p:txBody>
          <a:bodyPr/>
          <a:lstStyle/>
          <a:p>
            <a:r>
              <a:rPr lang="en-US" dirty="0"/>
              <a:t>3 AZ deployments further limit risks and provide for better availability</a:t>
            </a:r>
          </a:p>
          <a:p>
            <a:r>
              <a:rPr lang="en-US" dirty="0"/>
              <a:t>If by rare chance an AZ is unavailable, in this case only 1/3 of your compute and JVM capacity is impacted</a:t>
            </a:r>
          </a:p>
        </p:txBody>
      </p:sp>
      <p:sp>
        <p:nvSpPr>
          <p:cNvPr id="35" name="TextBox 34">
            <a:extLst>
              <a:ext uri="{FF2B5EF4-FFF2-40B4-BE49-F238E27FC236}">
                <a16:creationId xmlns:a16="http://schemas.microsoft.com/office/drawing/2014/main" id="{C6D84139-5580-424F-B599-30171E2C6287}"/>
              </a:ext>
            </a:extLst>
          </p:cNvPr>
          <p:cNvSpPr txBox="1"/>
          <p:nvPr/>
        </p:nvSpPr>
        <p:spPr>
          <a:xfrm>
            <a:off x="966523" y="2766084"/>
            <a:ext cx="764953" cy="338554"/>
          </a:xfrm>
          <a:prstGeom prst="rect">
            <a:avLst/>
          </a:prstGeom>
          <a:noFill/>
        </p:spPr>
        <p:txBody>
          <a:bodyPr wrap="none" rtlCol="0">
            <a:spAutoFit/>
          </a:bodyPr>
          <a:lstStyle/>
          <a:p>
            <a:pPr algn="ctr"/>
            <a:r>
              <a:rPr lang="en-US" sz="800" dirty="0">
                <a:solidFill>
                  <a:schemeClr val="bg1"/>
                </a:solidFill>
                <a:ea typeface="Amazon Ember" panose="020B0603020204020204" pitchFamily="34" charset="0"/>
                <a:cs typeface="Amazon Ember" panose="020B0603020204020204" pitchFamily="34" charset="0"/>
              </a:rPr>
              <a:t>OpenSearch</a:t>
            </a:r>
          </a:p>
          <a:p>
            <a:pPr algn="ctr"/>
            <a:r>
              <a:rPr lang="en-US" sz="800" dirty="0">
                <a:solidFill>
                  <a:schemeClr val="bg1"/>
                </a:solidFill>
                <a:ea typeface="Amazon Ember" panose="020B0603020204020204" pitchFamily="34" charset="0"/>
                <a:cs typeface="Amazon Ember" panose="020B0603020204020204" pitchFamily="34" charset="0"/>
              </a:rPr>
              <a:t>data node</a:t>
            </a:r>
          </a:p>
        </p:txBody>
      </p:sp>
      <p:sp>
        <p:nvSpPr>
          <p:cNvPr id="36" name="TextBox 35">
            <a:extLst>
              <a:ext uri="{FF2B5EF4-FFF2-40B4-BE49-F238E27FC236}">
                <a16:creationId xmlns:a16="http://schemas.microsoft.com/office/drawing/2014/main" id="{A94B97C0-E8C9-D240-AB00-596851FF7167}"/>
              </a:ext>
            </a:extLst>
          </p:cNvPr>
          <p:cNvSpPr txBox="1"/>
          <p:nvPr/>
        </p:nvSpPr>
        <p:spPr>
          <a:xfrm>
            <a:off x="2143029" y="2760151"/>
            <a:ext cx="764953" cy="338554"/>
          </a:xfrm>
          <a:prstGeom prst="rect">
            <a:avLst/>
          </a:prstGeom>
          <a:noFill/>
        </p:spPr>
        <p:txBody>
          <a:bodyPr wrap="none" rtlCol="0">
            <a:spAutoFit/>
          </a:bodyPr>
          <a:lstStyle/>
          <a:p>
            <a:pPr algn="ctr"/>
            <a:r>
              <a:rPr lang="en-US" sz="800" dirty="0">
                <a:solidFill>
                  <a:schemeClr val="bg1"/>
                </a:solidFill>
                <a:ea typeface="Amazon Ember" panose="020B0603020204020204" pitchFamily="34" charset="0"/>
                <a:cs typeface="Amazon Ember" panose="020B0603020204020204" pitchFamily="34" charset="0"/>
              </a:rPr>
              <a:t>OpenSearch</a:t>
            </a:r>
          </a:p>
          <a:p>
            <a:pPr algn="ctr"/>
            <a:r>
              <a:rPr lang="en-US" sz="800" dirty="0">
                <a:solidFill>
                  <a:schemeClr val="bg1"/>
                </a:solidFill>
                <a:ea typeface="Amazon Ember" panose="020B0603020204020204" pitchFamily="34" charset="0"/>
                <a:cs typeface="Amazon Ember" panose="020B0603020204020204" pitchFamily="34" charset="0"/>
              </a:rPr>
              <a:t>leader node</a:t>
            </a:r>
          </a:p>
        </p:txBody>
      </p:sp>
      <p:pic>
        <p:nvPicPr>
          <p:cNvPr id="23" name="Graphic 22">
            <a:extLst>
              <a:ext uri="{FF2B5EF4-FFF2-40B4-BE49-F238E27FC236}">
                <a16:creationId xmlns:a16="http://schemas.microsoft.com/office/drawing/2014/main" id="{28D3E799-21F3-9F4F-87F2-2C0E177E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4121" y="1385391"/>
            <a:ext cx="571500" cy="571500"/>
          </a:xfrm>
          <a:prstGeom prst="rect">
            <a:avLst/>
          </a:prstGeom>
        </p:spPr>
      </p:pic>
      <p:pic>
        <p:nvPicPr>
          <p:cNvPr id="24" name="Graphic 23">
            <a:extLst>
              <a:ext uri="{FF2B5EF4-FFF2-40B4-BE49-F238E27FC236}">
                <a16:creationId xmlns:a16="http://schemas.microsoft.com/office/drawing/2014/main" id="{CDF57D1A-E504-F64B-9E68-89AD66C91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5942" y="1355857"/>
            <a:ext cx="571500" cy="571500"/>
          </a:xfrm>
          <a:prstGeom prst="rect">
            <a:avLst/>
          </a:prstGeom>
        </p:spPr>
      </p:pic>
      <p:sp>
        <p:nvSpPr>
          <p:cNvPr id="25" name="Rectangle 24">
            <a:extLst>
              <a:ext uri="{FF2B5EF4-FFF2-40B4-BE49-F238E27FC236}">
                <a16:creationId xmlns:a16="http://schemas.microsoft.com/office/drawing/2014/main" id="{D586CCEE-F10D-9F46-B539-95871A06C5B6}"/>
              </a:ext>
            </a:extLst>
          </p:cNvPr>
          <p:cNvSpPr/>
          <p:nvPr/>
        </p:nvSpPr>
        <p:spPr>
          <a:xfrm>
            <a:off x="773404" y="1009913"/>
            <a:ext cx="2364428" cy="2088791"/>
          </a:xfrm>
          <a:prstGeom prst="rect">
            <a:avLst/>
          </a:prstGeom>
          <a:noFill/>
          <a:ln w="12700">
            <a:solidFill>
              <a:srgbClr val="0096C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57150" rIns="57150" bIns="28575" numCol="1" spcCol="0" rtlCol="0" fromWordArt="0" anchor="t" anchorCtr="0" forceAA="0" compatLnSpc="1">
            <a:prstTxWarp prst="textNoShape">
              <a:avLst/>
            </a:prstTxWarp>
            <a:noAutofit/>
          </a:bodyPr>
          <a:lstStyle/>
          <a:p>
            <a:pPr algn="ctr"/>
            <a:r>
              <a:rPr lang="en-US" sz="688" dirty="0">
                <a:solidFill>
                  <a:schemeClr val="bg1"/>
                </a:solidFill>
              </a:rPr>
              <a:t>Availability Zone 1</a:t>
            </a:r>
          </a:p>
        </p:txBody>
      </p:sp>
      <p:pic>
        <p:nvPicPr>
          <p:cNvPr id="26" name="Graphic 25">
            <a:extLst>
              <a:ext uri="{FF2B5EF4-FFF2-40B4-BE49-F238E27FC236}">
                <a16:creationId xmlns:a16="http://schemas.microsoft.com/office/drawing/2014/main" id="{60EBAD76-EF9D-3A4B-BC22-445A8509CAF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212918" y="1385391"/>
            <a:ext cx="571500" cy="571500"/>
          </a:xfrm>
          <a:prstGeom prst="rect">
            <a:avLst/>
          </a:prstGeom>
        </p:spPr>
      </p:pic>
      <p:pic>
        <p:nvPicPr>
          <p:cNvPr id="27" name="Graphic 26">
            <a:extLst>
              <a:ext uri="{FF2B5EF4-FFF2-40B4-BE49-F238E27FC236}">
                <a16:creationId xmlns:a16="http://schemas.microsoft.com/office/drawing/2014/main" id="{B6E2AD6E-3E85-5047-960B-330A0F38A797}"/>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566532" y="1355857"/>
            <a:ext cx="571500" cy="571500"/>
          </a:xfrm>
          <a:prstGeom prst="rect">
            <a:avLst/>
          </a:prstGeom>
        </p:spPr>
      </p:pic>
      <p:pic>
        <p:nvPicPr>
          <p:cNvPr id="28" name="Graphic 27">
            <a:extLst>
              <a:ext uri="{FF2B5EF4-FFF2-40B4-BE49-F238E27FC236}">
                <a16:creationId xmlns:a16="http://schemas.microsoft.com/office/drawing/2014/main" id="{33D0A6F7-2FF1-014C-9894-63DD171F7EC6}"/>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909063" y="1358240"/>
            <a:ext cx="571500" cy="571500"/>
          </a:xfrm>
          <a:prstGeom prst="rect">
            <a:avLst/>
          </a:prstGeom>
        </p:spPr>
      </p:pic>
      <p:sp>
        <p:nvSpPr>
          <p:cNvPr id="29" name="Rectangle 28">
            <a:extLst>
              <a:ext uri="{FF2B5EF4-FFF2-40B4-BE49-F238E27FC236}">
                <a16:creationId xmlns:a16="http://schemas.microsoft.com/office/drawing/2014/main" id="{B3958F80-7385-6248-9003-C59FD10F1C1D}"/>
              </a:ext>
            </a:extLst>
          </p:cNvPr>
          <p:cNvSpPr/>
          <p:nvPr/>
        </p:nvSpPr>
        <p:spPr>
          <a:xfrm>
            <a:off x="3451890" y="1009913"/>
            <a:ext cx="2364428" cy="2088791"/>
          </a:xfrm>
          <a:prstGeom prst="rect">
            <a:avLst/>
          </a:prstGeom>
          <a:noFill/>
          <a:ln w="12700">
            <a:solidFill>
              <a:srgbClr val="0096C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57150" rIns="57150" bIns="28575" numCol="1" spcCol="0" rtlCol="0" fromWordArt="0" anchor="t" anchorCtr="0" forceAA="0" compatLnSpc="1">
            <a:prstTxWarp prst="textNoShape">
              <a:avLst/>
            </a:prstTxWarp>
            <a:noAutofit/>
          </a:bodyPr>
          <a:lstStyle/>
          <a:p>
            <a:pPr algn="ctr"/>
            <a:r>
              <a:rPr lang="en-US" sz="688" dirty="0">
                <a:solidFill>
                  <a:schemeClr val="bg1"/>
                </a:solidFill>
              </a:rPr>
              <a:t>Availability Zone 2</a:t>
            </a:r>
          </a:p>
        </p:txBody>
      </p:sp>
      <p:sp>
        <p:nvSpPr>
          <p:cNvPr id="30" name="Rectangle 29">
            <a:extLst>
              <a:ext uri="{FF2B5EF4-FFF2-40B4-BE49-F238E27FC236}">
                <a16:creationId xmlns:a16="http://schemas.microsoft.com/office/drawing/2014/main" id="{EB5BC969-C431-B54D-9F39-0FBFE75B5468}"/>
              </a:ext>
            </a:extLst>
          </p:cNvPr>
          <p:cNvSpPr/>
          <p:nvPr/>
        </p:nvSpPr>
        <p:spPr>
          <a:xfrm>
            <a:off x="6130377" y="1009913"/>
            <a:ext cx="2364428" cy="2088791"/>
          </a:xfrm>
          <a:prstGeom prst="rect">
            <a:avLst/>
          </a:prstGeom>
          <a:noFill/>
          <a:ln w="12700">
            <a:solidFill>
              <a:srgbClr val="0096C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57150" rIns="57150" bIns="28575" numCol="1" spcCol="0" rtlCol="0" fromWordArt="0" anchor="t" anchorCtr="0" forceAA="0" compatLnSpc="1">
            <a:prstTxWarp prst="textNoShape">
              <a:avLst/>
            </a:prstTxWarp>
            <a:noAutofit/>
          </a:bodyPr>
          <a:lstStyle/>
          <a:p>
            <a:pPr algn="ctr"/>
            <a:r>
              <a:rPr lang="en-US" sz="688" dirty="0">
                <a:solidFill>
                  <a:schemeClr val="bg1"/>
                </a:solidFill>
              </a:rPr>
              <a:t>Availability Zone 3</a:t>
            </a:r>
          </a:p>
        </p:txBody>
      </p:sp>
      <p:sp>
        <p:nvSpPr>
          <p:cNvPr id="15" name="TextBox 14">
            <a:extLst>
              <a:ext uri="{FF2B5EF4-FFF2-40B4-BE49-F238E27FC236}">
                <a16:creationId xmlns:a16="http://schemas.microsoft.com/office/drawing/2014/main" id="{8CBC1F90-B144-6A47-A2CF-F414B6422329}"/>
              </a:ext>
            </a:extLst>
          </p:cNvPr>
          <p:cNvSpPr txBox="1"/>
          <p:nvPr/>
        </p:nvSpPr>
        <p:spPr>
          <a:xfrm>
            <a:off x="3647417" y="2752499"/>
            <a:ext cx="764953" cy="338554"/>
          </a:xfrm>
          <a:prstGeom prst="rect">
            <a:avLst/>
          </a:prstGeom>
          <a:noFill/>
        </p:spPr>
        <p:txBody>
          <a:bodyPr wrap="none" rtlCol="0">
            <a:spAutoFit/>
          </a:bodyPr>
          <a:lstStyle/>
          <a:p>
            <a:pPr algn="ctr"/>
            <a:r>
              <a:rPr lang="en-US" sz="800" dirty="0">
                <a:solidFill>
                  <a:schemeClr val="bg1"/>
                </a:solidFill>
                <a:ea typeface="Amazon Ember" panose="020B0603020204020204" pitchFamily="34" charset="0"/>
                <a:cs typeface="Amazon Ember" panose="020B0603020204020204" pitchFamily="34" charset="0"/>
              </a:rPr>
              <a:t>OpenSearch</a:t>
            </a:r>
          </a:p>
          <a:p>
            <a:pPr algn="ctr"/>
            <a:r>
              <a:rPr lang="en-US" sz="800" dirty="0">
                <a:solidFill>
                  <a:schemeClr val="bg1"/>
                </a:solidFill>
                <a:ea typeface="Amazon Ember" panose="020B0603020204020204" pitchFamily="34" charset="0"/>
                <a:cs typeface="Amazon Ember" panose="020B0603020204020204" pitchFamily="34" charset="0"/>
              </a:rPr>
              <a:t>data node</a:t>
            </a:r>
          </a:p>
        </p:txBody>
      </p:sp>
      <p:sp>
        <p:nvSpPr>
          <p:cNvPr id="16" name="TextBox 15">
            <a:extLst>
              <a:ext uri="{FF2B5EF4-FFF2-40B4-BE49-F238E27FC236}">
                <a16:creationId xmlns:a16="http://schemas.microsoft.com/office/drawing/2014/main" id="{8E052661-B2A1-4C4C-882B-581472E95E07}"/>
              </a:ext>
            </a:extLst>
          </p:cNvPr>
          <p:cNvSpPr txBox="1"/>
          <p:nvPr/>
        </p:nvSpPr>
        <p:spPr>
          <a:xfrm>
            <a:off x="4823924" y="2746567"/>
            <a:ext cx="764953" cy="338554"/>
          </a:xfrm>
          <a:prstGeom prst="rect">
            <a:avLst/>
          </a:prstGeom>
          <a:noFill/>
        </p:spPr>
        <p:txBody>
          <a:bodyPr wrap="none" rtlCol="0">
            <a:spAutoFit/>
          </a:bodyPr>
          <a:lstStyle/>
          <a:p>
            <a:pPr algn="ctr"/>
            <a:r>
              <a:rPr lang="en-US" sz="800" dirty="0">
                <a:solidFill>
                  <a:schemeClr val="bg1"/>
                </a:solidFill>
                <a:ea typeface="Amazon Ember" panose="020B0603020204020204" pitchFamily="34" charset="0"/>
                <a:cs typeface="Amazon Ember" panose="020B0603020204020204" pitchFamily="34" charset="0"/>
              </a:rPr>
              <a:t>OpenSearch</a:t>
            </a:r>
          </a:p>
          <a:p>
            <a:pPr algn="ctr"/>
            <a:r>
              <a:rPr lang="en-US" sz="800" dirty="0">
                <a:solidFill>
                  <a:schemeClr val="bg1"/>
                </a:solidFill>
                <a:ea typeface="Amazon Ember" panose="020B0603020204020204" pitchFamily="34" charset="0"/>
                <a:cs typeface="Amazon Ember" panose="020B0603020204020204" pitchFamily="34" charset="0"/>
              </a:rPr>
              <a:t>leader node</a:t>
            </a:r>
          </a:p>
        </p:txBody>
      </p:sp>
      <p:sp>
        <p:nvSpPr>
          <p:cNvPr id="17" name="TextBox 16">
            <a:extLst>
              <a:ext uri="{FF2B5EF4-FFF2-40B4-BE49-F238E27FC236}">
                <a16:creationId xmlns:a16="http://schemas.microsoft.com/office/drawing/2014/main" id="{C0C554D1-7A4A-5946-A5CB-E413D546CB58}"/>
              </a:ext>
            </a:extLst>
          </p:cNvPr>
          <p:cNvSpPr txBox="1"/>
          <p:nvPr/>
        </p:nvSpPr>
        <p:spPr>
          <a:xfrm>
            <a:off x="7469805" y="2706102"/>
            <a:ext cx="764953" cy="338554"/>
          </a:xfrm>
          <a:prstGeom prst="rect">
            <a:avLst/>
          </a:prstGeom>
          <a:noFill/>
        </p:spPr>
        <p:txBody>
          <a:bodyPr wrap="none" rtlCol="0">
            <a:spAutoFit/>
          </a:bodyPr>
          <a:lstStyle/>
          <a:p>
            <a:pPr algn="ctr"/>
            <a:r>
              <a:rPr lang="en-US" sz="800" dirty="0">
                <a:solidFill>
                  <a:schemeClr val="bg1"/>
                </a:solidFill>
                <a:ea typeface="Amazon Ember" panose="020B0603020204020204" pitchFamily="34" charset="0"/>
                <a:cs typeface="Amazon Ember" panose="020B0603020204020204" pitchFamily="34" charset="0"/>
              </a:rPr>
              <a:t>OpenSearch</a:t>
            </a:r>
          </a:p>
          <a:p>
            <a:pPr algn="ctr"/>
            <a:r>
              <a:rPr lang="en-US" sz="800" dirty="0">
                <a:solidFill>
                  <a:schemeClr val="bg1"/>
                </a:solidFill>
                <a:ea typeface="Amazon Ember" panose="020B0603020204020204" pitchFamily="34" charset="0"/>
                <a:cs typeface="Amazon Ember" panose="020B0603020204020204" pitchFamily="34" charset="0"/>
              </a:rPr>
              <a:t>leader node</a:t>
            </a:r>
          </a:p>
        </p:txBody>
      </p:sp>
      <p:pic>
        <p:nvPicPr>
          <p:cNvPr id="19" name="Graphic 18">
            <a:extLst>
              <a:ext uri="{FF2B5EF4-FFF2-40B4-BE49-F238E27FC236}">
                <a16:creationId xmlns:a16="http://schemas.microsoft.com/office/drawing/2014/main" id="{C05621B6-3A8C-0E41-88CD-46D0A1F118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3691" y="1349924"/>
            <a:ext cx="571500" cy="571500"/>
          </a:xfrm>
          <a:prstGeom prst="rect">
            <a:avLst/>
          </a:prstGeom>
        </p:spPr>
      </p:pic>
      <p:sp>
        <p:nvSpPr>
          <p:cNvPr id="21" name="TextBox 20">
            <a:extLst>
              <a:ext uri="{FF2B5EF4-FFF2-40B4-BE49-F238E27FC236}">
                <a16:creationId xmlns:a16="http://schemas.microsoft.com/office/drawing/2014/main" id="{FF42B05E-03D5-CF43-B023-254B769FDCA9}"/>
              </a:ext>
            </a:extLst>
          </p:cNvPr>
          <p:cNvSpPr txBox="1"/>
          <p:nvPr/>
        </p:nvSpPr>
        <p:spPr>
          <a:xfrm>
            <a:off x="6375166" y="2746567"/>
            <a:ext cx="764953" cy="338554"/>
          </a:xfrm>
          <a:prstGeom prst="rect">
            <a:avLst/>
          </a:prstGeom>
          <a:noFill/>
        </p:spPr>
        <p:txBody>
          <a:bodyPr wrap="none" rtlCol="0">
            <a:spAutoFit/>
          </a:bodyPr>
          <a:lstStyle/>
          <a:p>
            <a:pPr algn="ctr"/>
            <a:r>
              <a:rPr lang="en-US" sz="800" dirty="0">
                <a:solidFill>
                  <a:schemeClr val="bg1"/>
                </a:solidFill>
                <a:ea typeface="Amazon Ember" panose="020B0603020204020204" pitchFamily="34" charset="0"/>
                <a:cs typeface="Amazon Ember" panose="020B0603020204020204" pitchFamily="34" charset="0"/>
              </a:rPr>
              <a:t>OpenSearch</a:t>
            </a:r>
          </a:p>
          <a:p>
            <a:pPr algn="ctr"/>
            <a:r>
              <a:rPr lang="en-US" sz="800" dirty="0">
                <a:solidFill>
                  <a:schemeClr val="bg1"/>
                </a:solidFill>
                <a:ea typeface="Amazon Ember" panose="020B0603020204020204" pitchFamily="34" charset="0"/>
                <a:cs typeface="Amazon Ember" panose="020B0603020204020204" pitchFamily="34" charset="0"/>
              </a:rPr>
              <a:t>data node</a:t>
            </a:r>
          </a:p>
        </p:txBody>
      </p:sp>
    </p:spTree>
    <p:extLst>
      <p:ext uri="{BB962C8B-B14F-4D97-AF65-F5344CB8AC3E}">
        <p14:creationId xmlns:p14="http://schemas.microsoft.com/office/powerpoint/2010/main" val="1072441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FABC3ED5-1EF9-1F43-AA9C-AF795227097F}"/>
              </a:ext>
            </a:extLst>
          </p:cNvPr>
          <p:cNvSpPr txBox="1">
            <a:spLocks/>
          </p:cNvSpPr>
          <p:nvPr/>
        </p:nvSpPr>
        <p:spPr>
          <a:xfrm>
            <a:off x="2718082" y="2370735"/>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14" name="TextBox 113">
            <a:extLst>
              <a:ext uri="{FF2B5EF4-FFF2-40B4-BE49-F238E27FC236}">
                <a16:creationId xmlns:a16="http://schemas.microsoft.com/office/drawing/2014/main" id="{317A727B-1331-B749-96F2-E54FF0F386D9}"/>
              </a:ext>
            </a:extLst>
          </p:cNvPr>
          <p:cNvSpPr txBox="1">
            <a:spLocks/>
          </p:cNvSpPr>
          <p:nvPr/>
        </p:nvSpPr>
        <p:spPr>
          <a:xfrm>
            <a:off x="3353710" y="2360917"/>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19" name="TextBox 118">
            <a:extLst>
              <a:ext uri="{FF2B5EF4-FFF2-40B4-BE49-F238E27FC236}">
                <a16:creationId xmlns:a16="http://schemas.microsoft.com/office/drawing/2014/main" id="{02CF4929-D016-8E48-B3FE-C98B9959DEFB}"/>
              </a:ext>
            </a:extLst>
          </p:cNvPr>
          <p:cNvSpPr txBox="1">
            <a:spLocks/>
          </p:cNvSpPr>
          <p:nvPr/>
        </p:nvSpPr>
        <p:spPr>
          <a:xfrm>
            <a:off x="3989337" y="2360917"/>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24" name="TextBox 123">
            <a:extLst>
              <a:ext uri="{FF2B5EF4-FFF2-40B4-BE49-F238E27FC236}">
                <a16:creationId xmlns:a16="http://schemas.microsoft.com/office/drawing/2014/main" id="{F543837A-9AF4-064D-8A38-61C9D39124DB}"/>
              </a:ext>
            </a:extLst>
          </p:cNvPr>
          <p:cNvSpPr txBox="1">
            <a:spLocks/>
          </p:cNvSpPr>
          <p:nvPr/>
        </p:nvSpPr>
        <p:spPr>
          <a:xfrm>
            <a:off x="4624964" y="2360917"/>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9" name="TextBox 18">
            <a:extLst>
              <a:ext uri="{FF2B5EF4-FFF2-40B4-BE49-F238E27FC236}">
                <a16:creationId xmlns:a16="http://schemas.microsoft.com/office/drawing/2014/main" id="{5008B7B3-7F19-014F-AE5C-19BAD0904356}"/>
              </a:ext>
            </a:extLst>
          </p:cNvPr>
          <p:cNvSpPr txBox="1"/>
          <p:nvPr/>
        </p:nvSpPr>
        <p:spPr>
          <a:xfrm>
            <a:off x="3231052" y="1563871"/>
            <a:ext cx="722955" cy="271228"/>
          </a:xfrm>
          <a:prstGeom prst="rect">
            <a:avLst/>
          </a:prstGeom>
          <a:solidFill>
            <a:schemeClr val="tx1">
              <a:lumMod val="50000"/>
            </a:schemeClr>
          </a:solidFill>
        </p:spPr>
        <p:txBody>
          <a:bodyPr wrap="none" lIns="114300" tIns="91440" rIns="114300" bIns="91440" rtlCol="0">
            <a:spAutoFit/>
          </a:bodyPr>
          <a:lstStyle/>
          <a:p>
            <a:pPr>
              <a:lnSpc>
                <a:spcPct val="90000"/>
              </a:lnSpc>
              <a:spcAft>
                <a:spcPts val="1125"/>
              </a:spcAft>
            </a:pPr>
            <a:r>
              <a:rPr lang="en-US" sz="625" dirty="0">
                <a:solidFill>
                  <a:schemeClr val="bg1"/>
                </a:solidFill>
              </a:rPr>
              <a:t>Active Leader</a:t>
            </a:r>
          </a:p>
        </p:txBody>
      </p:sp>
      <p:sp>
        <p:nvSpPr>
          <p:cNvPr id="69" name="TextBox 68">
            <a:extLst>
              <a:ext uri="{FF2B5EF4-FFF2-40B4-BE49-F238E27FC236}">
                <a16:creationId xmlns:a16="http://schemas.microsoft.com/office/drawing/2014/main" id="{2C4F668D-CE1E-504B-9195-43E1229B513D}"/>
              </a:ext>
            </a:extLst>
          </p:cNvPr>
          <p:cNvSpPr txBox="1"/>
          <p:nvPr/>
        </p:nvSpPr>
        <p:spPr>
          <a:xfrm>
            <a:off x="3877741" y="1563871"/>
            <a:ext cx="772647" cy="271228"/>
          </a:xfrm>
          <a:prstGeom prst="rect">
            <a:avLst/>
          </a:prstGeom>
          <a:solidFill>
            <a:schemeClr val="tx1">
              <a:lumMod val="50000"/>
            </a:schemeClr>
          </a:solidFill>
        </p:spPr>
        <p:txBody>
          <a:bodyPr wrap="none" lIns="114300" tIns="91440" rIns="114300" bIns="91440" rtlCol="0">
            <a:spAutoFit/>
          </a:bodyPr>
          <a:lstStyle/>
          <a:p>
            <a:pPr>
              <a:lnSpc>
                <a:spcPct val="90000"/>
              </a:lnSpc>
              <a:spcAft>
                <a:spcPts val="1125"/>
              </a:spcAft>
            </a:pPr>
            <a:r>
              <a:rPr lang="en-US" sz="625" dirty="0">
                <a:solidFill>
                  <a:schemeClr val="bg1"/>
                </a:solidFill>
              </a:rPr>
              <a:t>Backup Leader</a:t>
            </a:r>
          </a:p>
        </p:txBody>
      </p:sp>
      <p:sp>
        <p:nvSpPr>
          <p:cNvPr id="71" name="TextBox 70">
            <a:extLst>
              <a:ext uri="{FF2B5EF4-FFF2-40B4-BE49-F238E27FC236}">
                <a16:creationId xmlns:a16="http://schemas.microsoft.com/office/drawing/2014/main" id="{66A9F3D6-9FA1-4F49-94A7-1BC86B718758}"/>
              </a:ext>
            </a:extLst>
          </p:cNvPr>
          <p:cNvSpPr txBox="1"/>
          <p:nvPr/>
        </p:nvSpPr>
        <p:spPr>
          <a:xfrm>
            <a:off x="4522321" y="1563871"/>
            <a:ext cx="772647" cy="271228"/>
          </a:xfrm>
          <a:prstGeom prst="rect">
            <a:avLst/>
          </a:prstGeom>
          <a:solidFill>
            <a:schemeClr val="tx1">
              <a:lumMod val="50000"/>
            </a:schemeClr>
          </a:solidFill>
        </p:spPr>
        <p:txBody>
          <a:bodyPr wrap="none" lIns="114300" tIns="91440" rIns="114300" bIns="91440" rtlCol="0">
            <a:spAutoFit/>
          </a:bodyPr>
          <a:lstStyle/>
          <a:p>
            <a:pPr>
              <a:lnSpc>
                <a:spcPct val="90000"/>
              </a:lnSpc>
              <a:spcAft>
                <a:spcPts val="1125"/>
              </a:spcAft>
            </a:pPr>
            <a:r>
              <a:rPr lang="en-US" sz="625" dirty="0">
                <a:solidFill>
                  <a:schemeClr val="bg1"/>
                </a:solidFill>
              </a:rPr>
              <a:t>Backup Leader</a:t>
            </a:r>
          </a:p>
        </p:txBody>
      </p:sp>
      <p:sp>
        <p:nvSpPr>
          <p:cNvPr id="8" name="Rectangle 7">
            <a:extLst>
              <a:ext uri="{FF2B5EF4-FFF2-40B4-BE49-F238E27FC236}">
                <a16:creationId xmlns:a16="http://schemas.microsoft.com/office/drawing/2014/main" id="{23D0DBCD-2EAA-D34F-B579-E32F96587BE8}"/>
              </a:ext>
            </a:extLst>
          </p:cNvPr>
          <p:cNvSpPr/>
          <p:nvPr/>
        </p:nvSpPr>
        <p:spPr>
          <a:xfrm>
            <a:off x="2553487" y="907541"/>
            <a:ext cx="3409016" cy="4121659"/>
          </a:xfrm>
          <a:prstGeom prst="rect">
            <a:avLst/>
          </a:prstGeom>
          <a:noFill/>
          <a:ln w="19050" cap="flat" cmpd="sng" algn="ctr">
            <a:solidFill>
              <a:schemeClr val="tx1"/>
            </a:solidFill>
            <a:prstDash val="solid"/>
          </a:ln>
          <a:effectLst/>
        </p:spPr>
        <p:txBody>
          <a:bodyPr lIns="57149" tIns="45720" rIns="57149" bIns="28574" rtlCol="0" anchor="t" anchorCtr="0"/>
          <a:lstStyle/>
          <a:p>
            <a:pPr algn="ctr" defTabSz="457171">
              <a:spcBef>
                <a:spcPts val="2400"/>
              </a:spcBef>
              <a:defRPr/>
            </a:pPr>
            <a:r>
              <a:rPr lang="en-US" sz="1125" b="1" dirty="0">
                <a:solidFill>
                  <a:srgbClr val="FFFFFF"/>
                </a:solidFill>
                <a:latin typeface="Amazon Ember" charset="0"/>
                <a:ea typeface="Amazon Ember" charset="0"/>
                <a:cs typeface="Amazon Ember" charset="0"/>
              </a:rPr>
              <a:t>Amazon OpenSearch Service domain</a:t>
            </a:r>
          </a:p>
        </p:txBody>
      </p:sp>
      <p:sp>
        <p:nvSpPr>
          <p:cNvPr id="2" name="Title 1"/>
          <p:cNvSpPr>
            <a:spLocks noGrp="1"/>
          </p:cNvSpPr>
          <p:nvPr>
            <p:ph type="title"/>
          </p:nvPr>
        </p:nvSpPr>
        <p:spPr/>
        <p:txBody>
          <a:bodyPr/>
          <a:lstStyle/>
          <a:p>
            <a:r>
              <a:rPr lang="en-US" dirty="0"/>
              <a:t>Tiered Storage for Amazon OpenSearch Service </a:t>
            </a:r>
            <a:endParaRPr lang="en-US" sz="1800" dirty="0">
              <a:solidFill>
                <a:schemeClr val="accent1"/>
              </a:solidFill>
            </a:endParaRPr>
          </a:p>
        </p:txBody>
      </p:sp>
      <p:sp>
        <p:nvSpPr>
          <p:cNvPr id="46" name="Freeform 6">
            <a:extLst>
              <a:ext uri="{FF2B5EF4-FFF2-40B4-BE49-F238E27FC236}">
                <a16:creationId xmlns:a16="http://schemas.microsoft.com/office/drawing/2014/main" id="{41237459-F9B8-2443-8A0B-7DDAD046AD39}"/>
              </a:ext>
            </a:extLst>
          </p:cNvPr>
          <p:cNvSpPr>
            <a:spLocks/>
          </p:cNvSpPr>
          <p:nvPr/>
        </p:nvSpPr>
        <p:spPr bwMode="auto">
          <a:xfrm>
            <a:off x="1309342" y="2910840"/>
            <a:ext cx="461259" cy="320262"/>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solidFill>
            <a:srgbClr val="232F3E"/>
          </a:solidFill>
          <a:ln w="1905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pPr defTabSz="571464">
              <a:lnSpc>
                <a:spcPct val="90000"/>
              </a:lnSpc>
              <a:defRPr/>
            </a:pPr>
            <a:endParaRPr lang="en-US" sz="1125" kern="0" dirty="0">
              <a:solidFill>
                <a:srgbClr val="232F3E"/>
              </a:solidFill>
              <a:latin typeface="Arial"/>
            </a:endParaRPr>
          </a:p>
        </p:txBody>
      </p:sp>
      <p:pic>
        <p:nvPicPr>
          <p:cNvPr id="44" name="Picture 43">
            <a:extLst>
              <a:ext uri="{FF2B5EF4-FFF2-40B4-BE49-F238E27FC236}">
                <a16:creationId xmlns:a16="http://schemas.microsoft.com/office/drawing/2014/main" id="{B7F5D73D-136C-7C4C-A1B2-BF29CBFA82C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37346" y="2939192"/>
            <a:ext cx="410969" cy="265004"/>
          </a:xfrm>
          <a:prstGeom prst="rect">
            <a:avLst/>
          </a:prstGeom>
          <a:noFill/>
          <a:ln>
            <a:noFill/>
          </a:ln>
        </p:spPr>
      </p:pic>
      <p:sp>
        <p:nvSpPr>
          <p:cNvPr id="47" name="Freeform 7">
            <a:extLst>
              <a:ext uri="{FF2B5EF4-FFF2-40B4-BE49-F238E27FC236}">
                <a16:creationId xmlns:a16="http://schemas.microsoft.com/office/drawing/2014/main" id="{5C135CD4-4F3E-CC4D-8899-D784BDA5632B}"/>
              </a:ext>
            </a:extLst>
          </p:cNvPr>
          <p:cNvSpPr>
            <a:spLocks/>
          </p:cNvSpPr>
          <p:nvPr/>
        </p:nvSpPr>
        <p:spPr bwMode="auto">
          <a:xfrm>
            <a:off x="1331624" y="2934563"/>
            <a:ext cx="416692" cy="277128"/>
          </a:xfrm>
          <a:custGeom>
            <a:avLst/>
            <a:gdLst>
              <a:gd name="T0" fmla="*/ 374 w 374"/>
              <a:gd name="T1" fmla="*/ 77 h 257"/>
              <a:gd name="T2" fmla="*/ 374 w 374"/>
              <a:gd name="T3" fmla="*/ 0 h 257"/>
              <a:gd name="T4" fmla="*/ 0 w 374"/>
              <a:gd name="T5" fmla="*/ 0 h 257"/>
              <a:gd name="T6" fmla="*/ 0 w 374"/>
              <a:gd name="T7" fmla="*/ 257 h 257"/>
              <a:gd name="T8" fmla="*/ 374 w 374"/>
              <a:gd name="T9" fmla="*/ 257 h 257"/>
              <a:gd name="T10" fmla="*/ 374 w 374"/>
              <a:gd name="T11" fmla="*/ 77 h 257"/>
            </a:gdLst>
            <a:ahLst/>
            <a:cxnLst>
              <a:cxn ang="0">
                <a:pos x="T0" y="T1"/>
              </a:cxn>
              <a:cxn ang="0">
                <a:pos x="T2" y="T3"/>
              </a:cxn>
              <a:cxn ang="0">
                <a:pos x="T4" y="T5"/>
              </a:cxn>
              <a:cxn ang="0">
                <a:pos x="T6" y="T7"/>
              </a:cxn>
              <a:cxn ang="0">
                <a:pos x="T8" y="T9"/>
              </a:cxn>
              <a:cxn ang="0">
                <a:pos x="T10" y="T11"/>
              </a:cxn>
            </a:cxnLst>
            <a:rect l="0" t="0" r="r" b="b"/>
            <a:pathLst>
              <a:path w="374" h="257">
                <a:moveTo>
                  <a:pt x="374" y="77"/>
                </a:moveTo>
                <a:lnTo>
                  <a:pt x="374" y="0"/>
                </a:lnTo>
                <a:lnTo>
                  <a:pt x="0" y="0"/>
                </a:lnTo>
                <a:lnTo>
                  <a:pt x="0" y="257"/>
                </a:lnTo>
                <a:lnTo>
                  <a:pt x="374" y="257"/>
                </a:lnTo>
                <a:lnTo>
                  <a:pt x="374" y="77"/>
                </a:lnTo>
              </a:path>
            </a:pathLst>
          </a:custGeom>
          <a:noFill/>
          <a:ln w="1905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pPr defTabSz="571464">
              <a:lnSpc>
                <a:spcPct val="90000"/>
              </a:lnSpc>
              <a:defRPr/>
            </a:pPr>
            <a:endParaRPr lang="en-US" sz="1125" kern="0" dirty="0">
              <a:solidFill>
                <a:srgbClr val="232F3E"/>
              </a:solidFill>
              <a:latin typeface="Arial"/>
            </a:endParaRPr>
          </a:p>
        </p:txBody>
      </p:sp>
      <p:sp>
        <p:nvSpPr>
          <p:cNvPr id="48" name="Freeform: Shape 85">
            <a:extLst>
              <a:ext uri="{FF2B5EF4-FFF2-40B4-BE49-F238E27FC236}">
                <a16:creationId xmlns:a16="http://schemas.microsoft.com/office/drawing/2014/main" id="{4BE26A98-9847-C341-906C-8296B929A509}"/>
              </a:ext>
            </a:extLst>
          </p:cNvPr>
          <p:cNvSpPr>
            <a:spLocks/>
          </p:cNvSpPr>
          <p:nvPr/>
        </p:nvSpPr>
        <p:spPr bwMode="auto">
          <a:xfrm>
            <a:off x="1259205" y="3231102"/>
            <a:ext cx="555961" cy="39897"/>
          </a:xfrm>
          <a:custGeom>
            <a:avLst/>
            <a:gdLst>
              <a:gd name="connsiteX0" fmla="*/ 0 w 792162"/>
              <a:gd name="connsiteY0" fmla="*/ 0 h 58737"/>
              <a:gd name="connsiteX1" fmla="*/ 792162 w 792162"/>
              <a:gd name="connsiteY1" fmla="*/ 0 h 58737"/>
              <a:gd name="connsiteX2" fmla="*/ 792162 w 792162"/>
              <a:gd name="connsiteY2" fmla="*/ 39687 h 58737"/>
              <a:gd name="connsiteX3" fmla="*/ 792162 w 792162"/>
              <a:gd name="connsiteY3" fmla="*/ 39688 h 58737"/>
              <a:gd name="connsiteX4" fmla="*/ 792161 w 792162"/>
              <a:gd name="connsiteY4" fmla="*/ 39688 h 58737"/>
              <a:gd name="connsiteX5" fmla="*/ 787541 w 792162"/>
              <a:gd name="connsiteY5" fmla="*/ 44450 h 58737"/>
              <a:gd name="connsiteX6" fmla="*/ 786881 w 792162"/>
              <a:gd name="connsiteY6" fmla="*/ 45130 h 58737"/>
              <a:gd name="connsiteX7" fmla="*/ 749914 w 792162"/>
              <a:gd name="connsiteY7" fmla="*/ 58737 h 58737"/>
              <a:gd name="connsiteX8" fmla="*/ 47530 w 792162"/>
              <a:gd name="connsiteY8" fmla="*/ 58737 h 58737"/>
              <a:gd name="connsiteX9" fmla="*/ 2641 w 792162"/>
              <a:gd name="connsiteY9" fmla="*/ 42409 h 58737"/>
              <a:gd name="connsiteX10" fmla="*/ 1 w 792162"/>
              <a:gd name="connsiteY10" fmla="*/ 39688 h 58737"/>
              <a:gd name="connsiteX11" fmla="*/ 0 w 792162"/>
              <a:gd name="connsiteY11" fmla="*/ 39688 h 58737"/>
              <a:gd name="connsiteX12" fmla="*/ 0 w 792162"/>
              <a:gd name="connsiteY12" fmla="*/ 39687 h 5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162" h="58737">
                <a:moveTo>
                  <a:pt x="0" y="0"/>
                </a:moveTo>
                <a:lnTo>
                  <a:pt x="792162" y="0"/>
                </a:lnTo>
                <a:lnTo>
                  <a:pt x="792162" y="39687"/>
                </a:lnTo>
                <a:lnTo>
                  <a:pt x="792162" y="39688"/>
                </a:lnTo>
                <a:lnTo>
                  <a:pt x="792161" y="39688"/>
                </a:lnTo>
                <a:lnTo>
                  <a:pt x="787541" y="44450"/>
                </a:lnTo>
                <a:cubicBezTo>
                  <a:pt x="786881" y="45130"/>
                  <a:pt x="786881" y="45130"/>
                  <a:pt x="786881" y="45130"/>
                </a:cubicBezTo>
                <a:cubicBezTo>
                  <a:pt x="776319" y="53294"/>
                  <a:pt x="763116" y="58737"/>
                  <a:pt x="749914" y="58737"/>
                </a:cubicBezTo>
                <a:cubicBezTo>
                  <a:pt x="47530" y="58737"/>
                  <a:pt x="47530" y="58737"/>
                  <a:pt x="47530" y="58737"/>
                </a:cubicBezTo>
                <a:cubicBezTo>
                  <a:pt x="31687" y="58737"/>
                  <a:pt x="15843" y="53294"/>
                  <a:pt x="2641" y="42409"/>
                </a:cubicBezTo>
                <a:lnTo>
                  <a:pt x="1" y="39688"/>
                </a:lnTo>
                <a:lnTo>
                  <a:pt x="0" y="39688"/>
                </a:lnTo>
                <a:lnTo>
                  <a:pt x="0" y="39687"/>
                </a:lnTo>
                <a:close/>
              </a:path>
            </a:pathLst>
          </a:custGeom>
          <a:solidFill>
            <a:srgbClr val="232F3E"/>
          </a:solidFill>
          <a:ln w="19050" cap="flat">
            <a:solidFill>
              <a:schemeClr val="tx1"/>
            </a:solidFill>
            <a:prstDash val="solid"/>
            <a:round/>
            <a:headEnd/>
            <a:tailEnd/>
          </a:ln>
        </p:spPr>
        <p:txBody>
          <a:bodyPr vert="horz" wrap="square" lIns="57150" tIns="28575" rIns="57150" bIns="28575" numCol="1" anchor="t" anchorCtr="0" compatLnSpc="1">
            <a:prstTxWarp prst="textNoShape">
              <a:avLst/>
            </a:prstTxWarp>
            <a:noAutofit/>
          </a:bodyPr>
          <a:lstStyle/>
          <a:p>
            <a:pPr defTabSz="571464">
              <a:lnSpc>
                <a:spcPct val="90000"/>
              </a:lnSpc>
              <a:defRPr/>
            </a:pPr>
            <a:endParaRPr lang="en-US" sz="1125" kern="0" dirty="0">
              <a:solidFill>
                <a:srgbClr val="232F3E"/>
              </a:solidFill>
              <a:latin typeface="Arial"/>
            </a:endParaRPr>
          </a:p>
        </p:txBody>
      </p:sp>
      <p:sp>
        <p:nvSpPr>
          <p:cNvPr id="82" name="Rounded Rectangle 81"/>
          <p:cNvSpPr/>
          <p:nvPr/>
        </p:nvSpPr>
        <p:spPr bwMode="auto">
          <a:xfrm>
            <a:off x="2719794" y="1885122"/>
            <a:ext cx="3077696" cy="653498"/>
          </a:xfrm>
          <a:prstGeom prst="roundRect">
            <a:avLst>
              <a:gd name="adj" fmla="val 8314"/>
            </a:avLst>
          </a:prstGeom>
          <a:noFill/>
          <a:ln w="19050">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58">
              <a:lnSpc>
                <a:spcPct val="90000"/>
              </a:lnSpc>
              <a:defRPr/>
            </a:pPr>
            <a:endParaRPr lang="en-US" sz="1500" dirty="0">
              <a:solidFill>
                <a:srgbClr val="FFFFFF"/>
              </a:solidFill>
              <a:latin typeface="Amazon Ember"/>
              <a:ea typeface="Segoe UI" pitchFamily="34" charset="0"/>
              <a:cs typeface="Segoe UI" pitchFamily="34" charset="0"/>
            </a:endParaRPr>
          </a:p>
        </p:txBody>
      </p:sp>
      <p:sp>
        <p:nvSpPr>
          <p:cNvPr id="6" name="Rounded Rectangle 5"/>
          <p:cNvSpPr/>
          <p:nvPr/>
        </p:nvSpPr>
        <p:spPr bwMode="auto">
          <a:xfrm>
            <a:off x="3277890" y="1153240"/>
            <a:ext cx="1958420" cy="653343"/>
          </a:xfrm>
          <a:prstGeom prst="roundRect">
            <a:avLst>
              <a:gd name="adj" fmla="val 8361"/>
            </a:avLst>
          </a:prstGeom>
          <a:noFill/>
          <a:ln w="19050">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58">
              <a:lnSpc>
                <a:spcPct val="90000"/>
              </a:lnSpc>
              <a:defRPr/>
            </a:pPr>
            <a:endParaRPr lang="en-US" sz="1500" dirty="0">
              <a:solidFill>
                <a:srgbClr val="FFFFFF"/>
              </a:solidFill>
              <a:latin typeface="Amazon Ember"/>
              <a:ea typeface="Segoe UI" pitchFamily="34" charset="0"/>
              <a:cs typeface="Segoe UI" pitchFamily="34" charset="0"/>
            </a:endParaRPr>
          </a:p>
        </p:txBody>
      </p:sp>
      <p:pic>
        <p:nvPicPr>
          <p:cNvPr id="64" name="Graphic 66">
            <a:extLst>
              <a:ext uri="{FF2B5EF4-FFF2-40B4-BE49-F238E27FC236}">
                <a16:creationId xmlns:a16="http://schemas.microsoft.com/office/drawing/2014/main" id="{3DFCA1CF-F09E-6841-81F3-49AE6F0C5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4691" y="1230947"/>
            <a:ext cx="412470" cy="412471"/>
          </a:xfrm>
          <a:prstGeom prst="rect">
            <a:avLst/>
          </a:prstGeom>
        </p:spPr>
      </p:pic>
      <p:pic>
        <p:nvPicPr>
          <p:cNvPr id="67" name="Graphic 66">
            <a:extLst>
              <a:ext uri="{FF2B5EF4-FFF2-40B4-BE49-F238E27FC236}">
                <a16:creationId xmlns:a16="http://schemas.microsoft.com/office/drawing/2014/main" id="{444D0398-00A6-1642-A198-71FF703D4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1380" y="1229998"/>
            <a:ext cx="412470" cy="412471"/>
          </a:xfrm>
          <a:prstGeom prst="rect">
            <a:avLst/>
          </a:prstGeom>
        </p:spPr>
      </p:pic>
      <p:pic>
        <p:nvPicPr>
          <p:cNvPr id="70" name="Graphic 69">
            <a:extLst>
              <a:ext uri="{FF2B5EF4-FFF2-40B4-BE49-F238E27FC236}">
                <a16:creationId xmlns:a16="http://schemas.microsoft.com/office/drawing/2014/main" id="{5A3DCD83-50DC-F14F-80BA-331E7A5AD9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75960" y="1228630"/>
            <a:ext cx="412470" cy="412471"/>
          </a:xfrm>
          <a:prstGeom prst="rect">
            <a:avLst/>
          </a:prstGeom>
        </p:spPr>
      </p:pic>
      <p:pic>
        <p:nvPicPr>
          <p:cNvPr id="95" name="Graphic 94">
            <a:extLst>
              <a:ext uri="{FF2B5EF4-FFF2-40B4-BE49-F238E27FC236}">
                <a16:creationId xmlns:a16="http://schemas.microsoft.com/office/drawing/2014/main" id="{1ACA29CB-78D6-AD4F-AD29-F9C3CD1274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9608" y="1978437"/>
            <a:ext cx="412470" cy="412470"/>
          </a:xfrm>
          <a:prstGeom prst="rect">
            <a:avLst/>
          </a:prstGeom>
        </p:spPr>
      </p:pic>
      <p:sp>
        <p:nvSpPr>
          <p:cNvPr id="99" name="Freeform 98">
            <a:extLst>
              <a:ext uri="{FF2B5EF4-FFF2-40B4-BE49-F238E27FC236}">
                <a16:creationId xmlns:a16="http://schemas.microsoft.com/office/drawing/2014/main" id="{4EE5B211-B9B7-224C-81B1-21F67D1EB75E}"/>
              </a:ext>
            </a:extLst>
          </p:cNvPr>
          <p:cNvSpPr>
            <a:spLocks/>
          </p:cNvSpPr>
          <p:nvPr/>
        </p:nvSpPr>
        <p:spPr bwMode="auto">
          <a:xfrm>
            <a:off x="3060662" y="2280844"/>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01" name="Oval 30">
            <a:extLst>
              <a:ext uri="{FF2B5EF4-FFF2-40B4-BE49-F238E27FC236}">
                <a16:creationId xmlns:a16="http://schemas.microsoft.com/office/drawing/2014/main" id="{6B314D0A-EB62-B64F-8E0D-C76D76E6537C}"/>
              </a:ext>
            </a:extLst>
          </p:cNvPr>
          <p:cNvSpPr>
            <a:spLocks noChangeArrowheads="1"/>
          </p:cNvSpPr>
          <p:nvPr/>
        </p:nvSpPr>
        <p:spPr bwMode="auto">
          <a:xfrm>
            <a:off x="3060662" y="2256328"/>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pic>
        <p:nvPicPr>
          <p:cNvPr id="113" name="Graphic 112">
            <a:extLst>
              <a:ext uri="{FF2B5EF4-FFF2-40B4-BE49-F238E27FC236}">
                <a16:creationId xmlns:a16="http://schemas.microsoft.com/office/drawing/2014/main" id="{6AED87A6-BF35-AF46-81CA-534B38A5EF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5236" y="1968619"/>
            <a:ext cx="412470" cy="412470"/>
          </a:xfrm>
          <a:prstGeom prst="rect">
            <a:avLst/>
          </a:prstGeom>
        </p:spPr>
      </p:pic>
      <p:sp>
        <p:nvSpPr>
          <p:cNvPr id="116" name="Freeform 115">
            <a:extLst>
              <a:ext uri="{FF2B5EF4-FFF2-40B4-BE49-F238E27FC236}">
                <a16:creationId xmlns:a16="http://schemas.microsoft.com/office/drawing/2014/main" id="{8A579C4F-E27E-7845-87AC-7AB0F265FCBA}"/>
              </a:ext>
            </a:extLst>
          </p:cNvPr>
          <p:cNvSpPr>
            <a:spLocks/>
          </p:cNvSpPr>
          <p:nvPr/>
        </p:nvSpPr>
        <p:spPr bwMode="auto">
          <a:xfrm>
            <a:off x="3696290" y="2271026"/>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17" name="Oval 30">
            <a:extLst>
              <a:ext uri="{FF2B5EF4-FFF2-40B4-BE49-F238E27FC236}">
                <a16:creationId xmlns:a16="http://schemas.microsoft.com/office/drawing/2014/main" id="{6E9FA39D-252A-B14C-AA3D-6A3B748CACBC}"/>
              </a:ext>
            </a:extLst>
          </p:cNvPr>
          <p:cNvSpPr>
            <a:spLocks noChangeArrowheads="1"/>
          </p:cNvSpPr>
          <p:nvPr/>
        </p:nvSpPr>
        <p:spPr bwMode="auto">
          <a:xfrm>
            <a:off x="3696290" y="2246510"/>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pic>
        <p:nvPicPr>
          <p:cNvPr id="118" name="Graphic 117">
            <a:extLst>
              <a:ext uri="{FF2B5EF4-FFF2-40B4-BE49-F238E27FC236}">
                <a16:creationId xmlns:a16="http://schemas.microsoft.com/office/drawing/2014/main" id="{DB6793E6-DE1B-434F-9014-4D05070B0D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0863" y="1968619"/>
            <a:ext cx="412470" cy="412470"/>
          </a:xfrm>
          <a:prstGeom prst="rect">
            <a:avLst/>
          </a:prstGeom>
        </p:spPr>
      </p:pic>
      <p:sp>
        <p:nvSpPr>
          <p:cNvPr id="121" name="Freeform 120">
            <a:extLst>
              <a:ext uri="{FF2B5EF4-FFF2-40B4-BE49-F238E27FC236}">
                <a16:creationId xmlns:a16="http://schemas.microsoft.com/office/drawing/2014/main" id="{2056E288-C4D9-B34F-9A27-355A70B90AB6}"/>
              </a:ext>
            </a:extLst>
          </p:cNvPr>
          <p:cNvSpPr>
            <a:spLocks/>
          </p:cNvSpPr>
          <p:nvPr/>
        </p:nvSpPr>
        <p:spPr bwMode="auto">
          <a:xfrm>
            <a:off x="4331917" y="2271026"/>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22" name="Oval 30">
            <a:extLst>
              <a:ext uri="{FF2B5EF4-FFF2-40B4-BE49-F238E27FC236}">
                <a16:creationId xmlns:a16="http://schemas.microsoft.com/office/drawing/2014/main" id="{37F6FBEF-ABB2-F24D-AB00-330ECA6867FD}"/>
              </a:ext>
            </a:extLst>
          </p:cNvPr>
          <p:cNvSpPr>
            <a:spLocks noChangeArrowheads="1"/>
          </p:cNvSpPr>
          <p:nvPr/>
        </p:nvSpPr>
        <p:spPr bwMode="auto">
          <a:xfrm>
            <a:off x="4331917" y="2246510"/>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pic>
        <p:nvPicPr>
          <p:cNvPr id="123" name="Graphic 122">
            <a:extLst>
              <a:ext uri="{FF2B5EF4-FFF2-40B4-BE49-F238E27FC236}">
                <a16:creationId xmlns:a16="http://schemas.microsoft.com/office/drawing/2014/main" id="{1C93C4DA-19B8-5441-9BB8-DAFF49C4DE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6490" y="1968619"/>
            <a:ext cx="412470" cy="412470"/>
          </a:xfrm>
          <a:prstGeom prst="rect">
            <a:avLst/>
          </a:prstGeom>
        </p:spPr>
      </p:pic>
      <p:sp>
        <p:nvSpPr>
          <p:cNvPr id="126" name="Freeform 125">
            <a:extLst>
              <a:ext uri="{FF2B5EF4-FFF2-40B4-BE49-F238E27FC236}">
                <a16:creationId xmlns:a16="http://schemas.microsoft.com/office/drawing/2014/main" id="{C7C343C7-842F-224A-BBF4-2D4255A6A338}"/>
              </a:ext>
            </a:extLst>
          </p:cNvPr>
          <p:cNvSpPr>
            <a:spLocks/>
          </p:cNvSpPr>
          <p:nvPr/>
        </p:nvSpPr>
        <p:spPr bwMode="auto">
          <a:xfrm>
            <a:off x="4967544" y="2271026"/>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27" name="Oval 30">
            <a:extLst>
              <a:ext uri="{FF2B5EF4-FFF2-40B4-BE49-F238E27FC236}">
                <a16:creationId xmlns:a16="http://schemas.microsoft.com/office/drawing/2014/main" id="{6C542CB0-1F38-F14F-86CB-A57B1E48FDED}"/>
              </a:ext>
            </a:extLst>
          </p:cNvPr>
          <p:cNvSpPr>
            <a:spLocks noChangeArrowheads="1"/>
          </p:cNvSpPr>
          <p:nvPr/>
        </p:nvSpPr>
        <p:spPr bwMode="auto">
          <a:xfrm>
            <a:off x="4967544" y="2246510"/>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cxnSp>
        <p:nvCxnSpPr>
          <p:cNvPr id="128" name="Straight Arrow Connector 127">
            <a:extLst>
              <a:ext uri="{FF2B5EF4-FFF2-40B4-BE49-F238E27FC236}">
                <a16:creationId xmlns:a16="http://schemas.microsoft.com/office/drawing/2014/main" id="{4CE5528F-8F4F-6C4C-BF85-CEDFFDFDAA25}"/>
              </a:ext>
            </a:extLst>
          </p:cNvPr>
          <p:cNvCxnSpPr>
            <a:cxnSpLocks/>
          </p:cNvCxnSpPr>
          <p:nvPr/>
        </p:nvCxnSpPr>
        <p:spPr>
          <a:xfrm>
            <a:off x="5160487" y="2183011"/>
            <a:ext cx="499420" cy="0"/>
          </a:xfrm>
          <a:prstGeom prst="straightConnector1">
            <a:avLst/>
          </a:prstGeom>
          <a:ln w="15875">
            <a:solidFill>
              <a:schemeClr val="tx1">
                <a:lumMod val="60000"/>
                <a:lumOff val="40000"/>
              </a:schemeClr>
            </a:solidFill>
            <a:prstDash val="sys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D9FDB56-FAB3-014A-A530-AB6379037384}"/>
              </a:ext>
            </a:extLst>
          </p:cNvPr>
          <p:cNvSpPr txBox="1"/>
          <p:nvPr/>
        </p:nvSpPr>
        <p:spPr>
          <a:xfrm>
            <a:off x="319719" y="1927150"/>
            <a:ext cx="460383" cy="226985"/>
          </a:xfrm>
          <a:prstGeom prst="rect">
            <a:avLst/>
          </a:prstGeom>
          <a:solidFill>
            <a:schemeClr val="tx1">
              <a:lumMod val="50000"/>
            </a:schemeClr>
          </a:solidFill>
        </p:spPr>
        <p:txBody>
          <a:bodyPr wrap="none" rtlCol="0">
            <a:spAutoFit/>
          </a:bodyPr>
          <a:lstStyle/>
          <a:p>
            <a:pPr algn="ctr">
              <a:defRPr/>
            </a:pPr>
            <a:r>
              <a:rPr lang="en-US" sz="875" dirty="0">
                <a:solidFill>
                  <a:srgbClr val="FFFFFF"/>
                </a:solidFill>
                <a:latin typeface="Amazon Ember Regular" panose="020B0603020204020204" pitchFamily="34" charset="0"/>
              </a:rPr>
              <a:t>Index</a:t>
            </a:r>
          </a:p>
        </p:txBody>
      </p:sp>
      <p:pic>
        <p:nvPicPr>
          <p:cNvPr id="136" name="Graphic 135">
            <a:extLst>
              <a:ext uri="{FF2B5EF4-FFF2-40B4-BE49-F238E27FC236}">
                <a16:creationId xmlns:a16="http://schemas.microsoft.com/office/drawing/2014/main" id="{F93FA1A6-3FAE-B546-9424-764554067A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407" y="1321703"/>
            <a:ext cx="687202" cy="687202"/>
          </a:xfrm>
          <a:prstGeom prst="rect">
            <a:avLst/>
          </a:prstGeom>
        </p:spPr>
      </p:pic>
      <p:sp>
        <p:nvSpPr>
          <p:cNvPr id="137" name="TextBox 136">
            <a:extLst>
              <a:ext uri="{FF2B5EF4-FFF2-40B4-BE49-F238E27FC236}">
                <a16:creationId xmlns:a16="http://schemas.microsoft.com/office/drawing/2014/main" id="{88B1CACD-42D1-3D45-9592-0223B3A5B61B}"/>
              </a:ext>
            </a:extLst>
          </p:cNvPr>
          <p:cNvSpPr txBox="1"/>
          <p:nvPr/>
        </p:nvSpPr>
        <p:spPr>
          <a:xfrm>
            <a:off x="983927" y="1931578"/>
            <a:ext cx="460383" cy="226985"/>
          </a:xfrm>
          <a:prstGeom prst="rect">
            <a:avLst/>
          </a:prstGeom>
          <a:solidFill>
            <a:schemeClr val="tx1">
              <a:lumMod val="50000"/>
            </a:schemeClr>
          </a:solidFill>
        </p:spPr>
        <p:txBody>
          <a:bodyPr wrap="none" rtlCol="0">
            <a:spAutoFit/>
          </a:bodyPr>
          <a:lstStyle/>
          <a:p>
            <a:pPr algn="ctr">
              <a:defRPr/>
            </a:pPr>
            <a:r>
              <a:rPr lang="en-US" sz="875" dirty="0">
                <a:solidFill>
                  <a:srgbClr val="FFFFFF"/>
                </a:solidFill>
                <a:latin typeface="Amazon Ember Regular" panose="020B0603020204020204" pitchFamily="34" charset="0"/>
              </a:rPr>
              <a:t>Index</a:t>
            </a:r>
          </a:p>
        </p:txBody>
      </p:sp>
      <p:pic>
        <p:nvPicPr>
          <p:cNvPr id="138" name="Graphic 137">
            <a:extLst>
              <a:ext uri="{FF2B5EF4-FFF2-40B4-BE49-F238E27FC236}">
                <a16:creationId xmlns:a16="http://schemas.microsoft.com/office/drawing/2014/main" id="{719C4D03-F61B-B648-9D91-B886AADCB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38" y="1321703"/>
            <a:ext cx="687202" cy="687202"/>
          </a:xfrm>
          <a:prstGeom prst="rect">
            <a:avLst/>
          </a:prstGeom>
        </p:spPr>
      </p:pic>
      <p:sp>
        <p:nvSpPr>
          <p:cNvPr id="139" name="TextBox 138">
            <a:extLst>
              <a:ext uri="{FF2B5EF4-FFF2-40B4-BE49-F238E27FC236}">
                <a16:creationId xmlns:a16="http://schemas.microsoft.com/office/drawing/2014/main" id="{20E90235-733B-9D46-95D9-B1E627AEC5A3}"/>
              </a:ext>
            </a:extLst>
          </p:cNvPr>
          <p:cNvSpPr txBox="1"/>
          <p:nvPr/>
        </p:nvSpPr>
        <p:spPr>
          <a:xfrm>
            <a:off x="1642042" y="1931961"/>
            <a:ext cx="460383" cy="226985"/>
          </a:xfrm>
          <a:prstGeom prst="rect">
            <a:avLst/>
          </a:prstGeom>
          <a:solidFill>
            <a:schemeClr val="tx1">
              <a:lumMod val="50000"/>
            </a:schemeClr>
          </a:solidFill>
        </p:spPr>
        <p:txBody>
          <a:bodyPr wrap="none" rtlCol="0">
            <a:spAutoFit/>
          </a:bodyPr>
          <a:lstStyle/>
          <a:p>
            <a:pPr algn="ctr">
              <a:defRPr/>
            </a:pPr>
            <a:r>
              <a:rPr lang="en-US" sz="875" dirty="0">
                <a:solidFill>
                  <a:srgbClr val="FFFFFF"/>
                </a:solidFill>
                <a:latin typeface="Amazon Ember Regular" panose="020B0603020204020204" pitchFamily="34" charset="0"/>
              </a:rPr>
              <a:t>Index</a:t>
            </a:r>
            <a:endParaRPr lang="en-US" sz="875" dirty="0">
              <a:solidFill>
                <a:srgbClr val="FFFFFF"/>
              </a:solidFill>
              <a:latin typeface="Amazon Ember Regular"/>
            </a:endParaRPr>
          </a:p>
        </p:txBody>
      </p:sp>
      <p:pic>
        <p:nvPicPr>
          <p:cNvPr id="140" name="Graphic 139">
            <a:extLst>
              <a:ext uri="{FF2B5EF4-FFF2-40B4-BE49-F238E27FC236}">
                <a16:creationId xmlns:a16="http://schemas.microsoft.com/office/drawing/2014/main" id="{73C216BC-68B0-E54C-A2D0-A1B5F0D7A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9954" y="1321703"/>
            <a:ext cx="687202" cy="687202"/>
          </a:xfrm>
          <a:prstGeom prst="rect">
            <a:avLst/>
          </a:prstGeom>
        </p:spPr>
      </p:pic>
      <p:sp>
        <p:nvSpPr>
          <p:cNvPr id="52" name="Right Arrow 51">
            <a:extLst>
              <a:ext uri="{FF2B5EF4-FFF2-40B4-BE49-F238E27FC236}">
                <a16:creationId xmlns:a16="http://schemas.microsoft.com/office/drawing/2014/main" id="{8BEE0BCC-E415-4449-81D2-FBE87D87EE96}"/>
              </a:ext>
            </a:extLst>
          </p:cNvPr>
          <p:cNvSpPr/>
          <p:nvPr/>
        </p:nvSpPr>
        <p:spPr bwMode="auto">
          <a:xfrm>
            <a:off x="358396" y="2081038"/>
            <a:ext cx="2350208" cy="2481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C33F12E1-3D03-4292-97B0-AA7632A3C80E}"/>
              </a:ext>
            </a:extLst>
          </p:cNvPr>
          <p:cNvCxnSpPr>
            <a:cxnSpLocks/>
          </p:cNvCxnSpPr>
          <p:nvPr/>
        </p:nvCxnSpPr>
        <p:spPr>
          <a:xfrm rot="-2700000" flipV="1">
            <a:off x="1748844" y="2716809"/>
            <a:ext cx="1080135" cy="0"/>
          </a:xfrm>
          <a:prstGeom prst="straightConnector1">
            <a:avLst/>
          </a:prstGeom>
          <a:ln w="38100">
            <a:solidFill>
              <a:srgbClr val="FF9900"/>
            </a:solidFill>
            <a:tailEnd type="arrow" w="med" len="sm"/>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D744DA25-AD12-8047-A035-B58064736505}"/>
              </a:ext>
            </a:extLst>
          </p:cNvPr>
          <p:cNvSpPr txBox="1"/>
          <p:nvPr/>
        </p:nvSpPr>
        <p:spPr>
          <a:xfrm>
            <a:off x="1241718" y="3306456"/>
            <a:ext cx="596504" cy="226985"/>
          </a:xfrm>
          <a:prstGeom prst="rect">
            <a:avLst/>
          </a:prstGeom>
          <a:noFill/>
        </p:spPr>
        <p:txBody>
          <a:bodyPr wrap="square" rtlCol="0">
            <a:spAutoFit/>
          </a:bodyPr>
          <a:lstStyle/>
          <a:p>
            <a:pPr algn="ctr" defTabSz="457189">
              <a:defRPr/>
            </a:pPr>
            <a:r>
              <a:rPr lang="en-US" sz="875" dirty="0">
                <a:solidFill>
                  <a:srgbClr val="FFFFFF"/>
                </a:solidFill>
                <a:ea typeface="Amazon Ember" panose="020B0603020204020204" pitchFamily="34" charset="0"/>
                <a:cs typeface="Amazon Ember" panose="020B0603020204020204" pitchFamily="34" charset="0"/>
              </a:rPr>
              <a:t>Queries</a:t>
            </a:r>
          </a:p>
        </p:txBody>
      </p:sp>
    </p:spTree>
    <p:extLst>
      <p:ext uri="{BB962C8B-B14F-4D97-AF65-F5344CB8AC3E}">
        <p14:creationId xmlns:p14="http://schemas.microsoft.com/office/powerpoint/2010/main" val="343742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FABC3ED5-1EF9-1F43-AA9C-AF795227097F}"/>
              </a:ext>
            </a:extLst>
          </p:cNvPr>
          <p:cNvSpPr txBox="1">
            <a:spLocks/>
          </p:cNvSpPr>
          <p:nvPr/>
        </p:nvSpPr>
        <p:spPr>
          <a:xfrm>
            <a:off x="2718082" y="2370735"/>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14" name="TextBox 113">
            <a:extLst>
              <a:ext uri="{FF2B5EF4-FFF2-40B4-BE49-F238E27FC236}">
                <a16:creationId xmlns:a16="http://schemas.microsoft.com/office/drawing/2014/main" id="{317A727B-1331-B749-96F2-E54FF0F386D9}"/>
              </a:ext>
            </a:extLst>
          </p:cNvPr>
          <p:cNvSpPr txBox="1">
            <a:spLocks/>
          </p:cNvSpPr>
          <p:nvPr/>
        </p:nvSpPr>
        <p:spPr>
          <a:xfrm>
            <a:off x="3353710" y="2360917"/>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19" name="TextBox 118">
            <a:extLst>
              <a:ext uri="{FF2B5EF4-FFF2-40B4-BE49-F238E27FC236}">
                <a16:creationId xmlns:a16="http://schemas.microsoft.com/office/drawing/2014/main" id="{02CF4929-D016-8E48-B3FE-C98B9959DEFB}"/>
              </a:ext>
            </a:extLst>
          </p:cNvPr>
          <p:cNvSpPr txBox="1">
            <a:spLocks/>
          </p:cNvSpPr>
          <p:nvPr/>
        </p:nvSpPr>
        <p:spPr>
          <a:xfrm>
            <a:off x="3989337" y="2360917"/>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24" name="TextBox 123">
            <a:extLst>
              <a:ext uri="{FF2B5EF4-FFF2-40B4-BE49-F238E27FC236}">
                <a16:creationId xmlns:a16="http://schemas.microsoft.com/office/drawing/2014/main" id="{F543837A-9AF4-064D-8A38-61C9D39124DB}"/>
              </a:ext>
            </a:extLst>
          </p:cNvPr>
          <p:cNvSpPr txBox="1">
            <a:spLocks/>
          </p:cNvSpPr>
          <p:nvPr/>
        </p:nvSpPr>
        <p:spPr>
          <a:xfrm>
            <a:off x="4624964" y="2360917"/>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9" name="TextBox 18">
            <a:extLst>
              <a:ext uri="{FF2B5EF4-FFF2-40B4-BE49-F238E27FC236}">
                <a16:creationId xmlns:a16="http://schemas.microsoft.com/office/drawing/2014/main" id="{5008B7B3-7F19-014F-AE5C-19BAD0904356}"/>
              </a:ext>
            </a:extLst>
          </p:cNvPr>
          <p:cNvSpPr txBox="1"/>
          <p:nvPr/>
        </p:nvSpPr>
        <p:spPr>
          <a:xfrm>
            <a:off x="3231052" y="1563871"/>
            <a:ext cx="722955" cy="271228"/>
          </a:xfrm>
          <a:prstGeom prst="rect">
            <a:avLst/>
          </a:prstGeom>
          <a:solidFill>
            <a:schemeClr val="tx1">
              <a:lumMod val="50000"/>
            </a:schemeClr>
          </a:solidFill>
        </p:spPr>
        <p:txBody>
          <a:bodyPr wrap="none" lIns="114300" tIns="91440" rIns="114300" bIns="91440" rtlCol="0">
            <a:spAutoFit/>
          </a:bodyPr>
          <a:lstStyle/>
          <a:p>
            <a:pPr>
              <a:lnSpc>
                <a:spcPct val="90000"/>
              </a:lnSpc>
              <a:spcAft>
                <a:spcPts val="1125"/>
              </a:spcAft>
            </a:pPr>
            <a:r>
              <a:rPr lang="en-US" sz="625" dirty="0">
                <a:solidFill>
                  <a:schemeClr val="bg1"/>
                </a:solidFill>
              </a:rPr>
              <a:t>Active Leader</a:t>
            </a:r>
          </a:p>
        </p:txBody>
      </p:sp>
      <p:sp>
        <p:nvSpPr>
          <p:cNvPr id="69" name="TextBox 68">
            <a:extLst>
              <a:ext uri="{FF2B5EF4-FFF2-40B4-BE49-F238E27FC236}">
                <a16:creationId xmlns:a16="http://schemas.microsoft.com/office/drawing/2014/main" id="{2C4F668D-CE1E-504B-9195-43E1229B513D}"/>
              </a:ext>
            </a:extLst>
          </p:cNvPr>
          <p:cNvSpPr txBox="1"/>
          <p:nvPr/>
        </p:nvSpPr>
        <p:spPr>
          <a:xfrm>
            <a:off x="3877741" y="1563871"/>
            <a:ext cx="772647" cy="271228"/>
          </a:xfrm>
          <a:prstGeom prst="rect">
            <a:avLst/>
          </a:prstGeom>
          <a:solidFill>
            <a:schemeClr val="tx1">
              <a:lumMod val="50000"/>
            </a:schemeClr>
          </a:solidFill>
        </p:spPr>
        <p:txBody>
          <a:bodyPr wrap="none" lIns="114300" tIns="91440" rIns="114300" bIns="91440" rtlCol="0">
            <a:spAutoFit/>
          </a:bodyPr>
          <a:lstStyle/>
          <a:p>
            <a:pPr>
              <a:lnSpc>
                <a:spcPct val="90000"/>
              </a:lnSpc>
              <a:spcAft>
                <a:spcPts val="1125"/>
              </a:spcAft>
            </a:pPr>
            <a:r>
              <a:rPr lang="en-US" sz="625" dirty="0">
                <a:solidFill>
                  <a:schemeClr val="bg1"/>
                </a:solidFill>
              </a:rPr>
              <a:t>Backup Leader</a:t>
            </a:r>
          </a:p>
        </p:txBody>
      </p:sp>
      <p:sp>
        <p:nvSpPr>
          <p:cNvPr id="71" name="TextBox 70">
            <a:extLst>
              <a:ext uri="{FF2B5EF4-FFF2-40B4-BE49-F238E27FC236}">
                <a16:creationId xmlns:a16="http://schemas.microsoft.com/office/drawing/2014/main" id="{66A9F3D6-9FA1-4F49-94A7-1BC86B718758}"/>
              </a:ext>
            </a:extLst>
          </p:cNvPr>
          <p:cNvSpPr txBox="1"/>
          <p:nvPr/>
        </p:nvSpPr>
        <p:spPr>
          <a:xfrm>
            <a:off x="4522321" y="1563871"/>
            <a:ext cx="772647" cy="271228"/>
          </a:xfrm>
          <a:prstGeom prst="rect">
            <a:avLst/>
          </a:prstGeom>
          <a:solidFill>
            <a:schemeClr val="tx1">
              <a:lumMod val="50000"/>
            </a:schemeClr>
          </a:solidFill>
        </p:spPr>
        <p:txBody>
          <a:bodyPr wrap="none" lIns="114300" tIns="91440" rIns="114300" bIns="91440" rtlCol="0">
            <a:spAutoFit/>
          </a:bodyPr>
          <a:lstStyle/>
          <a:p>
            <a:pPr>
              <a:lnSpc>
                <a:spcPct val="90000"/>
              </a:lnSpc>
              <a:spcAft>
                <a:spcPts val="1125"/>
              </a:spcAft>
            </a:pPr>
            <a:r>
              <a:rPr lang="en-US" sz="625" dirty="0">
                <a:solidFill>
                  <a:schemeClr val="bg1"/>
                </a:solidFill>
              </a:rPr>
              <a:t>Backup Leader</a:t>
            </a:r>
          </a:p>
        </p:txBody>
      </p:sp>
      <p:sp>
        <p:nvSpPr>
          <p:cNvPr id="8" name="Rectangle 7">
            <a:extLst>
              <a:ext uri="{FF2B5EF4-FFF2-40B4-BE49-F238E27FC236}">
                <a16:creationId xmlns:a16="http://schemas.microsoft.com/office/drawing/2014/main" id="{23D0DBCD-2EAA-D34F-B579-E32F96587BE8}"/>
              </a:ext>
            </a:extLst>
          </p:cNvPr>
          <p:cNvSpPr/>
          <p:nvPr/>
        </p:nvSpPr>
        <p:spPr>
          <a:xfrm>
            <a:off x="2553487" y="907541"/>
            <a:ext cx="3409016" cy="4121659"/>
          </a:xfrm>
          <a:prstGeom prst="rect">
            <a:avLst/>
          </a:prstGeom>
          <a:noFill/>
          <a:ln w="19050" cap="flat" cmpd="sng" algn="ctr">
            <a:solidFill>
              <a:schemeClr val="tx1"/>
            </a:solidFill>
            <a:prstDash val="solid"/>
          </a:ln>
          <a:effectLst/>
        </p:spPr>
        <p:txBody>
          <a:bodyPr lIns="57149" tIns="45720" rIns="57149" bIns="28574" rtlCol="0" anchor="t" anchorCtr="0"/>
          <a:lstStyle/>
          <a:p>
            <a:pPr algn="ctr" defTabSz="457171">
              <a:spcBef>
                <a:spcPts val="2400"/>
              </a:spcBef>
              <a:defRPr/>
            </a:pPr>
            <a:r>
              <a:rPr lang="en-US" sz="1125" b="1" dirty="0">
                <a:solidFill>
                  <a:srgbClr val="FFFFFF"/>
                </a:solidFill>
                <a:latin typeface="Amazon Ember" charset="0"/>
                <a:ea typeface="Amazon Ember" charset="0"/>
                <a:cs typeface="Amazon Ember" charset="0"/>
              </a:rPr>
              <a:t>Amazon OpenSearch Service domain</a:t>
            </a:r>
          </a:p>
        </p:txBody>
      </p:sp>
      <p:sp>
        <p:nvSpPr>
          <p:cNvPr id="2" name="Title 1"/>
          <p:cNvSpPr>
            <a:spLocks noGrp="1"/>
          </p:cNvSpPr>
          <p:nvPr>
            <p:ph type="title"/>
          </p:nvPr>
        </p:nvSpPr>
        <p:spPr/>
        <p:txBody>
          <a:bodyPr/>
          <a:lstStyle/>
          <a:p>
            <a:r>
              <a:rPr lang="en-US" dirty="0"/>
              <a:t>Tiered Storage for Amazon OpenSearch Service </a:t>
            </a:r>
            <a:endParaRPr lang="en-US" sz="1800" dirty="0">
              <a:solidFill>
                <a:schemeClr val="accent1"/>
              </a:solidFill>
            </a:endParaRPr>
          </a:p>
        </p:txBody>
      </p:sp>
      <p:sp>
        <p:nvSpPr>
          <p:cNvPr id="46" name="Freeform 6">
            <a:extLst>
              <a:ext uri="{FF2B5EF4-FFF2-40B4-BE49-F238E27FC236}">
                <a16:creationId xmlns:a16="http://schemas.microsoft.com/office/drawing/2014/main" id="{41237459-F9B8-2443-8A0B-7DDAD046AD39}"/>
              </a:ext>
            </a:extLst>
          </p:cNvPr>
          <p:cNvSpPr>
            <a:spLocks/>
          </p:cNvSpPr>
          <p:nvPr/>
        </p:nvSpPr>
        <p:spPr bwMode="auto">
          <a:xfrm>
            <a:off x="1309342" y="2910840"/>
            <a:ext cx="461259" cy="320262"/>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solidFill>
            <a:srgbClr val="232F3E"/>
          </a:solidFill>
          <a:ln w="1905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pPr defTabSz="571464">
              <a:lnSpc>
                <a:spcPct val="90000"/>
              </a:lnSpc>
              <a:defRPr/>
            </a:pPr>
            <a:endParaRPr lang="en-US" sz="1125" kern="0" dirty="0">
              <a:solidFill>
                <a:srgbClr val="232F3E"/>
              </a:solidFill>
              <a:latin typeface="Arial"/>
            </a:endParaRPr>
          </a:p>
        </p:txBody>
      </p:sp>
      <p:pic>
        <p:nvPicPr>
          <p:cNvPr id="44" name="Picture 43">
            <a:extLst>
              <a:ext uri="{FF2B5EF4-FFF2-40B4-BE49-F238E27FC236}">
                <a16:creationId xmlns:a16="http://schemas.microsoft.com/office/drawing/2014/main" id="{B7F5D73D-136C-7C4C-A1B2-BF29CBFA82C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37346" y="2939192"/>
            <a:ext cx="410969" cy="265004"/>
          </a:xfrm>
          <a:prstGeom prst="rect">
            <a:avLst/>
          </a:prstGeom>
          <a:noFill/>
          <a:ln>
            <a:noFill/>
          </a:ln>
        </p:spPr>
      </p:pic>
      <p:sp>
        <p:nvSpPr>
          <p:cNvPr id="47" name="Freeform 7">
            <a:extLst>
              <a:ext uri="{FF2B5EF4-FFF2-40B4-BE49-F238E27FC236}">
                <a16:creationId xmlns:a16="http://schemas.microsoft.com/office/drawing/2014/main" id="{5C135CD4-4F3E-CC4D-8899-D784BDA5632B}"/>
              </a:ext>
            </a:extLst>
          </p:cNvPr>
          <p:cNvSpPr>
            <a:spLocks/>
          </p:cNvSpPr>
          <p:nvPr/>
        </p:nvSpPr>
        <p:spPr bwMode="auto">
          <a:xfrm>
            <a:off x="1331624" y="2934563"/>
            <a:ext cx="416692" cy="277128"/>
          </a:xfrm>
          <a:custGeom>
            <a:avLst/>
            <a:gdLst>
              <a:gd name="T0" fmla="*/ 374 w 374"/>
              <a:gd name="T1" fmla="*/ 77 h 257"/>
              <a:gd name="T2" fmla="*/ 374 w 374"/>
              <a:gd name="T3" fmla="*/ 0 h 257"/>
              <a:gd name="T4" fmla="*/ 0 w 374"/>
              <a:gd name="T5" fmla="*/ 0 h 257"/>
              <a:gd name="T6" fmla="*/ 0 w 374"/>
              <a:gd name="T7" fmla="*/ 257 h 257"/>
              <a:gd name="T8" fmla="*/ 374 w 374"/>
              <a:gd name="T9" fmla="*/ 257 h 257"/>
              <a:gd name="T10" fmla="*/ 374 w 374"/>
              <a:gd name="T11" fmla="*/ 77 h 257"/>
            </a:gdLst>
            <a:ahLst/>
            <a:cxnLst>
              <a:cxn ang="0">
                <a:pos x="T0" y="T1"/>
              </a:cxn>
              <a:cxn ang="0">
                <a:pos x="T2" y="T3"/>
              </a:cxn>
              <a:cxn ang="0">
                <a:pos x="T4" y="T5"/>
              </a:cxn>
              <a:cxn ang="0">
                <a:pos x="T6" y="T7"/>
              </a:cxn>
              <a:cxn ang="0">
                <a:pos x="T8" y="T9"/>
              </a:cxn>
              <a:cxn ang="0">
                <a:pos x="T10" y="T11"/>
              </a:cxn>
            </a:cxnLst>
            <a:rect l="0" t="0" r="r" b="b"/>
            <a:pathLst>
              <a:path w="374" h="257">
                <a:moveTo>
                  <a:pt x="374" y="77"/>
                </a:moveTo>
                <a:lnTo>
                  <a:pt x="374" y="0"/>
                </a:lnTo>
                <a:lnTo>
                  <a:pt x="0" y="0"/>
                </a:lnTo>
                <a:lnTo>
                  <a:pt x="0" y="257"/>
                </a:lnTo>
                <a:lnTo>
                  <a:pt x="374" y="257"/>
                </a:lnTo>
                <a:lnTo>
                  <a:pt x="374" y="77"/>
                </a:lnTo>
              </a:path>
            </a:pathLst>
          </a:custGeom>
          <a:noFill/>
          <a:ln w="1905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pPr defTabSz="571464">
              <a:lnSpc>
                <a:spcPct val="90000"/>
              </a:lnSpc>
              <a:defRPr/>
            </a:pPr>
            <a:endParaRPr lang="en-US" sz="1125" kern="0" dirty="0">
              <a:solidFill>
                <a:srgbClr val="232F3E"/>
              </a:solidFill>
              <a:latin typeface="Arial"/>
            </a:endParaRPr>
          </a:p>
        </p:txBody>
      </p:sp>
      <p:sp>
        <p:nvSpPr>
          <p:cNvPr id="48" name="Freeform: Shape 85">
            <a:extLst>
              <a:ext uri="{FF2B5EF4-FFF2-40B4-BE49-F238E27FC236}">
                <a16:creationId xmlns:a16="http://schemas.microsoft.com/office/drawing/2014/main" id="{4BE26A98-9847-C341-906C-8296B929A509}"/>
              </a:ext>
            </a:extLst>
          </p:cNvPr>
          <p:cNvSpPr>
            <a:spLocks/>
          </p:cNvSpPr>
          <p:nvPr/>
        </p:nvSpPr>
        <p:spPr bwMode="auto">
          <a:xfrm>
            <a:off x="1259205" y="3231102"/>
            <a:ext cx="555961" cy="39897"/>
          </a:xfrm>
          <a:custGeom>
            <a:avLst/>
            <a:gdLst>
              <a:gd name="connsiteX0" fmla="*/ 0 w 792162"/>
              <a:gd name="connsiteY0" fmla="*/ 0 h 58737"/>
              <a:gd name="connsiteX1" fmla="*/ 792162 w 792162"/>
              <a:gd name="connsiteY1" fmla="*/ 0 h 58737"/>
              <a:gd name="connsiteX2" fmla="*/ 792162 w 792162"/>
              <a:gd name="connsiteY2" fmla="*/ 39687 h 58737"/>
              <a:gd name="connsiteX3" fmla="*/ 792162 w 792162"/>
              <a:gd name="connsiteY3" fmla="*/ 39688 h 58737"/>
              <a:gd name="connsiteX4" fmla="*/ 792161 w 792162"/>
              <a:gd name="connsiteY4" fmla="*/ 39688 h 58737"/>
              <a:gd name="connsiteX5" fmla="*/ 787541 w 792162"/>
              <a:gd name="connsiteY5" fmla="*/ 44450 h 58737"/>
              <a:gd name="connsiteX6" fmla="*/ 786881 w 792162"/>
              <a:gd name="connsiteY6" fmla="*/ 45130 h 58737"/>
              <a:gd name="connsiteX7" fmla="*/ 749914 w 792162"/>
              <a:gd name="connsiteY7" fmla="*/ 58737 h 58737"/>
              <a:gd name="connsiteX8" fmla="*/ 47530 w 792162"/>
              <a:gd name="connsiteY8" fmla="*/ 58737 h 58737"/>
              <a:gd name="connsiteX9" fmla="*/ 2641 w 792162"/>
              <a:gd name="connsiteY9" fmla="*/ 42409 h 58737"/>
              <a:gd name="connsiteX10" fmla="*/ 1 w 792162"/>
              <a:gd name="connsiteY10" fmla="*/ 39688 h 58737"/>
              <a:gd name="connsiteX11" fmla="*/ 0 w 792162"/>
              <a:gd name="connsiteY11" fmla="*/ 39688 h 58737"/>
              <a:gd name="connsiteX12" fmla="*/ 0 w 792162"/>
              <a:gd name="connsiteY12" fmla="*/ 39687 h 5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162" h="58737">
                <a:moveTo>
                  <a:pt x="0" y="0"/>
                </a:moveTo>
                <a:lnTo>
                  <a:pt x="792162" y="0"/>
                </a:lnTo>
                <a:lnTo>
                  <a:pt x="792162" y="39687"/>
                </a:lnTo>
                <a:lnTo>
                  <a:pt x="792162" y="39688"/>
                </a:lnTo>
                <a:lnTo>
                  <a:pt x="792161" y="39688"/>
                </a:lnTo>
                <a:lnTo>
                  <a:pt x="787541" y="44450"/>
                </a:lnTo>
                <a:cubicBezTo>
                  <a:pt x="786881" y="45130"/>
                  <a:pt x="786881" y="45130"/>
                  <a:pt x="786881" y="45130"/>
                </a:cubicBezTo>
                <a:cubicBezTo>
                  <a:pt x="776319" y="53294"/>
                  <a:pt x="763116" y="58737"/>
                  <a:pt x="749914" y="58737"/>
                </a:cubicBezTo>
                <a:cubicBezTo>
                  <a:pt x="47530" y="58737"/>
                  <a:pt x="47530" y="58737"/>
                  <a:pt x="47530" y="58737"/>
                </a:cubicBezTo>
                <a:cubicBezTo>
                  <a:pt x="31687" y="58737"/>
                  <a:pt x="15843" y="53294"/>
                  <a:pt x="2641" y="42409"/>
                </a:cubicBezTo>
                <a:lnTo>
                  <a:pt x="1" y="39688"/>
                </a:lnTo>
                <a:lnTo>
                  <a:pt x="0" y="39688"/>
                </a:lnTo>
                <a:lnTo>
                  <a:pt x="0" y="39687"/>
                </a:lnTo>
                <a:close/>
              </a:path>
            </a:pathLst>
          </a:custGeom>
          <a:solidFill>
            <a:srgbClr val="232F3E"/>
          </a:solidFill>
          <a:ln w="19050" cap="flat">
            <a:solidFill>
              <a:schemeClr val="tx1"/>
            </a:solidFill>
            <a:prstDash val="solid"/>
            <a:round/>
            <a:headEnd/>
            <a:tailEnd/>
          </a:ln>
        </p:spPr>
        <p:txBody>
          <a:bodyPr vert="horz" wrap="square" lIns="57150" tIns="28575" rIns="57150" bIns="28575" numCol="1" anchor="t" anchorCtr="0" compatLnSpc="1">
            <a:prstTxWarp prst="textNoShape">
              <a:avLst/>
            </a:prstTxWarp>
            <a:noAutofit/>
          </a:bodyPr>
          <a:lstStyle/>
          <a:p>
            <a:pPr defTabSz="571464">
              <a:lnSpc>
                <a:spcPct val="90000"/>
              </a:lnSpc>
              <a:defRPr/>
            </a:pPr>
            <a:endParaRPr lang="en-US" sz="1125" kern="0" dirty="0">
              <a:solidFill>
                <a:srgbClr val="232F3E"/>
              </a:solidFill>
              <a:latin typeface="Arial"/>
            </a:endParaRPr>
          </a:p>
        </p:txBody>
      </p:sp>
      <p:sp>
        <p:nvSpPr>
          <p:cNvPr id="9" name="TextBox 8">
            <a:extLst>
              <a:ext uri="{FF2B5EF4-FFF2-40B4-BE49-F238E27FC236}">
                <a16:creationId xmlns:a16="http://schemas.microsoft.com/office/drawing/2014/main" id="{3FC67B8A-B031-4AFC-A9AF-435B4F3601EA}"/>
              </a:ext>
            </a:extLst>
          </p:cNvPr>
          <p:cNvSpPr txBox="1"/>
          <p:nvPr/>
        </p:nvSpPr>
        <p:spPr>
          <a:xfrm>
            <a:off x="1241718" y="3306456"/>
            <a:ext cx="596504" cy="226985"/>
          </a:xfrm>
          <a:prstGeom prst="rect">
            <a:avLst/>
          </a:prstGeom>
          <a:noFill/>
        </p:spPr>
        <p:txBody>
          <a:bodyPr wrap="square" rtlCol="0">
            <a:spAutoFit/>
          </a:bodyPr>
          <a:lstStyle/>
          <a:p>
            <a:pPr algn="ctr" defTabSz="457189">
              <a:defRPr/>
            </a:pPr>
            <a:r>
              <a:rPr lang="en-US" sz="875" dirty="0">
                <a:solidFill>
                  <a:srgbClr val="FFFFFF"/>
                </a:solidFill>
                <a:ea typeface="Amazon Ember" panose="020B0603020204020204" pitchFamily="34" charset="0"/>
                <a:cs typeface="Amazon Ember" panose="020B0603020204020204" pitchFamily="34" charset="0"/>
              </a:rPr>
              <a:t>Queries</a:t>
            </a:r>
          </a:p>
        </p:txBody>
      </p:sp>
      <p:sp>
        <p:nvSpPr>
          <p:cNvPr id="82" name="Rounded Rectangle 81"/>
          <p:cNvSpPr/>
          <p:nvPr/>
        </p:nvSpPr>
        <p:spPr bwMode="auto">
          <a:xfrm>
            <a:off x="2719794" y="1885122"/>
            <a:ext cx="3077696" cy="653498"/>
          </a:xfrm>
          <a:prstGeom prst="roundRect">
            <a:avLst>
              <a:gd name="adj" fmla="val 8314"/>
            </a:avLst>
          </a:prstGeom>
          <a:noFill/>
          <a:ln w="19050">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58">
              <a:lnSpc>
                <a:spcPct val="90000"/>
              </a:lnSpc>
              <a:defRPr/>
            </a:pPr>
            <a:endParaRPr lang="en-US" sz="1500" dirty="0">
              <a:solidFill>
                <a:srgbClr val="FFFFFF"/>
              </a:solidFill>
              <a:latin typeface="Amazon Ember"/>
              <a:ea typeface="Segoe UI" pitchFamily="34" charset="0"/>
              <a:cs typeface="Segoe UI" pitchFamily="34" charset="0"/>
            </a:endParaRPr>
          </a:p>
        </p:txBody>
      </p:sp>
      <p:sp>
        <p:nvSpPr>
          <p:cNvPr id="6" name="Rounded Rectangle 5"/>
          <p:cNvSpPr/>
          <p:nvPr/>
        </p:nvSpPr>
        <p:spPr bwMode="auto">
          <a:xfrm>
            <a:off x="3277890" y="1153240"/>
            <a:ext cx="1958420" cy="653343"/>
          </a:xfrm>
          <a:prstGeom prst="roundRect">
            <a:avLst>
              <a:gd name="adj" fmla="val 8361"/>
            </a:avLst>
          </a:prstGeom>
          <a:noFill/>
          <a:ln w="19050">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58">
              <a:lnSpc>
                <a:spcPct val="90000"/>
              </a:lnSpc>
              <a:defRPr/>
            </a:pPr>
            <a:endParaRPr lang="en-US" sz="1500" dirty="0">
              <a:solidFill>
                <a:srgbClr val="FFFFFF"/>
              </a:solidFill>
              <a:latin typeface="Amazon Ember"/>
              <a:ea typeface="Segoe UI" pitchFamily="34" charset="0"/>
              <a:cs typeface="Segoe UI" pitchFamily="34" charset="0"/>
            </a:endParaRPr>
          </a:p>
        </p:txBody>
      </p:sp>
      <p:pic>
        <p:nvPicPr>
          <p:cNvPr id="64" name="Graphic 66">
            <a:extLst>
              <a:ext uri="{FF2B5EF4-FFF2-40B4-BE49-F238E27FC236}">
                <a16:creationId xmlns:a16="http://schemas.microsoft.com/office/drawing/2014/main" id="{3DFCA1CF-F09E-6841-81F3-49AE6F0C5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4691" y="1230947"/>
            <a:ext cx="412470" cy="412471"/>
          </a:xfrm>
          <a:prstGeom prst="rect">
            <a:avLst/>
          </a:prstGeom>
        </p:spPr>
      </p:pic>
      <p:pic>
        <p:nvPicPr>
          <p:cNvPr id="67" name="Graphic 66">
            <a:extLst>
              <a:ext uri="{FF2B5EF4-FFF2-40B4-BE49-F238E27FC236}">
                <a16:creationId xmlns:a16="http://schemas.microsoft.com/office/drawing/2014/main" id="{444D0398-00A6-1642-A198-71FF703D4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1380" y="1229998"/>
            <a:ext cx="412470" cy="412471"/>
          </a:xfrm>
          <a:prstGeom prst="rect">
            <a:avLst/>
          </a:prstGeom>
        </p:spPr>
      </p:pic>
      <p:pic>
        <p:nvPicPr>
          <p:cNvPr id="70" name="Graphic 69">
            <a:extLst>
              <a:ext uri="{FF2B5EF4-FFF2-40B4-BE49-F238E27FC236}">
                <a16:creationId xmlns:a16="http://schemas.microsoft.com/office/drawing/2014/main" id="{5A3DCD83-50DC-F14F-80BA-331E7A5AD9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75960" y="1228630"/>
            <a:ext cx="412470" cy="412471"/>
          </a:xfrm>
          <a:prstGeom prst="rect">
            <a:avLst/>
          </a:prstGeom>
        </p:spPr>
      </p:pic>
      <p:pic>
        <p:nvPicPr>
          <p:cNvPr id="95" name="Graphic 94">
            <a:extLst>
              <a:ext uri="{FF2B5EF4-FFF2-40B4-BE49-F238E27FC236}">
                <a16:creationId xmlns:a16="http://schemas.microsoft.com/office/drawing/2014/main" id="{1ACA29CB-78D6-AD4F-AD29-F9C3CD1274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9608" y="1978437"/>
            <a:ext cx="412470" cy="412470"/>
          </a:xfrm>
          <a:prstGeom prst="rect">
            <a:avLst/>
          </a:prstGeom>
        </p:spPr>
      </p:pic>
      <p:sp>
        <p:nvSpPr>
          <p:cNvPr id="99" name="Freeform 98">
            <a:extLst>
              <a:ext uri="{FF2B5EF4-FFF2-40B4-BE49-F238E27FC236}">
                <a16:creationId xmlns:a16="http://schemas.microsoft.com/office/drawing/2014/main" id="{4EE5B211-B9B7-224C-81B1-21F67D1EB75E}"/>
              </a:ext>
            </a:extLst>
          </p:cNvPr>
          <p:cNvSpPr>
            <a:spLocks/>
          </p:cNvSpPr>
          <p:nvPr/>
        </p:nvSpPr>
        <p:spPr bwMode="auto">
          <a:xfrm>
            <a:off x="3060662" y="2280844"/>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01" name="Oval 30">
            <a:extLst>
              <a:ext uri="{FF2B5EF4-FFF2-40B4-BE49-F238E27FC236}">
                <a16:creationId xmlns:a16="http://schemas.microsoft.com/office/drawing/2014/main" id="{6B314D0A-EB62-B64F-8E0D-C76D76E6537C}"/>
              </a:ext>
            </a:extLst>
          </p:cNvPr>
          <p:cNvSpPr>
            <a:spLocks noChangeArrowheads="1"/>
          </p:cNvSpPr>
          <p:nvPr/>
        </p:nvSpPr>
        <p:spPr bwMode="auto">
          <a:xfrm>
            <a:off x="3060662" y="2256328"/>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pic>
        <p:nvPicPr>
          <p:cNvPr id="113" name="Graphic 112">
            <a:extLst>
              <a:ext uri="{FF2B5EF4-FFF2-40B4-BE49-F238E27FC236}">
                <a16:creationId xmlns:a16="http://schemas.microsoft.com/office/drawing/2014/main" id="{6AED87A6-BF35-AF46-81CA-534B38A5EF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5236" y="1968619"/>
            <a:ext cx="412470" cy="412470"/>
          </a:xfrm>
          <a:prstGeom prst="rect">
            <a:avLst/>
          </a:prstGeom>
        </p:spPr>
      </p:pic>
      <p:sp>
        <p:nvSpPr>
          <p:cNvPr id="116" name="Freeform 115">
            <a:extLst>
              <a:ext uri="{FF2B5EF4-FFF2-40B4-BE49-F238E27FC236}">
                <a16:creationId xmlns:a16="http://schemas.microsoft.com/office/drawing/2014/main" id="{8A579C4F-E27E-7845-87AC-7AB0F265FCBA}"/>
              </a:ext>
            </a:extLst>
          </p:cNvPr>
          <p:cNvSpPr>
            <a:spLocks/>
          </p:cNvSpPr>
          <p:nvPr/>
        </p:nvSpPr>
        <p:spPr bwMode="auto">
          <a:xfrm>
            <a:off x="3696290" y="2271026"/>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17" name="Oval 30">
            <a:extLst>
              <a:ext uri="{FF2B5EF4-FFF2-40B4-BE49-F238E27FC236}">
                <a16:creationId xmlns:a16="http://schemas.microsoft.com/office/drawing/2014/main" id="{6E9FA39D-252A-B14C-AA3D-6A3B748CACBC}"/>
              </a:ext>
            </a:extLst>
          </p:cNvPr>
          <p:cNvSpPr>
            <a:spLocks noChangeArrowheads="1"/>
          </p:cNvSpPr>
          <p:nvPr/>
        </p:nvSpPr>
        <p:spPr bwMode="auto">
          <a:xfrm>
            <a:off x="3696290" y="2246510"/>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pic>
        <p:nvPicPr>
          <p:cNvPr id="118" name="Graphic 117">
            <a:extLst>
              <a:ext uri="{FF2B5EF4-FFF2-40B4-BE49-F238E27FC236}">
                <a16:creationId xmlns:a16="http://schemas.microsoft.com/office/drawing/2014/main" id="{DB6793E6-DE1B-434F-9014-4D05070B0D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0863" y="1968619"/>
            <a:ext cx="412470" cy="412470"/>
          </a:xfrm>
          <a:prstGeom prst="rect">
            <a:avLst/>
          </a:prstGeom>
        </p:spPr>
      </p:pic>
      <p:sp>
        <p:nvSpPr>
          <p:cNvPr id="121" name="Freeform 120">
            <a:extLst>
              <a:ext uri="{FF2B5EF4-FFF2-40B4-BE49-F238E27FC236}">
                <a16:creationId xmlns:a16="http://schemas.microsoft.com/office/drawing/2014/main" id="{2056E288-C4D9-B34F-9A27-355A70B90AB6}"/>
              </a:ext>
            </a:extLst>
          </p:cNvPr>
          <p:cNvSpPr>
            <a:spLocks/>
          </p:cNvSpPr>
          <p:nvPr/>
        </p:nvSpPr>
        <p:spPr bwMode="auto">
          <a:xfrm>
            <a:off x="4331917" y="2271026"/>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22" name="Oval 30">
            <a:extLst>
              <a:ext uri="{FF2B5EF4-FFF2-40B4-BE49-F238E27FC236}">
                <a16:creationId xmlns:a16="http://schemas.microsoft.com/office/drawing/2014/main" id="{37F6FBEF-ABB2-F24D-AB00-330ECA6867FD}"/>
              </a:ext>
            </a:extLst>
          </p:cNvPr>
          <p:cNvSpPr>
            <a:spLocks noChangeArrowheads="1"/>
          </p:cNvSpPr>
          <p:nvPr/>
        </p:nvSpPr>
        <p:spPr bwMode="auto">
          <a:xfrm>
            <a:off x="4331917" y="2246510"/>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pic>
        <p:nvPicPr>
          <p:cNvPr id="123" name="Graphic 122">
            <a:extLst>
              <a:ext uri="{FF2B5EF4-FFF2-40B4-BE49-F238E27FC236}">
                <a16:creationId xmlns:a16="http://schemas.microsoft.com/office/drawing/2014/main" id="{1C93C4DA-19B8-5441-9BB8-DAFF49C4DE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6490" y="1968619"/>
            <a:ext cx="412470" cy="412470"/>
          </a:xfrm>
          <a:prstGeom prst="rect">
            <a:avLst/>
          </a:prstGeom>
        </p:spPr>
      </p:pic>
      <p:sp>
        <p:nvSpPr>
          <p:cNvPr id="126" name="Freeform 125">
            <a:extLst>
              <a:ext uri="{FF2B5EF4-FFF2-40B4-BE49-F238E27FC236}">
                <a16:creationId xmlns:a16="http://schemas.microsoft.com/office/drawing/2014/main" id="{C7C343C7-842F-224A-BBF4-2D4255A6A338}"/>
              </a:ext>
            </a:extLst>
          </p:cNvPr>
          <p:cNvSpPr>
            <a:spLocks/>
          </p:cNvSpPr>
          <p:nvPr/>
        </p:nvSpPr>
        <p:spPr bwMode="auto">
          <a:xfrm>
            <a:off x="4967544" y="2271026"/>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27" name="Oval 30">
            <a:extLst>
              <a:ext uri="{FF2B5EF4-FFF2-40B4-BE49-F238E27FC236}">
                <a16:creationId xmlns:a16="http://schemas.microsoft.com/office/drawing/2014/main" id="{6C542CB0-1F38-F14F-86CB-A57B1E48FDED}"/>
              </a:ext>
            </a:extLst>
          </p:cNvPr>
          <p:cNvSpPr>
            <a:spLocks noChangeArrowheads="1"/>
          </p:cNvSpPr>
          <p:nvPr/>
        </p:nvSpPr>
        <p:spPr bwMode="auto">
          <a:xfrm>
            <a:off x="4967544" y="2246510"/>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cxnSp>
        <p:nvCxnSpPr>
          <p:cNvPr id="128" name="Straight Arrow Connector 127">
            <a:extLst>
              <a:ext uri="{FF2B5EF4-FFF2-40B4-BE49-F238E27FC236}">
                <a16:creationId xmlns:a16="http://schemas.microsoft.com/office/drawing/2014/main" id="{4CE5528F-8F4F-6C4C-BF85-CEDFFDFDAA25}"/>
              </a:ext>
            </a:extLst>
          </p:cNvPr>
          <p:cNvCxnSpPr>
            <a:cxnSpLocks/>
          </p:cNvCxnSpPr>
          <p:nvPr/>
        </p:nvCxnSpPr>
        <p:spPr>
          <a:xfrm>
            <a:off x="5160487" y="2183011"/>
            <a:ext cx="499420" cy="0"/>
          </a:xfrm>
          <a:prstGeom prst="straightConnector1">
            <a:avLst/>
          </a:prstGeom>
          <a:ln w="15875">
            <a:solidFill>
              <a:schemeClr val="tx1">
                <a:lumMod val="60000"/>
                <a:lumOff val="40000"/>
              </a:schemeClr>
            </a:solidFill>
            <a:prstDash val="sys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D9FDB56-FAB3-014A-A530-AB6379037384}"/>
              </a:ext>
            </a:extLst>
          </p:cNvPr>
          <p:cNvSpPr txBox="1"/>
          <p:nvPr/>
        </p:nvSpPr>
        <p:spPr>
          <a:xfrm>
            <a:off x="319719" y="1927150"/>
            <a:ext cx="460383" cy="226985"/>
          </a:xfrm>
          <a:prstGeom prst="rect">
            <a:avLst/>
          </a:prstGeom>
          <a:solidFill>
            <a:schemeClr val="tx1">
              <a:lumMod val="50000"/>
            </a:schemeClr>
          </a:solidFill>
        </p:spPr>
        <p:txBody>
          <a:bodyPr wrap="none" rtlCol="0">
            <a:spAutoFit/>
          </a:bodyPr>
          <a:lstStyle/>
          <a:p>
            <a:pPr algn="ctr">
              <a:defRPr/>
            </a:pPr>
            <a:r>
              <a:rPr lang="en-US" sz="875" dirty="0">
                <a:solidFill>
                  <a:srgbClr val="FFFFFF"/>
                </a:solidFill>
                <a:latin typeface="Amazon Ember Regular" panose="020B0603020204020204" pitchFamily="34" charset="0"/>
              </a:rPr>
              <a:t>Index</a:t>
            </a:r>
          </a:p>
        </p:txBody>
      </p:sp>
      <p:pic>
        <p:nvPicPr>
          <p:cNvPr id="136" name="Graphic 135">
            <a:extLst>
              <a:ext uri="{FF2B5EF4-FFF2-40B4-BE49-F238E27FC236}">
                <a16:creationId xmlns:a16="http://schemas.microsoft.com/office/drawing/2014/main" id="{F93FA1A6-3FAE-B546-9424-764554067A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407" y="1321703"/>
            <a:ext cx="687202" cy="687202"/>
          </a:xfrm>
          <a:prstGeom prst="rect">
            <a:avLst/>
          </a:prstGeom>
        </p:spPr>
      </p:pic>
      <p:sp>
        <p:nvSpPr>
          <p:cNvPr id="137" name="TextBox 136">
            <a:extLst>
              <a:ext uri="{FF2B5EF4-FFF2-40B4-BE49-F238E27FC236}">
                <a16:creationId xmlns:a16="http://schemas.microsoft.com/office/drawing/2014/main" id="{88B1CACD-42D1-3D45-9592-0223B3A5B61B}"/>
              </a:ext>
            </a:extLst>
          </p:cNvPr>
          <p:cNvSpPr txBox="1"/>
          <p:nvPr/>
        </p:nvSpPr>
        <p:spPr>
          <a:xfrm>
            <a:off x="983927" y="1931578"/>
            <a:ext cx="460383" cy="226985"/>
          </a:xfrm>
          <a:prstGeom prst="rect">
            <a:avLst/>
          </a:prstGeom>
          <a:solidFill>
            <a:schemeClr val="tx1">
              <a:lumMod val="50000"/>
            </a:schemeClr>
          </a:solidFill>
        </p:spPr>
        <p:txBody>
          <a:bodyPr wrap="none" rtlCol="0">
            <a:spAutoFit/>
          </a:bodyPr>
          <a:lstStyle/>
          <a:p>
            <a:pPr algn="ctr">
              <a:defRPr/>
            </a:pPr>
            <a:r>
              <a:rPr lang="en-US" sz="875" dirty="0">
                <a:solidFill>
                  <a:srgbClr val="FFFFFF"/>
                </a:solidFill>
                <a:latin typeface="Amazon Ember Regular" panose="020B0603020204020204" pitchFamily="34" charset="0"/>
              </a:rPr>
              <a:t>Index</a:t>
            </a:r>
          </a:p>
        </p:txBody>
      </p:sp>
      <p:pic>
        <p:nvPicPr>
          <p:cNvPr id="138" name="Graphic 137">
            <a:extLst>
              <a:ext uri="{FF2B5EF4-FFF2-40B4-BE49-F238E27FC236}">
                <a16:creationId xmlns:a16="http://schemas.microsoft.com/office/drawing/2014/main" id="{719C4D03-F61B-B648-9D91-B886AADCB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38" y="1321703"/>
            <a:ext cx="687202" cy="687202"/>
          </a:xfrm>
          <a:prstGeom prst="rect">
            <a:avLst/>
          </a:prstGeom>
        </p:spPr>
      </p:pic>
      <p:sp>
        <p:nvSpPr>
          <p:cNvPr id="139" name="TextBox 138">
            <a:extLst>
              <a:ext uri="{FF2B5EF4-FFF2-40B4-BE49-F238E27FC236}">
                <a16:creationId xmlns:a16="http://schemas.microsoft.com/office/drawing/2014/main" id="{20E90235-733B-9D46-95D9-B1E627AEC5A3}"/>
              </a:ext>
            </a:extLst>
          </p:cNvPr>
          <p:cNvSpPr txBox="1"/>
          <p:nvPr/>
        </p:nvSpPr>
        <p:spPr>
          <a:xfrm>
            <a:off x="1642042" y="1931961"/>
            <a:ext cx="460383" cy="226985"/>
          </a:xfrm>
          <a:prstGeom prst="rect">
            <a:avLst/>
          </a:prstGeom>
          <a:solidFill>
            <a:schemeClr val="tx1">
              <a:lumMod val="50000"/>
            </a:schemeClr>
          </a:solidFill>
        </p:spPr>
        <p:txBody>
          <a:bodyPr wrap="none" rtlCol="0">
            <a:spAutoFit/>
          </a:bodyPr>
          <a:lstStyle/>
          <a:p>
            <a:pPr algn="ctr">
              <a:defRPr/>
            </a:pPr>
            <a:r>
              <a:rPr lang="en-US" sz="875" dirty="0">
                <a:solidFill>
                  <a:srgbClr val="FFFFFF"/>
                </a:solidFill>
                <a:latin typeface="Amazon Ember Regular" panose="020B0603020204020204" pitchFamily="34" charset="0"/>
              </a:rPr>
              <a:t>Index</a:t>
            </a:r>
            <a:endParaRPr lang="en-US" sz="875" dirty="0">
              <a:solidFill>
                <a:srgbClr val="FFFFFF"/>
              </a:solidFill>
              <a:latin typeface="Amazon Ember Regular"/>
            </a:endParaRPr>
          </a:p>
        </p:txBody>
      </p:sp>
      <p:pic>
        <p:nvPicPr>
          <p:cNvPr id="140" name="Graphic 139">
            <a:extLst>
              <a:ext uri="{FF2B5EF4-FFF2-40B4-BE49-F238E27FC236}">
                <a16:creationId xmlns:a16="http://schemas.microsoft.com/office/drawing/2014/main" id="{73C216BC-68B0-E54C-A2D0-A1B5F0D7A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9954" y="1321703"/>
            <a:ext cx="687202" cy="687202"/>
          </a:xfrm>
          <a:prstGeom prst="rect">
            <a:avLst/>
          </a:prstGeom>
        </p:spPr>
      </p:pic>
      <p:sp>
        <p:nvSpPr>
          <p:cNvPr id="52" name="Right Arrow 51">
            <a:extLst>
              <a:ext uri="{FF2B5EF4-FFF2-40B4-BE49-F238E27FC236}">
                <a16:creationId xmlns:a16="http://schemas.microsoft.com/office/drawing/2014/main" id="{8BEE0BCC-E415-4449-81D2-FBE87D87EE96}"/>
              </a:ext>
            </a:extLst>
          </p:cNvPr>
          <p:cNvSpPr/>
          <p:nvPr/>
        </p:nvSpPr>
        <p:spPr bwMode="auto">
          <a:xfrm>
            <a:off x="358396" y="2081038"/>
            <a:ext cx="2350208" cy="2481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C33F12E1-3D03-4292-97B0-AA7632A3C80E}"/>
              </a:ext>
            </a:extLst>
          </p:cNvPr>
          <p:cNvCxnSpPr>
            <a:cxnSpLocks/>
          </p:cNvCxnSpPr>
          <p:nvPr/>
        </p:nvCxnSpPr>
        <p:spPr>
          <a:xfrm rot="-2700000" flipV="1">
            <a:off x="1748844" y="2716809"/>
            <a:ext cx="1080135" cy="0"/>
          </a:xfrm>
          <a:prstGeom prst="straightConnector1">
            <a:avLst/>
          </a:prstGeom>
          <a:ln w="38100">
            <a:solidFill>
              <a:srgbClr val="FF9900"/>
            </a:solidFill>
            <a:tailEnd type="arrow" w="med" len="sm"/>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6965A9E1-8C85-6E45-BF65-FBF29F0AB7A9}"/>
              </a:ext>
            </a:extLst>
          </p:cNvPr>
          <p:cNvSpPr/>
          <p:nvPr/>
        </p:nvSpPr>
        <p:spPr bwMode="auto">
          <a:xfrm>
            <a:off x="2718082" y="3591934"/>
            <a:ext cx="3069663" cy="642456"/>
          </a:xfrm>
          <a:prstGeom prst="roundRect">
            <a:avLst>
              <a:gd name="adj" fmla="val 9138"/>
            </a:avLst>
          </a:prstGeom>
          <a:noFill/>
          <a:ln w="19050">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58">
              <a:lnSpc>
                <a:spcPct val="90000"/>
              </a:lnSpc>
              <a:defRPr/>
            </a:pPr>
            <a:endParaRPr lang="en-US" sz="1500" dirty="0">
              <a:solidFill>
                <a:srgbClr val="FFFFFF"/>
              </a:solidFill>
              <a:latin typeface="Amazon Ember"/>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54CB63D9-C6A6-BC4E-912C-0FF87F0D0349}"/>
              </a:ext>
            </a:extLst>
          </p:cNvPr>
          <p:cNvCxnSpPr>
            <a:cxnSpLocks/>
          </p:cNvCxnSpPr>
          <p:nvPr/>
        </p:nvCxnSpPr>
        <p:spPr>
          <a:xfrm>
            <a:off x="4332366" y="3861919"/>
            <a:ext cx="1266886" cy="0"/>
          </a:xfrm>
          <a:prstGeom prst="straightConnector1">
            <a:avLst/>
          </a:prstGeom>
          <a:ln w="15875">
            <a:solidFill>
              <a:schemeClr val="tx1">
                <a:lumMod val="60000"/>
                <a:lumOff val="40000"/>
              </a:schemeClr>
            </a:solidFill>
            <a:prstDash val="sysDot"/>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7537A9CD-C042-3449-9EBB-83F5FB3FAF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2761" y="3647887"/>
            <a:ext cx="412470" cy="412470"/>
          </a:xfrm>
          <a:prstGeom prst="rect">
            <a:avLst/>
          </a:prstGeom>
        </p:spPr>
      </p:pic>
      <p:sp>
        <p:nvSpPr>
          <p:cNvPr id="53" name="Rectangle 52">
            <a:extLst>
              <a:ext uri="{FF2B5EF4-FFF2-40B4-BE49-F238E27FC236}">
                <a16:creationId xmlns:a16="http://schemas.microsoft.com/office/drawing/2014/main" id="{F8EDC900-76D9-4B49-9911-0B76360A34C8}"/>
              </a:ext>
            </a:extLst>
          </p:cNvPr>
          <p:cNvSpPr/>
          <p:nvPr/>
        </p:nvSpPr>
        <p:spPr bwMode="auto">
          <a:xfrm>
            <a:off x="3185124" y="3896824"/>
            <a:ext cx="160020" cy="16594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51" name="TextBox 50">
            <a:extLst>
              <a:ext uri="{FF2B5EF4-FFF2-40B4-BE49-F238E27FC236}">
                <a16:creationId xmlns:a16="http://schemas.microsoft.com/office/drawing/2014/main" id="{DCDFAD0D-9E86-B143-A64A-B9CDD5D6E1E8}"/>
              </a:ext>
            </a:extLst>
          </p:cNvPr>
          <p:cNvSpPr txBox="1">
            <a:spLocks/>
          </p:cNvSpPr>
          <p:nvPr/>
        </p:nvSpPr>
        <p:spPr>
          <a:xfrm>
            <a:off x="2701363" y="4061534"/>
            <a:ext cx="835265" cy="153693"/>
          </a:xfrm>
          <a:prstGeom prst="rect">
            <a:avLst/>
          </a:prstGeom>
          <a:no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UltraWarm Node</a:t>
            </a:r>
          </a:p>
        </p:txBody>
      </p:sp>
      <p:pic>
        <p:nvPicPr>
          <p:cNvPr id="56" name="Graphic 55">
            <a:extLst>
              <a:ext uri="{FF2B5EF4-FFF2-40B4-BE49-F238E27FC236}">
                <a16:creationId xmlns:a16="http://schemas.microsoft.com/office/drawing/2014/main" id="{2415E179-AE74-4640-BC48-A71F63844C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9491" y="3647887"/>
            <a:ext cx="412470" cy="412470"/>
          </a:xfrm>
          <a:prstGeom prst="rect">
            <a:avLst/>
          </a:prstGeom>
        </p:spPr>
      </p:pic>
      <p:sp>
        <p:nvSpPr>
          <p:cNvPr id="59" name="Rectangle 58">
            <a:extLst>
              <a:ext uri="{FF2B5EF4-FFF2-40B4-BE49-F238E27FC236}">
                <a16:creationId xmlns:a16="http://schemas.microsoft.com/office/drawing/2014/main" id="{2D630E30-D273-9140-84FD-2F7C52E99778}"/>
              </a:ext>
            </a:extLst>
          </p:cNvPr>
          <p:cNvSpPr/>
          <p:nvPr/>
        </p:nvSpPr>
        <p:spPr bwMode="auto">
          <a:xfrm>
            <a:off x="3971854" y="3896824"/>
            <a:ext cx="160020" cy="16594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F1E22902-D56B-0C40-AC88-E6151914ED27}"/>
              </a:ext>
            </a:extLst>
          </p:cNvPr>
          <p:cNvSpPr txBox="1">
            <a:spLocks/>
          </p:cNvSpPr>
          <p:nvPr/>
        </p:nvSpPr>
        <p:spPr>
          <a:xfrm>
            <a:off x="3488093" y="4061534"/>
            <a:ext cx="835265" cy="153693"/>
          </a:xfrm>
          <a:prstGeom prst="rect">
            <a:avLst/>
          </a:prstGeom>
          <a:no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UltraWarm Node</a:t>
            </a:r>
          </a:p>
        </p:txBody>
      </p:sp>
      <p:pic>
        <p:nvPicPr>
          <p:cNvPr id="61" name="Graphic 60">
            <a:extLst>
              <a:ext uri="{FF2B5EF4-FFF2-40B4-BE49-F238E27FC236}">
                <a16:creationId xmlns:a16="http://schemas.microsoft.com/office/drawing/2014/main" id="{B14230E4-7866-B24C-B5AB-803201269E93}"/>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3545632" y="2699791"/>
            <a:ext cx="687202" cy="687202"/>
          </a:xfrm>
          <a:prstGeom prst="rect">
            <a:avLst/>
          </a:prstGeom>
        </p:spPr>
      </p:pic>
      <p:sp>
        <p:nvSpPr>
          <p:cNvPr id="62" name="Right Arrow 61">
            <a:extLst>
              <a:ext uri="{FF2B5EF4-FFF2-40B4-BE49-F238E27FC236}">
                <a16:creationId xmlns:a16="http://schemas.microsoft.com/office/drawing/2014/main" id="{A00D3D18-6FC9-9044-AD39-4E6EB7051DBA}"/>
              </a:ext>
            </a:extLst>
          </p:cNvPr>
          <p:cNvSpPr/>
          <p:nvPr/>
        </p:nvSpPr>
        <p:spPr bwMode="auto">
          <a:xfrm rot="5400000">
            <a:off x="3923475" y="2950460"/>
            <a:ext cx="831088" cy="2481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91178E91-BA10-0449-B26F-5C4442CAB1CA}"/>
              </a:ext>
            </a:extLst>
          </p:cNvPr>
          <p:cNvSpPr txBox="1"/>
          <p:nvPr/>
        </p:nvSpPr>
        <p:spPr>
          <a:xfrm>
            <a:off x="4396323" y="2925571"/>
            <a:ext cx="519694" cy="207749"/>
          </a:xfrm>
          <a:prstGeom prst="rect">
            <a:avLst/>
          </a:prstGeom>
          <a:solidFill>
            <a:schemeClr val="tx1">
              <a:lumMod val="50000"/>
            </a:schemeClr>
          </a:solidFill>
        </p:spPr>
        <p:txBody>
          <a:bodyPr wrap="none" rtlCol="0">
            <a:spAutoFit/>
          </a:bodyPr>
          <a:lstStyle/>
          <a:p>
            <a:pPr algn="ctr">
              <a:defRPr/>
            </a:pPr>
            <a:r>
              <a:rPr lang="en-US" sz="750" dirty="0">
                <a:solidFill>
                  <a:srgbClr val="FFFFFF"/>
                </a:solidFill>
                <a:latin typeface="Amazon Ember Regular" panose="020B0603020204020204" pitchFamily="34" charset="0"/>
              </a:rPr>
              <a:t>Migrate</a:t>
            </a:r>
            <a:endParaRPr lang="en-US" sz="750" dirty="0">
              <a:solidFill>
                <a:srgbClr val="FFFFFF"/>
              </a:solidFill>
              <a:latin typeface="Amazon Ember Regular"/>
            </a:endParaRPr>
          </a:p>
        </p:txBody>
      </p:sp>
      <p:cxnSp>
        <p:nvCxnSpPr>
          <p:cNvPr id="65" name="Straight Arrow Connector 64">
            <a:extLst>
              <a:ext uri="{FF2B5EF4-FFF2-40B4-BE49-F238E27FC236}">
                <a16:creationId xmlns:a16="http://schemas.microsoft.com/office/drawing/2014/main" id="{D44DB331-6A2E-6B43-A37A-2E7CE47D3C64}"/>
              </a:ext>
            </a:extLst>
          </p:cNvPr>
          <p:cNvCxnSpPr>
            <a:cxnSpLocks/>
          </p:cNvCxnSpPr>
          <p:nvPr/>
        </p:nvCxnSpPr>
        <p:spPr>
          <a:xfrm rot="2700000">
            <a:off x="1753296" y="3481316"/>
            <a:ext cx="1082214" cy="0"/>
          </a:xfrm>
          <a:prstGeom prst="straightConnector1">
            <a:avLst/>
          </a:prstGeom>
          <a:ln w="38100">
            <a:solidFill>
              <a:srgbClr val="FF9900"/>
            </a:solidFill>
            <a:tailEnd type="arrow" w="med" len="sm"/>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66" name="Content Placeholder 2">
            <a:extLst>
              <a:ext uri="{FF2B5EF4-FFF2-40B4-BE49-F238E27FC236}">
                <a16:creationId xmlns:a16="http://schemas.microsoft.com/office/drawing/2014/main" id="{F4457DDF-3D81-F34D-BEF6-91CB7BBA3356}"/>
              </a:ext>
            </a:extLst>
          </p:cNvPr>
          <p:cNvSpPr txBox="1">
            <a:spLocks/>
          </p:cNvSpPr>
          <p:nvPr/>
        </p:nvSpPr>
        <p:spPr>
          <a:xfrm>
            <a:off x="6157180" y="1043597"/>
            <a:ext cx="2784493" cy="3270126"/>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UltraWarm</a:t>
            </a:r>
          </a:p>
          <a:p>
            <a:r>
              <a:rPr lang="en-US" sz="1750"/>
              <a:t>Typical ~ 40% cost reduction vs. hot storage tier</a:t>
            </a:r>
          </a:p>
          <a:p>
            <a:r>
              <a:rPr lang="en-US" sz="1750"/>
              <a:t>Scale up to 3 PB per domain</a:t>
            </a:r>
          </a:p>
          <a:p>
            <a:r>
              <a:rPr lang="en-US" sz="1750"/>
              <a:t>Interactive log analytics</a:t>
            </a:r>
            <a:br>
              <a:rPr lang="en-US" sz="1750"/>
            </a:br>
            <a:r>
              <a:rPr lang="en-US" sz="1750"/>
              <a:t>and visualization</a:t>
            </a:r>
          </a:p>
          <a:p>
            <a:r>
              <a:rPr lang="en-US" sz="1750"/>
              <a:t>2x performance vs. OS Hot/Warm/Cold architectures</a:t>
            </a:r>
            <a:endParaRPr lang="en-US" sz="1750" dirty="0"/>
          </a:p>
        </p:txBody>
      </p:sp>
      <p:pic>
        <p:nvPicPr>
          <p:cNvPr id="68" name="Graphic 31">
            <a:extLst>
              <a:ext uri="{FF2B5EF4-FFF2-40B4-BE49-F238E27FC236}">
                <a16:creationId xmlns:a16="http://schemas.microsoft.com/office/drawing/2014/main" id="{7F9824F4-4F75-F840-A0B7-697E301F29E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88813" y="3921833"/>
            <a:ext cx="158286" cy="15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31">
            <a:extLst>
              <a:ext uri="{FF2B5EF4-FFF2-40B4-BE49-F238E27FC236}">
                <a16:creationId xmlns:a16="http://schemas.microsoft.com/office/drawing/2014/main" id="{90D1BB41-879C-AD40-B418-6582D0713D6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982036" y="3924731"/>
            <a:ext cx="158286" cy="15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067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FABC3ED5-1EF9-1F43-AA9C-AF795227097F}"/>
              </a:ext>
            </a:extLst>
          </p:cNvPr>
          <p:cNvSpPr txBox="1">
            <a:spLocks/>
          </p:cNvSpPr>
          <p:nvPr/>
        </p:nvSpPr>
        <p:spPr>
          <a:xfrm>
            <a:off x="2718082" y="2370735"/>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14" name="TextBox 113">
            <a:extLst>
              <a:ext uri="{FF2B5EF4-FFF2-40B4-BE49-F238E27FC236}">
                <a16:creationId xmlns:a16="http://schemas.microsoft.com/office/drawing/2014/main" id="{317A727B-1331-B749-96F2-E54FF0F386D9}"/>
              </a:ext>
            </a:extLst>
          </p:cNvPr>
          <p:cNvSpPr txBox="1">
            <a:spLocks/>
          </p:cNvSpPr>
          <p:nvPr/>
        </p:nvSpPr>
        <p:spPr>
          <a:xfrm>
            <a:off x="3353710" y="2360917"/>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19" name="TextBox 118">
            <a:extLst>
              <a:ext uri="{FF2B5EF4-FFF2-40B4-BE49-F238E27FC236}">
                <a16:creationId xmlns:a16="http://schemas.microsoft.com/office/drawing/2014/main" id="{02CF4929-D016-8E48-B3FE-C98B9959DEFB}"/>
              </a:ext>
            </a:extLst>
          </p:cNvPr>
          <p:cNvSpPr txBox="1">
            <a:spLocks/>
          </p:cNvSpPr>
          <p:nvPr/>
        </p:nvSpPr>
        <p:spPr>
          <a:xfrm>
            <a:off x="3989337" y="2360917"/>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24" name="TextBox 123">
            <a:extLst>
              <a:ext uri="{FF2B5EF4-FFF2-40B4-BE49-F238E27FC236}">
                <a16:creationId xmlns:a16="http://schemas.microsoft.com/office/drawing/2014/main" id="{F543837A-9AF4-064D-8A38-61C9D39124DB}"/>
              </a:ext>
            </a:extLst>
          </p:cNvPr>
          <p:cNvSpPr txBox="1">
            <a:spLocks/>
          </p:cNvSpPr>
          <p:nvPr/>
        </p:nvSpPr>
        <p:spPr>
          <a:xfrm>
            <a:off x="4624964" y="2360917"/>
            <a:ext cx="535523" cy="153693"/>
          </a:xfrm>
          <a:prstGeom prst="rect">
            <a:avLst/>
          </a:prstGeom>
          <a:solidFill>
            <a:schemeClr val="tx1">
              <a:lumMod val="50000"/>
            </a:schemeClr>
          </a:solid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Hot Node</a:t>
            </a:r>
          </a:p>
        </p:txBody>
      </p:sp>
      <p:sp>
        <p:nvSpPr>
          <p:cNvPr id="19" name="TextBox 18">
            <a:extLst>
              <a:ext uri="{FF2B5EF4-FFF2-40B4-BE49-F238E27FC236}">
                <a16:creationId xmlns:a16="http://schemas.microsoft.com/office/drawing/2014/main" id="{5008B7B3-7F19-014F-AE5C-19BAD0904356}"/>
              </a:ext>
            </a:extLst>
          </p:cNvPr>
          <p:cNvSpPr txBox="1"/>
          <p:nvPr/>
        </p:nvSpPr>
        <p:spPr>
          <a:xfrm>
            <a:off x="3231052" y="1563871"/>
            <a:ext cx="722955" cy="271228"/>
          </a:xfrm>
          <a:prstGeom prst="rect">
            <a:avLst/>
          </a:prstGeom>
          <a:solidFill>
            <a:schemeClr val="tx1">
              <a:lumMod val="50000"/>
            </a:schemeClr>
          </a:solidFill>
        </p:spPr>
        <p:txBody>
          <a:bodyPr wrap="none" lIns="114300" tIns="91440" rIns="114300" bIns="91440" rtlCol="0">
            <a:spAutoFit/>
          </a:bodyPr>
          <a:lstStyle/>
          <a:p>
            <a:pPr>
              <a:lnSpc>
                <a:spcPct val="90000"/>
              </a:lnSpc>
              <a:spcAft>
                <a:spcPts val="1125"/>
              </a:spcAft>
            </a:pPr>
            <a:r>
              <a:rPr lang="en-US" sz="625" dirty="0">
                <a:solidFill>
                  <a:schemeClr val="bg1"/>
                </a:solidFill>
              </a:rPr>
              <a:t>Active Leader</a:t>
            </a:r>
          </a:p>
        </p:txBody>
      </p:sp>
      <p:sp>
        <p:nvSpPr>
          <p:cNvPr id="69" name="TextBox 68">
            <a:extLst>
              <a:ext uri="{FF2B5EF4-FFF2-40B4-BE49-F238E27FC236}">
                <a16:creationId xmlns:a16="http://schemas.microsoft.com/office/drawing/2014/main" id="{2C4F668D-CE1E-504B-9195-43E1229B513D}"/>
              </a:ext>
            </a:extLst>
          </p:cNvPr>
          <p:cNvSpPr txBox="1"/>
          <p:nvPr/>
        </p:nvSpPr>
        <p:spPr>
          <a:xfrm>
            <a:off x="3877741" y="1563871"/>
            <a:ext cx="772647" cy="271228"/>
          </a:xfrm>
          <a:prstGeom prst="rect">
            <a:avLst/>
          </a:prstGeom>
          <a:solidFill>
            <a:schemeClr val="tx1">
              <a:lumMod val="50000"/>
            </a:schemeClr>
          </a:solidFill>
        </p:spPr>
        <p:txBody>
          <a:bodyPr wrap="none" lIns="114300" tIns="91440" rIns="114300" bIns="91440" rtlCol="0">
            <a:spAutoFit/>
          </a:bodyPr>
          <a:lstStyle/>
          <a:p>
            <a:pPr>
              <a:lnSpc>
                <a:spcPct val="90000"/>
              </a:lnSpc>
              <a:spcAft>
                <a:spcPts val="1125"/>
              </a:spcAft>
            </a:pPr>
            <a:r>
              <a:rPr lang="en-US" sz="625" dirty="0">
                <a:solidFill>
                  <a:schemeClr val="bg1"/>
                </a:solidFill>
              </a:rPr>
              <a:t>Backup Leader</a:t>
            </a:r>
          </a:p>
        </p:txBody>
      </p:sp>
      <p:sp>
        <p:nvSpPr>
          <p:cNvPr id="71" name="TextBox 70">
            <a:extLst>
              <a:ext uri="{FF2B5EF4-FFF2-40B4-BE49-F238E27FC236}">
                <a16:creationId xmlns:a16="http://schemas.microsoft.com/office/drawing/2014/main" id="{66A9F3D6-9FA1-4F49-94A7-1BC86B718758}"/>
              </a:ext>
            </a:extLst>
          </p:cNvPr>
          <p:cNvSpPr txBox="1"/>
          <p:nvPr/>
        </p:nvSpPr>
        <p:spPr>
          <a:xfrm>
            <a:off x="4522321" y="1563871"/>
            <a:ext cx="772647" cy="271228"/>
          </a:xfrm>
          <a:prstGeom prst="rect">
            <a:avLst/>
          </a:prstGeom>
          <a:solidFill>
            <a:schemeClr val="tx1">
              <a:lumMod val="50000"/>
            </a:schemeClr>
          </a:solidFill>
        </p:spPr>
        <p:txBody>
          <a:bodyPr wrap="none" lIns="114300" tIns="91440" rIns="114300" bIns="91440" rtlCol="0">
            <a:spAutoFit/>
          </a:bodyPr>
          <a:lstStyle/>
          <a:p>
            <a:pPr>
              <a:lnSpc>
                <a:spcPct val="90000"/>
              </a:lnSpc>
              <a:spcAft>
                <a:spcPts val="1125"/>
              </a:spcAft>
            </a:pPr>
            <a:r>
              <a:rPr lang="en-US" sz="625" dirty="0">
                <a:solidFill>
                  <a:schemeClr val="bg1"/>
                </a:solidFill>
              </a:rPr>
              <a:t>Backup Leader</a:t>
            </a:r>
          </a:p>
        </p:txBody>
      </p:sp>
      <p:sp>
        <p:nvSpPr>
          <p:cNvPr id="8" name="Rectangle 7">
            <a:extLst>
              <a:ext uri="{FF2B5EF4-FFF2-40B4-BE49-F238E27FC236}">
                <a16:creationId xmlns:a16="http://schemas.microsoft.com/office/drawing/2014/main" id="{23D0DBCD-2EAA-D34F-B579-E32F96587BE8}"/>
              </a:ext>
            </a:extLst>
          </p:cNvPr>
          <p:cNvSpPr/>
          <p:nvPr/>
        </p:nvSpPr>
        <p:spPr>
          <a:xfrm>
            <a:off x="2553487" y="907541"/>
            <a:ext cx="3409016" cy="4121659"/>
          </a:xfrm>
          <a:prstGeom prst="rect">
            <a:avLst/>
          </a:prstGeom>
          <a:noFill/>
          <a:ln w="19050" cap="flat" cmpd="sng" algn="ctr">
            <a:solidFill>
              <a:schemeClr val="tx1"/>
            </a:solidFill>
            <a:prstDash val="solid"/>
          </a:ln>
          <a:effectLst/>
        </p:spPr>
        <p:txBody>
          <a:bodyPr lIns="57149" tIns="45720" rIns="57149" bIns="28574" rtlCol="0" anchor="t" anchorCtr="0"/>
          <a:lstStyle/>
          <a:p>
            <a:pPr algn="ctr" defTabSz="457171">
              <a:spcBef>
                <a:spcPts val="2400"/>
              </a:spcBef>
              <a:defRPr/>
            </a:pPr>
            <a:r>
              <a:rPr lang="en-US" sz="1125" b="1" dirty="0">
                <a:solidFill>
                  <a:srgbClr val="FFFFFF"/>
                </a:solidFill>
                <a:latin typeface="Amazon Ember" charset="0"/>
                <a:ea typeface="Amazon Ember" charset="0"/>
                <a:cs typeface="Amazon Ember" charset="0"/>
              </a:rPr>
              <a:t>Amazon OpenSearch Service domain</a:t>
            </a:r>
          </a:p>
        </p:txBody>
      </p:sp>
      <p:sp>
        <p:nvSpPr>
          <p:cNvPr id="2" name="Title 1"/>
          <p:cNvSpPr>
            <a:spLocks noGrp="1"/>
          </p:cNvSpPr>
          <p:nvPr>
            <p:ph type="title"/>
          </p:nvPr>
        </p:nvSpPr>
        <p:spPr/>
        <p:txBody>
          <a:bodyPr/>
          <a:lstStyle/>
          <a:p>
            <a:r>
              <a:rPr lang="en-US" dirty="0"/>
              <a:t>Tiered Storage for Amazon OpenSearch Service </a:t>
            </a:r>
            <a:endParaRPr lang="en-US" sz="1800" dirty="0">
              <a:solidFill>
                <a:schemeClr val="accent1"/>
              </a:solidFill>
            </a:endParaRPr>
          </a:p>
        </p:txBody>
      </p:sp>
      <p:sp>
        <p:nvSpPr>
          <p:cNvPr id="46" name="Freeform 6">
            <a:extLst>
              <a:ext uri="{FF2B5EF4-FFF2-40B4-BE49-F238E27FC236}">
                <a16:creationId xmlns:a16="http://schemas.microsoft.com/office/drawing/2014/main" id="{41237459-F9B8-2443-8A0B-7DDAD046AD39}"/>
              </a:ext>
            </a:extLst>
          </p:cNvPr>
          <p:cNvSpPr>
            <a:spLocks/>
          </p:cNvSpPr>
          <p:nvPr/>
        </p:nvSpPr>
        <p:spPr bwMode="auto">
          <a:xfrm>
            <a:off x="1309342" y="2910840"/>
            <a:ext cx="461259" cy="320262"/>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solidFill>
            <a:srgbClr val="232F3E"/>
          </a:solidFill>
          <a:ln w="1905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pPr defTabSz="571464">
              <a:lnSpc>
                <a:spcPct val="90000"/>
              </a:lnSpc>
              <a:defRPr/>
            </a:pPr>
            <a:endParaRPr lang="en-US" sz="1125" kern="0" dirty="0">
              <a:solidFill>
                <a:srgbClr val="232F3E"/>
              </a:solidFill>
              <a:latin typeface="Arial"/>
            </a:endParaRPr>
          </a:p>
        </p:txBody>
      </p:sp>
      <p:pic>
        <p:nvPicPr>
          <p:cNvPr id="44" name="Picture 43">
            <a:extLst>
              <a:ext uri="{FF2B5EF4-FFF2-40B4-BE49-F238E27FC236}">
                <a16:creationId xmlns:a16="http://schemas.microsoft.com/office/drawing/2014/main" id="{B7F5D73D-136C-7C4C-A1B2-BF29CBFA82C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37346" y="2939192"/>
            <a:ext cx="410969" cy="265004"/>
          </a:xfrm>
          <a:prstGeom prst="rect">
            <a:avLst/>
          </a:prstGeom>
          <a:noFill/>
          <a:ln>
            <a:noFill/>
          </a:ln>
        </p:spPr>
      </p:pic>
      <p:sp>
        <p:nvSpPr>
          <p:cNvPr id="47" name="Freeform 7">
            <a:extLst>
              <a:ext uri="{FF2B5EF4-FFF2-40B4-BE49-F238E27FC236}">
                <a16:creationId xmlns:a16="http://schemas.microsoft.com/office/drawing/2014/main" id="{5C135CD4-4F3E-CC4D-8899-D784BDA5632B}"/>
              </a:ext>
            </a:extLst>
          </p:cNvPr>
          <p:cNvSpPr>
            <a:spLocks/>
          </p:cNvSpPr>
          <p:nvPr/>
        </p:nvSpPr>
        <p:spPr bwMode="auto">
          <a:xfrm>
            <a:off x="1331624" y="2934563"/>
            <a:ext cx="416692" cy="277128"/>
          </a:xfrm>
          <a:custGeom>
            <a:avLst/>
            <a:gdLst>
              <a:gd name="T0" fmla="*/ 374 w 374"/>
              <a:gd name="T1" fmla="*/ 77 h 257"/>
              <a:gd name="T2" fmla="*/ 374 w 374"/>
              <a:gd name="T3" fmla="*/ 0 h 257"/>
              <a:gd name="T4" fmla="*/ 0 w 374"/>
              <a:gd name="T5" fmla="*/ 0 h 257"/>
              <a:gd name="T6" fmla="*/ 0 w 374"/>
              <a:gd name="T7" fmla="*/ 257 h 257"/>
              <a:gd name="T8" fmla="*/ 374 w 374"/>
              <a:gd name="T9" fmla="*/ 257 h 257"/>
              <a:gd name="T10" fmla="*/ 374 w 374"/>
              <a:gd name="T11" fmla="*/ 77 h 257"/>
            </a:gdLst>
            <a:ahLst/>
            <a:cxnLst>
              <a:cxn ang="0">
                <a:pos x="T0" y="T1"/>
              </a:cxn>
              <a:cxn ang="0">
                <a:pos x="T2" y="T3"/>
              </a:cxn>
              <a:cxn ang="0">
                <a:pos x="T4" y="T5"/>
              </a:cxn>
              <a:cxn ang="0">
                <a:pos x="T6" y="T7"/>
              </a:cxn>
              <a:cxn ang="0">
                <a:pos x="T8" y="T9"/>
              </a:cxn>
              <a:cxn ang="0">
                <a:pos x="T10" y="T11"/>
              </a:cxn>
            </a:cxnLst>
            <a:rect l="0" t="0" r="r" b="b"/>
            <a:pathLst>
              <a:path w="374" h="257">
                <a:moveTo>
                  <a:pt x="374" y="77"/>
                </a:moveTo>
                <a:lnTo>
                  <a:pt x="374" y="0"/>
                </a:lnTo>
                <a:lnTo>
                  <a:pt x="0" y="0"/>
                </a:lnTo>
                <a:lnTo>
                  <a:pt x="0" y="257"/>
                </a:lnTo>
                <a:lnTo>
                  <a:pt x="374" y="257"/>
                </a:lnTo>
                <a:lnTo>
                  <a:pt x="374" y="77"/>
                </a:lnTo>
              </a:path>
            </a:pathLst>
          </a:custGeom>
          <a:noFill/>
          <a:ln w="1905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pPr defTabSz="571464">
              <a:lnSpc>
                <a:spcPct val="90000"/>
              </a:lnSpc>
              <a:defRPr/>
            </a:pPr>
            <a:endParaRPr lang="en-US" sz="1125" kern="0" dirty="0">
              <a:solidFill>
                <a:srgbClr val="232F3E"/>
              </a:solidFill>
              <a:latin typeface="Arial"/>
            </a:endParaRPr>
          </a:p>
        </p:txBody>
      </p:sp>
      <p:sp>
        <p:nvSpPr>
          <p:cNvPr id="48" name="Freeform: Shape 85">
            <a:extLst>
              <a:ext uri="{FF2B5EF4-FFF2-40B4-BE49-F238E27FC236}">
                <a16:creationId xmlns:a16="http://schemas.microsoft.com/office/drawing/2014/main" id="{4BE26A98-9847-C341-906C-8296B929A509}"/>
              </a:ext>
            </a:extLst>
          </p:cNvPr>
          <p:cNvSpPr>
            <a:spLocks/>
          </p:cNvSpPr>
          <p:nvPr/>
        </p:nvSpPr>
        <p:spPr bwMode="auto">
          <a:xfrm>
            <a:off x="1259205" y="3231102"/>
            <a:ext cx="555961" cy="39897"/>
          </a:xfrm>
          <a:custGeom>
            <a:avLst/>
            <a:gdLst>
              <a:gd name="connsiteX0" fmla="*/ 0 w 792162"/>
              <a:gd name="connsiteY0" fmla="*/ 0 h 58737"/>
              <a:gd name="connsiteX1" fmla="*/ 792162 w 792162"/>
              <a:gd name="connsiteY1" fmla="*/ 0 h 58737"/>
              <a:gd name="connsiteX2" fmla="*/ 792162 w 792162"/>
              <a:gd name="connsiteY2" fmla="*/ 39687 h 58737"/>
              <a:gd name="connsiteX3" fmla="*/ 792162 w 792162"/>
              <a:gd name="connsiteY3" fmla="*/ 39688 h 58737"/>
              <a:gd name="connsiteX4" fmla="*/ 792161 w 792162"/>
              <a:gd name="connsiteY4" fmla="*/ 39688 h 58737"/>
              <a:gd name="connsiteX5" fmla="*/ 787541 w 792162"/>
              <a:gd name="connsiteY5" fmla="*/ 44450 h 58737"/>
              <a:gd name="connsiteX6" fmla="*/ 786881 w 792162"/>
              <a:gd name="connsiteY6" fmla="*/ 45130 h 58737"/>
              <a:gd name="connsiteX7" fmla="*/ 749914 w 792162"/>
              <a:gd name="connsiteY7" fmla="*/ 58737 h 58737"/>
              <a:gd name="connsiteX8" fmla="*/ 47530 w 792162"/>
              <a:gd name="connsiteY8" fmla="*/ 58737 h 58737"/>
              <a:gd name="connsiteX9" fmla="*/ 2641 w 792162"/>
              <a:gd name="connsiteY9" fmla="*/ 42409 h 58737"/>
              <a:gd name="connsiteX10" fmla="*/ 1 w 792162"/>
              <a:gd name="connsiteY10" fmla="*/ 39688 h 58737"/>
              <a:gd name="connsiteX11" fmla="*/ 0 w 792162"/>
              <a:gd name="connsiteY11" fmla="*/ 39688 h 58737"/>
              <a:gd name="connsiteX12" fmla="*/ 0 w 792162"/>
              <a:gd name="connsiteY12" fmla="*/ 39687 h 5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162" h="58737">
                <a:moveTo>
                  <a:pt x="0" y="0"/>
                </a:moveTo>
                <a:lnTo>
                  <a:pt x="792162" y="0"/>
                </a:lnTo>
                <a:lnTo>
                  <a:pt x="792162" y="39687"/>
                </a:lnTo>
                <a:lnTo>
                  <a:pt x="792162" y="39688"/>
                </a:lnTo>
                <a:lnTo>
                  <a:pt x="792161" y="39688"/>
                </a:lnTo>
                <a:lnTo>
                  <a:pt x="787541" y="44450"/>
                </a:lnTo>
                <a:cubicBezTo>
                  <a:pt x="786881" y="45130"/>
                  <a:pt x="786881" y="45130"/>
                  <a:pt x="786881" y="45130"/>
                </a:cubicBezTo>
                <a:cubicBezTo>
                  <a:pt x="776319" y="53294"/>
                  <a:pt x="763116" y="58737"/>
                  <a:pt x="749914" y="58737"/>
                </a:cubicBezTo>
                <a:cubicBezTo>
                  <a:pt x="47530" y="58737"/>
                  <a:pt x="47530" y="58737"/>
                  <a:pt x="47530" y="58737"/>
                </a:cubicBezTo>
                <a:cubicBezTo>
                  <a:pt x="31687" y="58737"/>
                  <a:pt x="15843" y="53294"/>
                  <a:pt x="2641" y="42409"/>
                </a:cubicBezTo>
                <a:lnTo>
                  <a:pt x="1" y="39688"/>
                </a:lnTo>
                <a:lnTo>
                  <a:pt x="0" y="39688"/>
                </a:lnTo>
                <a:lnTo>
                  <a:pt x="0" y="39687"/>
                </a:lnTo>
                <a:close/>
              </a:path>
            </a:pathLst>
          </a:custGeom>
          <a:solidFill>
            <a:srgbClr val="232F3E"/>
          </a:solidFill>
          <a:ln w="19050" cap="flat">
            <a:solidFill>
              <a:schemeClr val="tx1"/>
            </a:solidFill>
            <a:prstDash val="solid"/>
            <a:round/>
            <a:headEnd/>
            <a:tailEnd/>
          </a:ln>
        </p:spPr>
        <p:txBody>
          <a:bodyPr vert="horz" wrap="square" lIns="57150" tIns="28575" rIns="57150" bIns="28575" numCol="1" anchor="t" anchorCtr="0" compatLnSpc="1">
            <a:prstTxWarp prst="textNoShape">
              <a:avLst/>
            </a:prstTxWarp>
            <a:noAutofit/>
          </a:bodyPr>
          <a:lstStyle/>
          <a:p>
            <a:pPr defTabSz="571464">
              <a:lnSpc>
                <a:spcPct val="90000"/>
              </a:lnSpc>
              <a:defRPr/>
            </a:pPr>
            <a:endParaRPr lang="en-US" sz="1125" kern="0" dirty="0">
              <a:solidFill>
                <a:srgbClr val="232F3E"/>
              </a:solidFill>
              <a:latin typeface="Arial"/>
            </a:endParaRPr>
          </a:p>
        </p:txBody>
      </p:sp>
      <p:sp>
        <p:nvSpPr>
          <p:cNvPr id="9" name="TextBox 8">
            <a:extLst>
              <a:ext uri="{FF2B5EF4-FFF2-40B4-BE49-F238E27FC236}">
                <a16:creationId xmlns:a16="http://schemas.microsoft.com/office/drawing/2014/main" id="{3FC67B8A-B031-4AFC-A9AF-435B4F3601EA}"/>
              </a:ext>
            </a:extLst>
          </p:cNvPr>
          <p:cNvSpPr txBox="1"/>
          <p:nvPr/>
        </p:nvSpPr>
        <p:spPr>
          <a:xfrm>
            <a:off x="1241718" y="3306456"/>
            <a:ext cx="596504" cy="226985"/>
          </a:xfrm>
          <a:prstGeom prst="rect">
            <a:avLst/>
          </a:prstGeom>
          <a:noFill/>
        </p:spPr>
        <p:txBody>
          <a:bodyPr wrap="square" rtlCol="0">
            <a:spAutoFit/>
          </a:bodyPr>
          <a:lstStyle/>
          <a:p>
            <a:pPr algn="ctr" defTabSz="457189">
              <a:defRPr/>
            </a:pPr>
            <a:r>
              <a:rPr lang="en-US" sz="875" dirty="0">
                <a:solidFill>
                  <a:srgbClr val="FFFFFF"/>
                </a:solidFill>
                <a:ea typeface="Amazon Ember" panose="020B0603020204020204" pitchFamily="34" charset="0"/>
                <a:cs typeface="Amazon Ember" panose="020B0603020204020204" pitchFamily="34" charset="0"/>
              </a:rPr>
              <a:t>Queries</a:t>
            </a:r>
          </a:p>
        </p:txBody>
      </p:sp>
      <p:sp>
        <p:nvSpPr>
          <p:cNvPr id="82" name="Rounded Rectangle 81"/>
          <p:cNvSpPr/>
          <p:nvPr/>
        </p:nvSpPr>
        <p:spPr bwMode="auto">
          <a:xfrm>
            <a:off x="2719794" y="1885122"/>
            <a:ext cx="3077696" cy="653498"/>
          </a:xfrm>
          <a:prstGeom prst="roundRect">
            <a:avLst>
              <a:gd name="adj" fmla="val 8314"/>
            </a:avLst>
          </a:prstGeom>
          <a:noFill/>
          <a:ln w="19050">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58">
              <a:lnSpc>
                <a:spcPct val="90000"/>
              </a:lnSpc>
              <a:defRPr/>
            </a:pPr>
            <a:endParaRPr lang="en-US" sz="1500" dirty="0">
              <a:solidFill>
                <a:srgbClr val="FFFFFF"/>
              </a:solidFill>
              <a:latin typeface="Amazon Ember"/>
              <a:ea typeface="Segoe UI" pitchFamily="34" charset="0"/>
              <a:cs typeface="Segoe UI" pitchFamily="34" charset="0"/>
            </a:endParaRPr>
          </a:p>
        </p:txBody>
      </p:sp>
      <p:sp>
        <p:nvSpPr>
          <p:cNvPr id="6" name="Rounded Rectangle 5"/>
          <p:cNvSpPr/>
          <p:nvPr/>
        </p:nvSpPr>
        <p:spPr bwMode="auto">
          <a:xfrm>
            <a:off x="3277890" y="1153240"/>
            <a:ext cx="1958420" cy="653343"/>
          </a:xfrm>
          <a:prstGeom prst="roundRect">
            <a:avLst>
              <a:gd name="adj" fmla="val 8361"/>
            </a:avLst>
          </a:prstGeom>
          <a:noFill/>
          <a:ln w="19050">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58">
              <a:lnSpc>
                <a:spcPct val="90000"/>
              </a:lnSpc>
              <a:defRPr/>
            </a:pPr>
            <a:endParaRPr lang="en-US" sz="1500" dirty="0">
              <a:solidFill>
                <a:srgbClr val="FFFFFF"/>
              </a:solidFill>
              <a:latin typeface="Amazon Ember"/>
              <a:ea typeface="Segoe UI" pitchFamily="34" charset="0"/>
              <a:cs typeface="Segoe UI" pitchFamily="34" charset="0"/>
            </a:endParaRPr>
          </a:p>
        </p:txBody>
      </p:sp>
      <p:pic>
        <p:nvPicPr>
          <p:cNvPr id="64" name="Graphic 66">
            <a:extLst>
              <a:ext uri="{FF2B5EF4-FFF2-40B4-BE49-F238E27FC236}">
                <a16:creationId xmlns:a16="http://schemas.microsoft.com/office/drawing/2014/main" id="{3DFCA1CF-F09E-6841-81F3-49AE6F0C5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4691" y="1230947"/>
            <a:ext cx="412470" cy="412471"/>
          </a:xfrm>
          <a:prstGeom prst="rect">
            <a:avLst/>
          </a:prstGeom>
        </p:spPr>
      </p:pic>
      <p:pic>
        <p:nvPicPr>
          <p:cNvPr id="67" name="Graphic 66">
            <a:extLst>
              <a:ext uri="{FF2B5EF4-FFF2-40B4-BE49-F238E27FC236}">
                <a16:creationId xmlns:a16="http://schemas.microsoft.com/office/drawing/2014/main" id="{444D0398-00A6-1642-A198-71FF703D4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1380" y="1229998"/>
            <a:ext cx="412470" cy="412471"/>
          </a:xfrm>
          <a:prstGeom prst="rect">
            <a:avLst/>
          </a:prstGeom>
        </p:spPr>
      </p:pic>
      <p:pic>
        <p:nvPicPr>
          <p:cNvPr id="70" name="Graphic 69">
            <a:extLst>
              <a:ext uri="{FF2B5EF4-FFF2-40B4-BE49-F238E27FC236}">
                <a16:creationId xmlns:a16="http://schemas.microsoft.com/office/drawing/2014/main" id="{5A3DCD83-50DC-F14F-80BA-331E7A5AD9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75960" y="1228630"/>
            <a:ext cx="412470" cy="412471"/>
          </a:xfrm>
          <a:prstGeom prst="rect">
            <a:avLst/>
          </a:prstGeom>
        </p:spPr>
      </p:pic>
      <p:pic>
        <p:nvPicPr>
          <p:cNvPr id="95" name="Graphic 94">
            <a:extLst>
              <a:ext uri="{FF2B5EF4-FFF2-40B4-BE49-F238E27FC236}">
                <a16:creationId xmlns:a16="http://schemas.microsoft.com/office/drawing/2014/main" id="{1ACA29CB-78D6-AD4F-AD29-F9C3CD1274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9608" y="1978437"/>
            <a:ext cx="412470" cy="412470"/>
          </a:xfrm>
          <a:prstGeom prst="rect">
            <a:avLst/>
          </a:prstGeom>
        </p:spPr>
      </p:pic>
      <p:sp>
        <p:nvSpPr>
          <p:cNvPr id="99" name="Freeform 98">
            <a:extLst>
              <a:ext uri="{FF2B5EF4-FFF2-40B4-BE49-F238E27FC236}">
                <a16:creationId xmlns:a16="http://schemas.microsoft.com/office/drawing/2014/main" id="{4EE5B211-B9B7-224C-81B1-21F67D1EB75E}"/>
              </a:ext>
            </a:extLst>
          </p:cNvPr>
          <p:cNvSpPr>
            <a:spLocks/>
          </p:cNvSpPr>
          <p:nvPr/>
        </p:nvSpPr>
        <p:spPr bwMode="auto">
          <a:xfrm>
            <a:off x="3060662" y="2280844"/>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01" name="Oval 30">
            <a:extLst>
              <a:ext uri="{FF2B5EF4-FFF2-40B4-BE49-F238E27FC236}">
                <a16:creationId xmlns:a16="http://schemas.microsoft.com/office/drawing/2014/main" id="{6B314D0A-EB62-B64F-8E0D-C76D76E6537C}"/>
              </a:ext>
            </a:extLst>
          </p:cNvPr>
          <p:cNvSpPr>
            <a:spLocks noChangeArrowheads="1"/>
          </p:cNvSpPr>
          <p:nvPr/>
        </p:nvSpPr>
        <p:spPr bwMode="auto">
          <a:xfrm>
            <a:off x="3060662" y="2256328"/>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pic>
        <p:nvPicPr>
          <p:cNvPr id="113" name="Graphic 112">
            <a:extLst>
              <a:ext uri="{FF2B5EF4-FFF2-40B4-BE49-F238E27FC236}">
                <a16:creationId xmlns:a16="http://schemas.microsoft.com/office/drawing/2014/main" id="{6AED87A6-BF35-AF46-81CA-534B38A5EF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5236" y="1968619"/>
            <a:ext cx="412470" cy="412470"/>
          </a:xfrm>
          <a:prstGeom prst="rect">
            <a:avLst/>
          </a:prstGeom>
        </p:spPr>
      </p:pic>
      <p:sp>
        <p:nvSpPr>
          <p:cNvPr id="116" name="Freeform 115">
            <a:extLst>
              <a:ext uri="{FF2B5EF4-FFF2-40B4-BE49-F238E27FC236}">
                <a16:creationId xmlns:a16="http://schemas.microsoft.com/office/drawing/2014/main" id="{8A579C4F-E27E-7845-87AC-7AB0F265FCBA}"/>
              </a:ext>
            </a:extLst>
          </p:cNvPr>
          <p:cNvSpPr>
            <a:spLocks/>
          </p:cNvSpPr>
          <p:nvPr/>
        </p:nvSpPr>
        <p:spPr bwMode="auto">
          <a:xfrm>
            <a:off x="3696290" y="2271026"/>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17" name="Oval 30">
            <a:extLst>
              <a:ext uri="{FF2B5EF4-FFF2-40B4-BE49-F238E27FC236}">
                <a16:creationId xmlns:a16="http://schemas.microsoft.com/office/drawing/2014/main" id="{6E9FA39D-252A-B14C-AA3D-6A3B748CACBC}"/>
              </a:ext>
            </a:extLst>
          </p:cNvPr>
          <p:cNvSpPr>
            <a:spLocks noChangeArrowheads="1"/>
          </p:cNvSpPr>
          <p:nvPr/>
        </p:nvSpPr>
        <p:spPr bwMode="auto">
          <a:xfrm>
            <a:off x="3696290" y="2246510"/>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pic>
        <p:nvPicPr>
          <p:cNvPr id="118" name="Graphic 117">
            <a:extLst>
              <a:ext uri="{FF2B5EF4-FFF2-40B4-BE49-F238E27FC236}">
                <a16:creationId xmlns:a16="http://schemas.microsoft.com/office/drawing/2014/main" id="{DB6793E6-DE1B-434F-9014-4D05070B0D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0863" y="1968619"/>
            <a:ext cx="412470" cy="412470"/>
          </a:xfrm>
          <a:prstGeom prst="rect">
            <a:avLst/>
          </a:prstGeom>
        </p:spPr>
      </p:pic>
      <p:sp>
        <p:nvSpPr>
          <p:cNvPr id="121" name="Freeform 120">
            <a:extLst>
              <a:ext uri="{FF2B5EF4-FFF2-40B4-BE49-F238E27FC236}">
                <a16:creationId xmlns:a16="http://schemas.microsoft.com/office/drawing/2014/main" id="{2056E288-C4D9-B34F-9A27-355A70B90AB6}"/>
              </a:ext>
            </a:extLst>
          </p:cNvPr>
          <p:cNvSpPr>
            <a:spLocks/>
          </p:cNvSpPr>
          <p:nvPr/>
        </p:nvSpPr>
        <p:spPr bwMode="auto">
          <a:xfrm>
            <a:off x="4331917" y="2271026"/>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22" name="Oval 30">
            <a:extLst>
              <a:ext uri="{FF2B5EF4-FFF2-40B4-BE49-F238E27FC236}">
                <a16:creationId xmlns:a16="http://schemas.microsoft.com/office/drawing/2014/main" id="{37F6FBEF-ABB2-F24D-AB00-330ECA6867FD}"/>
              </a:ext>
            </a:extLst>
          </p:cNvPr>
          <p:cNvSpPr>
            <a:spLocks noChangeArrowheads="1"/>
          </p:cNvSpPr>
          <p:nvPr/>
        </p:nvSpPr>
        <p:spPr bwMode="auto">
          <a:xfrm>
            <a:off x="4331917" y="2246510"/>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pic>
        <p:nvPicPr>
          <p:cNvPr id="123" name="Graphic 122">
            <a:extLst>
              <a:ext uri="{FF2B5EF4-FFF2-40B4-BE49-F238E27FC236}">
                <a16:creationId xmlns:a16="http://schemas.microsoft.com/office/drawing/2014/main" id="{1C93C4DA-19B8-5441-9BB8-DAFF49C4DE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6490" y="1968619"/>
            <a:ext cx="412470" cy="412470"/>
          </a:xfrm>
          <a:prstGeom prst="rect">
            <a:avLst/>
          </a:prstGeom>
        </p:spPr>
      </p:pic>
      <p:sp>
        <p:nvSpPr>
          <p:cNvPr id="126" name="Freeform 125">
            <a:extLst>
              <a:ext uri="{FF2B5EF4-FFF2-40B4-BE49-F238E27FC236}">
                <a16:creationId xmlns:a16="http://schemas.microsoft.com/office/drawing/2014/main" id="{C7C343C7-842F-224A-BBF4-2D4255A6A338}"/>
              </a:ext>
            </a:extLst>
          </p:cNvPr>
          <p:cNvSpPr>
            <a:spLocks/>
          </p:cNvSpPr>
          <p:nvPr/>
        </p:nvSpPr>
        <p:spPr bwMode="auto">
          <a:xfrm>
            <a:off x="4967544" y="2271026"/>
            <a:ext cx="114233" cy="102349"/>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tx1">
              <a:lumMod val="50000"/>
            </a:schemeClr>
          </a:solidFill>
          <a:ln w="19050" cap="rnd">
            <a:solidFill>
              <a:schemeClr val="tx1">
                <a:lumMod val="60000"/>
                <a:lumOff val="40000"/>
              </a:schemeClr>
            </a:solidFill>
            <a:prstDash val="solid"/>
            <a:round/>
            <a:headEnd/>
            <a:tailEnd/>
          </a:ln>
        </p:spPr>
        <p:txBody>
          <a:bodyPr vert="horz" wrap="square" lIns="0" tIns="60960" rIns="0" bIns="60960" numCol="1" anchor="ctr" anchorCtr="0" compatLnSpc="1">
            <a:prstTxWarp prst="textNoShape">
              <a:avLst/>
            </a:prstTxWarp>
          </a:bodyPr>
          <a:lstStyle/>
          <a:p>
            <a:pPr algn="ctr" defTabSz="457171">
              <a:defRPr/>
            </a:pPr>
            <a:endParaRPr lang="en-US" sz="1050" dirty="0">
              <a:solidFill>
                <a:srgbClr val="002D43"/>
              </a:solidFill>
              <a:latin typeface="Amazon Ember"/>
              <a:ea typeface="Amazon Ember" panose="020B0603020204020204" pitchFamily="34" charset="0"/>
              <a:cs typeface="Amazon Ember" panose="020B0603020204020204" pitchFamily="34" charset="0"/>
            </a:endParaRPr>
          </a:p>
        </p:txBody>
      </p:sp>
      <p:sp>
        <p:nvSpPr>
          <p:cNvPr id="127" name="Oval 30">
            <a:extLst>
              <a:ext uri="{FF2B5EF4-FFF2-40B4-BE49-F238E27FC236}">
                <a16:creationId xmlns:a16="http://schemas.microsoft.com/office/drawing/2014/main" id="{6C542CB0-1F38-F14F-86CB-A57B1E48FDED}"/>
              </a:ext>
            </a:extLst>
          </p:cNvPr>
          <p:cNvSpPr>
            <a:spLocks noChangeArrowheads="1"/>
          </p:cNvSpPr>
          <p:nvPr/>
        </p:nvSpPr>
        <p:spPr bwMode="auto">
          <a:xfrm>
            <a:off x="4967544" y="2246510"/>
            <a:ext cx="114233" cy="28574"/>
          </a:xfrm>
          <a:prstGeom prst="ellipse">
            <a:avLst/>
          </a:prstGeom>
          <a:solidFill>
            <a:schemeClr val="tx1">
              <a:lumMod val="50000"/>
            </a:schemeClr>
          </a:solidFill>
          <a:ln w="19050" cap="rnd">
            <a:solidFill>
              <a:schemeClr val="tx1">
                <a:lumMod val="60000"/>
                <a:lumOff val="4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457171">
              <a:defRPr/>
            </a:pPr>
            <a:endParaRPr lang="en-US" sz="2500" dirty="0">
              <a:solidFill>
                <a:srgbClr val="FFFFFF"/>
              </a:solidFill>
              <a:latin typeface="Amazon Ember"/>
            </a:endParaRPr>
          </a:p>
        </p:txBody>
      </p:sp>
      <p:cxnSp>
        <p:nvCxnSpPr>
          <p:cNvPr id="128" name="Straight Arrow Connector 127">
            <a:extLst>
              <a:ext uri="{FF2B5EF4-FFF2-40B4-BE49-F238E27FC236}">
                <a16:creationId xmlns:a16="http://schemas.microsoft.com/office/drawing/2014/main" id="{4CE5528F-8F4F-6C4C-BF85-CEDFFDFDAA25}"/>
              </a:ext>
            </a:extLst>
          </p:cNvPr>
          <p:cNvCxnSpPr>
            <a:cxnSpLocks/>
          </p:cNvCxnSpPr>
          <p:nvPr/>
        </p:nvCxnSpPr>
        <p:spPr>
          <a:xfrm>
            <a:off x="5160487" y="2183011"/>
            <a:ext cx="499420" cy="0"/>
          </a:xfrm>
          <a:prstGeom prst="straightConnector1">
            <a:avLst/>
          </a:prstGeom>
          <a:ln w="15875">
            <a:solidFill>
              <a:schemeClr val="tx1">
                <a:lumMod val="60000"/>
                <a:lumOff val="40000"/>
              </a:schemeClr>
            </a:solidFill>
            <a:prstDash val="sys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9D9FDB56-FAB3-014A-A530-AB6379037384}"/>
              </a:ext>
            </a:extLst>
          </p:cNvPr>
          <p:cNvSpPr txBox="1"/>
          <p:nvPr/>
        </p:nvSpPr>
        <p:spPr>
          <a:xfrm>
            <a:off x="319719" y="1927150"/>
            <a:ext cx="460383" cy="226985"/>
          </a:xfrm>
          <a:prstGeom prst="rect">
            <a:avLst/>
          </a:prstGeom>
          <a:solidFill>
            <a:schemeClr val="tx1">
              <a:lumMod val="50000"/>
            </a:schemeClr>
          </a:solidFill>
        </p:spPr>
        <p:txBody>
          <a:bodyPr wrap="none" rtlCol="0">
            <a:spAutoFit/>
          </a:bodyPr>
          <a:lstStyle/>
          <a:p>
            <a:pPr algn="ctr">
              <a:defRPr/>
            </a:pPr>
            <a:r>
              <a:rPr lang="en-US" sz="875" dirty="0">
                <a:solidFill>
                  <a:srgbClr val="FFFFFF"/>
                </a:solidFill>
                <a:latin typeface="Amazon Ember Regular" panose="020B0603020204020204" pitchFamily="34" charset="0"/>
              </a:rPr>
              <a:t>Index</a:t>
            </a:r>
          </a:p>
        </p:txBody>
      </p:sp>
      <p:pic>
        <p:nvPicPr>
          <p:cNvPr id="136" name="Graphic 135">
            <a:extLst>
              <a:ext uri="{FF2B5EF4-FFF2-40B4-BE49-F238E27FC236}">
                <a16:creationId xmlns:a16="http://schemas.microsoft.com/office/drawing/2014/main" id="{F93FA1A6-3FAE-B546-9424-764554067A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407" y="1321703"/>
            <a:ext cx="687202" cy="687202"/>
          </a:xfrm>
          <a:prstGeom prst="rect">
            <a:avLst/>
          </a:prstGeom>
        </p:spPr>
      </p:pic>
      <p:sp>
        <p:nvSpPr>
          <p:cNvPr id="137" name="TextBox 136">
            <a:extLst>
              <a:ext uri="{FF2B5EF4-FFF2-40B4-BE49-F238E27FC236}">
                <a16:creationId xmlns:a16="http://schemas.microsoft.com/office/drawing/2014/main" id="{88B1CACD-42D1-3D45-9592-0223B3A5B61B}"/>
              </a:ext>
            </a:extLst>
          </p:cNvPr>
          <p:cNvSpPr txBox="1"/>
          <p:nvPr/>
        </p:nvSpPr>
        <p:spPr>
          <a:xfrm>
            <a:off x="983927" y="1931578"/>
            <a:ext cx="460383" cy="226985"/>
          </a:xfrm>
          <a:prstGeom prst="rect">
            <a:avLst/>
          </a:prstGeom>
          <a:solidFill>
            <a:schemeClr val="tx1">
              <a:lumMod val="50000"/>
            </a:schemeClr>
          </a:solidFill>
        </p:spPr>
        <p:txBody>
          <a:bodyPr wrap="none" rtlCol="0">
            <a:spAutoFit/>
          </a:bodyPr>
          <a:lstStyle/>
          <a:p>
            <a:pPr algn="ctr">
              <a:defRPr/>
            </a:pPr>
            <a:r>
              <a:rPr lang="en-US" sz="875" dirty="0">
                <a:solidFill>
                  <a:srgbClr val="FFFFFF"/>
                </a:solidFill>
                <a:latin typeface="Amazon Ember Regular" panose="020B0603020204020204" pitchFamily="34" charset="0"/>
              </a:rPr>
              <a:t>Index</a:t>
            </a:r>
          </a:p>
        </p:txBody>
      </p:sp>
      <p:pic>
        <p:nvPicPr>
          <p:cNvPr id="138" name="Graphic 137">
            <a:extLst>
              <a:ext uri="{FF2B5EF4-FFF2-40B4-BE49-F238E27FC236}">
                <a16:creationId xmlns:a16="http://schemas.microsoft.com/office/drawing/2014/main" id="{719C4D03-F61B-B648-9D91-B886AADCB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838" y="1321703"/>
            <a:ext cx="687202" cy="687202"/>
          </a:xfrm>
          <a:prstGeom prst="rect">
            <a:avLst/>
          </a:prstGeom>
        </p:spPr>
      </p:pic>
      <p:sp>
        <p:nvSpPr>
          <p:cNvPr id="139" name="TextBox 138">
            <a:extLst>
              <a:ext uri="{FF2B5EF4-FFF2-40B4-BE49-F238E27FC236}">
                <a16:creationId xmlns:a16="http://schemas.microsoft.com/office/drawing/2014/main" id="{20E90235-733B-9D46-95D9-B1E627AEC5A3}"/>
              </a:ext>
            </a:extLst>
          </p:cNvPr>
          <p:cNvSpPr txBox="1"/>
          <p:nvPr/>
        </p:nvSpPr>
        <p:spPr>
          <a:xfrm>
            <a:off x="1642042" y="1931961"/>
            <a:ext cx="460383" cy="226985"/>
          </a:xfrm>
          <a:prstGeom prst="rect">
            <a:avLst/>
          </a:prstGeom>
          <a:solidFill>
            <a:schemeClr val="tx1">
              <a:lumMod val="50000"/>
            </a:schemeClr>
          </a:solidFill>
        </p:spPr>
        <p:txBody>
          <a:bodyPr wrap="none" rtlCol="0">
            <a:spAutoFit/>
          </a:bodyPr>
          <a:lstStyle/>
          <a:p>
            <a:pPr algn="ctr">
              <a:defRPr/>
            </a:pPr>
            <a:r>
              <a:rPr lang="en-US" sz="875" dirty="0">
                <a:solidFill>
                  <a:srgbClr val="FFFFFF"/>
                </a:solidFill>
                <a:latin typeface="Amazon Ember Regular" panose="020B0603020204020204" pitchFamily="34" charset="0"/>
              </a:rPr>
              <a:t>Index</a:t>
            </a:r>
            <a:endParaRPr lang="en-US" sz="875" dirty="0">
              <a:solidFill>
                <a:srgbClr val="FFFFFF"/>
              </a:solidFill>
              <a:latin typeface="Amazon Ember Regular"/>
            </a:endParaRPr>
          </a:p>
        </p:txBody>
      </p:sp>
      <p:pic>
        <p:nvPicPr>
          <p:cNvPr id="140" name="Graphic 139">
            <a:extLst>
              <a:ext uri="{FF2B5EF4-FFF2-40B4-BE49-F238E27FC236}">
                <a16:creationId xmlns:a16="http://schemas.microsoft.com/office/drawing/2014/main" id="{73C216BC-68B0-E54C-A2D0-A1B5F0D7A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19954" y="1321703"/>
            <a:ext cx="687202" cy="687202"/>
          </a:xfrm>
          <a:prstGeom prst="rect">
            <a:avLst/>
          </a:prstGeom>
        </p:spPr>
      </p:pic>
      <p:sp>
        <p:nvSpPr>
          <p:cNvPr id="52" name="Right Arrow 51">
            <a:extLst>
              <a:ext uri="{FF2B5EF4-FFF2-40B4-BE49-F238E27FC236}">
                <a16:creationId xmlns:a16="http://schemas.microsoft.com/office/drawing/2014/main" id="{8BEE0BCC-E415-4449-81D2-FBE87D87EE96}"/>
              </a:ext>
            </a:extLst>
          </p:cNvPr>
          <p:cNvSpPr/>
          <p:nvPr/>
        </p:nvSpPr>
        <p:spPr bwMode="auto">
          <a:xfrm>
            <a:off x="358396" y="2081038"/>
            <a:ext cx="2350208" cy="2481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bg1"/>
              </a:soli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C33F12E1-3D03-4292-97B0-AA7632A3C80E}"/>
              </a:ext>
            </a:extLst>
          </p:cNvPr>
          <p:cNvCxnSpPr>
            <a:cxnSpLocks/>
          </p:cNvCxnSpPr>
          <p:nvPr/>
        </p:nvCxnSpPr>
        <p:spPr>
          <a:xfrm rot="-2700000" flipV="1">
            <a:off x="1748844" y="2716809"/>
            <a:ext cx="1080135" cy="0"/>
          </a:xfrm>
          <a:prstGeom prst="straightConnector1">
            <a:avLst/>
          </a:prstGeom>
          <a:ln w="38100">
            <a:solidFill>
              <a:srgbClr val="FF9900"/>
            </a:solidFill>
            <a:tailEnd type="arrow" w="med" len="sm"/>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6965A9E1-8C85-6E45-BF65-FBF29F0AB7A9}"/>
              </a:ext>
            </a:extLst>
          </p:cNvPr>
          <p:cNvSpPr/>
          <p:nvPr/>
        </p:nvSpPr>
        <p:spPr bwMode="auto">
          <a:xfrm>
            <a:off x="2718082" y="3591934"/>
            <a:ext cx="3069663" cy="642456"/>
          </a:xfrm>
          <a:prstGeom prst="roundRect">
            <a:avLst>
              <a:gd name="adj" fmla="val 9138"/>
            </a:avLst>
          </a:prstGeom>
          <a:noFill/>
          <a:ln w="19050">
            <a:solidFill>
              <a:schemeClr val="tx1">
                <a:lumMod val="60000"/>
                <a:lumOff val="4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58">
              <a:lnSpc>
                <a:spcPct val="90000"/>
              </a:lnSpc>
              <a:defRPr/>
            </a:pPr>
            <a:endParaRPr lang="en-US" sz="1500" dirty="0">
              <a:solidFill>
                <a:srgbClr val="FFFFFF"/>
              </a:solidFill>
              <a:latin typeface="Amazon Ember"/>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54CB63D9-C6A6-BC4E-912C-0FF87F0D0349}"/>
              </a:ext>
            </a:extLst>
          </p:cNvPr>
          <p:cNvCxnSpPr>
            <a:cxnSpLocks/>
          </p:cNvCxnSpPr>
          <p:nvPr/>
        </p:nvCxnSpPr>
        <p:spPr>
          <a:xfrm>
            <a:off x="4332366" y="3861919"/>
            <a:ext cx="1266886" cy="0"/>
          </a:xfrm>
          <a:prstGeom prst="straightConnector1">
            <a:avLst/>
          </a:prstGeom>
          <a:ln w="15875">
            <a:solidFill>
              <a:schemeClr val="tx1">
                <a:lumMod val="60000"/>
                <a:lumOff val="40000"/>
              </a:schemeClr>
            </a:solidFill>
            <a:prstDash val="sysDot"/>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7537A9CD-C042-3449-9EBB-83F5FB3FAF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2761" y="3647887"/>
            <a:ext cx="412470" cy="412470"/>
          </a:xfrm>
          <a:prstGeom prst="rect">
            <a:avLst/>
          </a:prstGeom>
        </p:spPr>
      </p:pic>
      <p:sp>
        <p:nvSpPr>
          <p:cNvPr id="53" name="Rectangle 52">
            <a:extLst>
              <a:ext uri="{FF2B5EF4-FFF2-40B4-BE49-F238E27FC236}">
                <a16:creationId xmlns:a16="http://schemas.microsoft.com/office/drawing/2014/main" id="{F8EDC900-76D9-4B49-9911-0B76360A34C8}"/>
              </a:ext>
            </a:extLst>
          </p:cNvPr>
          <p:cNvSpPr/>
          <p:nvPr/>
        </p:nvSpPr>
        <p:spPr bwMode="auto">
          <a:xfrm>
            <a:off x="3185124" y="3896824"/>
            <a:ext cx="160020" cy="16594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51" name="TextBox 50">
            <a:extLst>
              <a:ext uri="{FF2B5EF4-FFF2-40B4-BE49-F238E27FC236}">
                <a16:creationId xmlns:a16="http://schemas.microsoft.com/office/drawing/2014/main" id="{DCDFAD0D-9E86-B143-A64A-B9CDD5D6E1E8}"/>
              </a:ext>
            </a:extLst>
          </p:cNvPr>
          <p:cNvSpPr txBox="1">
            <a:spLocks/>
          </p:cNvSpPr>
          <p:nvPr/>
        </p:nvSpPr>
        <p:spPr>
          <a:xfrm>
            <a:off x="2701363" y="4061534"/>
            <a:ext cx="835265" cy="153693"/>
          </a:xfrm>
          <a:prstGeom prst="rect">
            <a:avLst/>
          </a:prstGeom>
          <a:no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UltraWarm Node</a:t>
            </a:r>
          </a:p>
        </p:txBody>
      </p:sp>
      <p:pic>
        <p:nvPicPr>
          <p:cNvPr id="56" name="Graphic 55">
            <a:extLst>
              <a:ext uri="{FF2B5EF4-FFF2-40B4-BE49-F238E27FC236}">
                <a16:creationId xmlns:a16="http://schemas.microsoft.com/office/drawing/2014/main" id="{2415E179-AE74-4640-BC48-A71F63844C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9491" y="3647887"/>
            <a:ext cx="412470" cy="412470"/>
          </a:xfrm>
          <a:prstGeom prst="rect">
            <a:avLst/>
          </a:prstGeom>
        </p:spPr>
      </p:pic>
      <p:sp>
        <p:nvSpPr>
          <p:cNvPr id="59" name="Rectangle 58">
            <a:extLst>
              <a:ext uri="{FF2B5EF4-FFF2-40B4-BE49-F238E27FC236}">
                <a16:creationId xmlns:a16="http://schemas.microsoft.com/office/drawing/2014/main" id="{2D630E30-D273-9140-84FD-2F7C52E99778}"/>
              </a:ext>
            </a:extLst>
          </p:cNvPr>
          <p:cNvSpPr/>
          <p:nvPr/>
        </p:nvSpPr>
        <p:spPr bwMode="auto">
          <a:xfrm>
            <a:off x="3971854" y="3896824"/>
            <a:ext cx="160020" cy="16594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F1E22902-D56B-0C40-AC88-E6151914ED27}"/>
              </a:ext>
            </a:extLst>
          </p:cNvPr>
          <p:cNvSpPr txBox="1">
            <a:spLocks/>
          </p:cNvSpPr>
          <p:nvPr/>
        </p:nvSpPr>
        <p:spPr>
          <a:xfrm>
            <a:off x="3488093" y="4061534"/>
            <a:ext cx="835265" cy="153693"/>
          </a:xfrm>
          <a:prstGeom prst="rect">
            <a:avLst/>
          </a:prstGeom>
          <a:noFill/>
        </p:spPr>
        <p:txBody>
          <a:bodyPr wrap="none" lIns="114300" tIns="91440" rIns="114300" bIns="91440" rtlCol="0" anchor="ctr" anchorCtr="0">
            <a:noAutofit/>
          </a:bodyPr>
          <a:lstStyle/>
          <a:p>
            <a:pPr>
              <a:lnSpc>
                <a:spcPct val="90000"/>
              </a:lnSpc>
              <a:spcAft>
                <a:spcPts val="1125"/>
              </a:spcAft>
            </a:pPr>
            <a:r>
              <a:rPr lang="en-US" sz="625" dirty="0">
                <a:solidFill>
                  <a:schemeClr val="bg1"/>
                </a:solidFill>
              </a:rPr>
              <a:t>UltraWarm Node</a:t>
            </a:r>
          </a:p>
        </p:txBody>
      </p:sp>
      <p:pic>
        <p:nvPicPr>
          <p:cNvPr id="61" name="Graphic 60">
            <a:extLst>
              <a:ext uri="{FF2B5EF4-FFF2-40B4-BE49-F238E27FC236}">
                <a16:creationId xmlns:a16="http://schemas.microsoft.com/office/drawing/2014/main" id="{B14230E4-7866-B24C-B5AB-803201269E93}"/>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3545632" y="2699791"/>
            <a:ext cx="687202" cy="687202"/>
          </a:xfrm>
          <a:prstGeom prst="rect">
            <a:avLst/>
          </a:prstGeom>
        </p:spPr>
      </p:pic>
      <p:sp>
        <p:nvSpPr>
          <p:cNvPr id="62" name="Right Arrow 61">
            <a:extLst>
              <a:ext uri="{FF2B5EF4-FFF2-40B4-BE49-F238E27FC236}">
                <a16:creationId xmlns:a16="http://schemas.microsoft.com/office/drawing/2014/main" id="{A00D3D18-6FC9-9044-AD39-4E6EB7051DBA}"/>
              </a:ext>
            </a:extLst>
          </p:cNvPr>
          <p:cNvSpPr/>
          <p:nvPr/>
        </p:nvSpPr>
        <p:spPr bwMode="auto">
          <a:xfrm rot="5400000">
            <a:off x="3923475" y="2950460"/>
            <a:ext cx="831088" cy="2481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91178E91-BA10-0449-B26F-5C4442CAB1CA}"/>
              </a:ext>
            </a:extLst>
          </p:cNvPr>
          <p:cNvSpPr txBox="1"/>
          <p:nvPr/>
        </p:nvSpPr>
        <p:spPr>
          <a:xfrm>
            <a:off x="4396323" y="2925571"/>
            <a:ext cx="519694" cy="207749"/>
          </a:xfrm>
          <a:prstGeom prst="rect">
            <a:avLst/>
          </a:prstGeom>
          <a:solidFill>
            <a:schemeClr val="tx1">
              <a:lumMod val="50000"/>
            </a:schemeClr>
          </a:solidFill>
        </p:spPr>
        <p:txBody>
          <a:bodyPr wrap="none" rtlCol="0">
            <a:spAutoFit/>
          </a:bodyPr>
          <a:lstStyle/>
          <a:p>
            <a:pPr algn="ctr">
              <a:defRPr/>
            </a:pPr>
            <a:r>
              <a:rPr lang="en-US" sz="750" dirty="0">
                <a:solidFill>
                  <a:srgbClr val="FFFFFF"/>
                </a:solidFill>
                <a:latin typeface="Amazon Ember Regular" panose="020B0603020204020204" pitchFamily="34" charset="0"/>
              </a:rPr>
              <a:t>Migrate</a:t>
            </a:r>
            <a:endParaRPr lang="en-US" sz="750" dirty="0">
              <a:solidFill>
                <a:srgbClr val="FFFFFF"/>
              </a:solidFill>
              <a:latin typeface="Amazon Ember Regular"/>
            </a:endParaRPr>
          </a:p>
        </p:txBody>
      </p:sp>
      <p:cxnSp>
        <p:nvCxnSpPr>
          <p:cNvPr id="65" name="Straight Arrow Connector 64">
            <a:extLst>
              <a:ext uri="{FF2B5EF4-FFF2-40B4-BE49-F238E27FC236}">
                <a16:creationId xmlns:a16="http://schemas.microsoft.com/office/drawing/2014/main" id="{D44DB331-6A2E-6B43-A37A-2E7CE47D3C64}"/>
              </a:ext>
            </a:extLst>
          </p:cNvPr>
          <p:cNvCxnSpPr>
            <a:cxnSpLocks/>
          </p:cNvCxnSpPr>
          <p:nvPr/>
        </p:nvCxnSpPr>
        <p:spPr>
          <a:xfrm rot="2700000">
            <a:off x="1753296" y="3481316"/>
            <a:ext cx="1082214" cy="0"/>
          </a:xfrm>
          <a:prstGeom prst="straightConnector1">
            <a:avLst/>
          </a:prstGeom>
          <a:ln w="38100">
            <a:solidFill>
              <a:srgbClr val="FF9900"/>
            </a:solidFill>
            <a:tailEnd type="arrow" w="med" len="sm"/>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pic>
        <p:nvPicPr>
          <p:cNvPr id="68" name="Graphic 31">
            <a:extLst>
              <a:ext uri="{FF2B5EF4-FFF2-40B4-BE49-F238E27FC236}">
                <a16:creationId xmlns:a16="http://schemas.microsoft.com/office/drawing/2014/main" id="{7F9824F4-4F75-F840-A0B7-697E301F29E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88813" y="3921833"/>
            <a:ext cx="158286" cy="15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31">
            <a:extLst>
              <a:ext uri="{FF2B5EF4-FFF2-40B4-BE49-F238E27FC236}">
                <a16:creationId xmlns:a16="http://schemas.microsoft.com/office/drawing/2014/main" id="{90D1BB41-879C-AD40-B418-6582D0713D6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982036" y="3924731"/>
            <a:ext cx="158286" cy="15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a:extLst>
              <a:ext uri="{FF2B5EF4-FFF2-40B4-BE49-F238E27FC236}">
                <a16:creationId xmlns:a16="http://schemas.microsoft.com/office/drawing/2014/main" id="{78457F66-8E1E-3D4B-9BE1-9C02203A5699}"/>
              </a:ext>
            </a:extLst>
          </p:cNvPr>
          <p:cNvSpPr/>
          <p:nvPr/>
        </p:nvSpPr>
        <p:spPr>
          <a:xfrm>
            <a:off x="6739015" y="2446437"/>
            <a:ext cx="1434383" cy="2339487"/>
          </a:xfrm>
          <a:prstGeom prst="rect">
            <a:avLst/>
          </a:prstGeom>
          <a:noFill/>
          <a:ln w="19050" cap="flat" cmpd="sng" algn="ctr">
            <a:solidFill>
              <a:schemeClr val="tx1"/>
            </a:solidFill>
            <a:prstDash val="solid"/>
          </a:ln>
          <a:effectLst/>
        </p:spPr>
        <p:txBody>
          <a:bodyPr lIns="57149" tIns="45720" rIns="57149" bIns="28574" rtlCol="0" anchor="t" anchorCtr="0"/>
          <a:lstStyle/>
          <a:p>
            <a:pPr algn="ctr" defTabSz="457171">
              <a:spcBef>
                <a:spcPts val="2400"/>
              </a:spcBef>
              <a:defRPr/>
            </a:pPr>
            <a:r>
              <a:rPr lang="en-US" sz="1125" b="1" dirty="0">
                <a:solidFill>
                  <a:srgbClr val="FFFFFF"/>
                </a:solidFill>
                <a:latin typeface="Amazon Ember" charset="0"/>
                <a:ea typeface="Amazon Ember" charset="0"/>
                <a:cs typeface="Amazon Ember" charset="0"/>
              </a:rPr>
              <a:t>Amazon S3</a:t>
            </a:r>
          </a:p>
        </p:txBody>
      </p:sp>
      <p:cxnSp>
        <p:nvCxnSpPr>
          <p:cNvPr id="90" name="Straight Connector 89">
            <a:extLst>
              <a:ext uri="{FF2B5EF4-FFF2-40B4-BE49-F238E27FC236}">
                <a16:creationId xmlns:a16="http://schemas.microsoft.com/office/drawing/2014/main" id="{A848BB20-B1AB-6341-8224-B0DCE29CAF4C}"/>
              </a:ext>
            </a:extLst>
          </p:cNvPr>
          <p:cNvCxnSpPr>
            <a:cxnSpLocks/>
          </p:cNvCxnSpPr>
          <p:nvPr/>
        </p:nvCxnSpPr>
        <p:spPr>
          <a:xfrm>
            <a:off x="6204373" y="2446437"/>
            <a:ext cx="0" cy="1980776"/>
          </a:xfrm>
          <a:prstGeom prst="line">
            <a:avLst/>
          </a:prstGeom>
          <a:ln w="19050" cap="rnd">
            <a:solidFill>
              <a:srgbClr val="A264FF"/>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1" name="Left-Right Arrow 90">
            <a:extLst>
              <a:ext uri="{FF2B5EF4-FFF2-40B4-BE49-F238E27FC236}">
                <a16:creationId xmlns:a16="http://schemas.microsoft.com/office/drawing/2014/main" id="{05ECAE2A-7CE7-5C41-AFD7-9B1A9DB4EC65}"/>
              </a:ext>
            </a:extLst>
          </p:cNvPr>
          <p:cNvSpPr/>
          <p:nvPr/>
        </p:nvSpPr>
        <p:spPr bwMode="auto">
          <a:xfrm>
            <a:off x="4755705" y="4503490"/>
            <a:ext cx="2240101" cy="24812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1000" dirty="0">
                <a:solidFill>
                  <a:schemeClr val="bg1"/>
                </a:solidFill>
                <a:ea typeface="Segoe UI" pitchFamily="34" charset="0"/>
                <a:cs typeface="Segoe UI" pitchFamily="34" charset="0"/>
              </a:rPr>
              <a:t>Detach / Reattach</a:t>
            </a:r>
          </a:p>
        </p:txBody>
      </p:sp>
      <p:sp>
        <p:nvSpPr>
          <p:cNvPr id="92" name="TextBox 91">
            <a:extLst>
              <a:ext uri="{FF2B5EF4-FFF2-40B4-BE49-F238E27FC236}">
                <a16:creationId xmlns:a16="http://schemas.microsoft.com/office/drawing/2014/main" id="{E798800E-D90D-4942-891E-6BF1563224B2}"/>
              </a:ext>
            </a:extLst>
          </p:cNvPr>
          <p:cNvSpPr txBox="1"/>
          <p:nvPr/>
        </p:nvSpPr>
        <p:spPr>
          <a:xfrm>
            <a:off x="4160651" y="4812847"/>
            <a:ext cx="381836" cy="188513"/>
          </a:xfrm>
          <a:prstGeom prst="rect">
            <a:avLst/>
          </a:prstGeom>
          <a:solidFill>
            <a:schemeClr val="tx1">
              <a:lumMod val="50000"/>
            </a:schemeClr>
          </a:solidFill>
        </p:spPr>
        <p:txBody>
          <a:bodyPr wrap="none" rtlCol="0">
            <a:spAutoFit/>
          </a:bodyPr>
          <a:lstStyle/>
          <a:p>
            <a:pPr algn="ctr">
              <a:defRPr/>
            </a:pPr>
            <a:r>
              <a:rPr lang="en-US" sz="625" dirty="0">
                <a:solidFill>
                  <a:schemeClr val="bg1"/>
                </a:solidFill>
                <a:latin typeface="Amazon Ember Regular" panose="020B0603020204020204" pitchFamily="34" charset="0"/>
              </a:rPr>
              <a:t>Index</a:t>
            </a:r>
            <a:endParaRPr lang="en-US" sz="625" dirty="0">
              <a:solidFill>
                <a:schemeClr val="bg1"/>
              </a:solidFill>
              <a:latin typeface="Amazon Ember Regular"/>
            </a:endParaRPr>
          </a:p>
        </p:txBody>
      </p:sp>
      <p:pic>
        <p:nvPicPr>
          <p:cNvPr id="93" name="Graphic 92">
            <a:extLst>
              <a:ext uri="{FF2B5EF4-FFF2-40B4-BE49-F238E27FC236}">
                <a16:creationId xmlns:a16="http://schemas.microsoft.com/office/drawing/2014/main" id="{E0937CBB-03E1-7B44-9C9F-0505636CCB3D}"/>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3999289" y="4202589"/>
            <a:ext cx="687202" cy="687202"/>
          </a:xfrm>
          <a:prstGeom prst="rect">
            <a:avLst/>
          </a:prstGeom>
        </p:spPr>
      </p:pic>
      <p:sp>
        <p:nvSpPr>
          <p:cNvPr id="97" name="TextBox 96">
            <a:extLst>
              <a:ext uri="{FF2B5EF4-FFF2-40B4-BE49-F238E27FC236}">
                <a16:creationId xmlns:a16="http://schemas.microsoft.com/office/drawing/2014/main" id="{932BC2A4-E8CF-7441-8F69-DC3B4A6178E2}"/>
              </a:ext>
            </a:extLst>
          </p:cNvPr>
          <p:cNvSpPr txBox="1"/>
          <p:nvPr/>
        </p:nvSpPr>
        <p:spPr>
          <a:xfrm>
            <a:off x="7286537" y="3384924"/>
            <a:ext cx="381836" cy="188513"/>
          </a:xfrm>
          <a:prstGeom prst="rect">
            <a:avLst/>
          </a:prstGeom>
          <a:solidFill>
            <a:schemeClr val="tx1">
              <a:lumMod val="50000"/>
            </a:schemeClr>
          </a:solidFill>
        </p:spPr>
        <p:txBody>
          <a:bodyPr wrap="none" rtlCol="0">
            <a:spAutoFit/>
          </a:bodyPr>
          <a:lstStyle/>
          <a:p>
            <a:pPr algn="ctr">
              <a:defRPr/>
            </a:pPr>
            <a:r>
              <a:rPr lang="en-US" sz="625" dirty="0">
                <a:solidFill>
                  <a:schemeClr val="bg1"/>
                </a:solidFill>
                <a:latin typeface="Amazon Ember Regular" panose="020B0603020204020204" pitchFamily="34" charset="0"/>
              </a:rPr>
              <a:t>Index</a:t>
            </a:r>
            <a:endParaRPr lang="en-US" sz="625" dirty="0">
              <a:solidFill>
                <a:schemeClr val="bg1"/>
              </a:solidFill>
              <a:latin typeface="Amazon Ember Regular"/>
            </a:endParaRPr>
          </a:p>
        </p:txBody>
      </p:sp>
      <p:pic>
        <p:nvPicPr>
          <p:cNvPr id="98" name="Graphic 97">
            <a:extLst>
              <a:ext uri="{FF2B5EF4-FFF2-40B4-BE49-F238E27FC236}">
                <a16:creationId xmlns:a16="http://schemas.microsoft.com/office/drawing/2014/main" id="{2C811A30-253B-D947-8F9A-93181D75EC8F}"/>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125175" y="2774667"/>
            <a:ext cx="687202" cy="687202"/>
          </a:xfrm>
          <a:prstGeom prst="rect">
            <a:avLst/>
          </a:prstGeom>
        </p:spPr>
      </p:pic>
      <p:sp>
        <p:nvSpPr>
          <p:cNvPr id="102" name="TextBox 101">
            <a:extLst>
              <a:ext uri="{FF2B5EF4-FFF2-40B4-BE49-F238E27FC236}">
                <a16:creationId xmlns:a16="http://schemas.microsoft.com/office/drawing/2014/main" id="{CBEE701B-BCAC-AE4A-86AE-16C2E3F6BB16}"/>
              </a:ext>
            </a:extLst>
          </p:cNvPr>
          <p:cNvSpPr txBox="1"/>
          <p:nvPr/>
        </p:nvSpPr>
        <p:spPr>
          <a:xfrm>
            <a:off x="7286537" y="4244981"/>
            <a:ext cx="381836" cy="188513"/>
          </a:xfrm>
          <a:prstGeom prst="rect">
            <a:avLst/>
          </a:prstGeom>
          <a:solidFill>
            <a:schemeClr val="tx1">
              <a:lumMod val="50000"/>
            </a:schemeClr>
          </a:solidFill>
        </p:spPr>
        <p:txBody>
          <a:bodyPr wrap="none" rtlCol="0">
            <a:spAutoFit/>
          </a:bodyPr>
          <a:lstStyle/>
          <a:p>
            <a:pPr algn="ctr">
              <a:defRPr/>
            </a:pPr>
            <a:r>
              <a:rPr lang="en-US" sz="625" dirty="0">
                <a:solidFill>
                  <a:schemeClr val="bg1"/>
                </a:solidFill>
                <a:latin typeface="Amazon Ember Regular" panose="020B0603020204020204" pitchFamily="34" charset="0"/>
              </a:rPr>
              <a:t>Index</a:t>
            </a:r>
            <a:endParaRPr lang="en-US" sz="625" dirty="0">
              <a:solidFill>
                <a:schemeClr val="bg1"/>
              </a:solidFill>
              <a:latin typeface="Amazon Ember Regular"/>
            </a:endParaRPr>
          </a:p>
        </p:txBody>
      </p:sp>
      <p:pic>
        <p:nvPicPr>
          <p:cNvPr id="103" name="Graphic 102">
            <a:extLst>
              <a:ext uri="{FF2B5EF4-FFF2-40B4-BE49-F238E27FC236}">
                <a16:creationId xmlns:a16="http://schemas.microsoft.com/office/drawing/2014/main" id="{9536A7FE-EE8D-E243-A6A9-B8A74BD6F83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125175" y="3634724"/>
            <a:ext cx="687202" cy="687202"/>
          </a:xfrm>
          <a:prstGeom prst="rect">
            <a:avLst/>
          </a:prstGeom>
        </p:spPr>
      </p:pic>
      <p:sp>
        <p:nvSpPr>
          <p:cNvPr id="104" name="Content Placeholder 2">
            <a:extLst>
              <a:ext uri="{FF2B5EF4-FFF2-40B4-BE49-F238E27FC236}">
                <a16:creationId xmlns:a16="http://schemas.microsoft.com/office/drawing/2014/main" id="{61C74CF6-DBF6-F24C-8A99-E3D5443D4956}"/>
              </a:ext>
            </a:extLst>
          </p:cNvPr>
          <p:cNvSpPr txBox="1">
            <a:spLocks/>
          </p:cNvSpPr>
          <p:nvPr/>
        </p:nvSpPr>
        <p:spPr>
          <a:xfrm>
            <a:off x="6231800" y="1127165"/>
            <a:ext cx="2784493" cy="1284967"/>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Cold Storage</a:t>
            </a:r>
          </a:p>
          <a:p>
            <a:r>
              <a:rPr lang="en-US" sz="1750"/>
              <a:t>Keep indices in S3 at near-S3 pricing. Reattach in seconds</a:t>
            </a:r>
            <a:endParaRPr lang="en-US" sz="1750" dirty="0"/>
          </a:p>
        </p:txBody>
      </p:sp>
    </p:spTree>
    <p:extLst>
      <p:ext uri="{BB962C8B-B14F-4D97-AF65-F5344CB8AC3E}">
        <p14:creationId xmlns:p14="http://schemas.microsoft.com/office/powerpoint/2010/main" val="392183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67C6-CDB8-D34E-81E3-C440FA7CFEB7}"/>
              </a:ext>
            </a:extLst>
          </p:cNvPr>
          <p:cNvSpPr>
            <a:spLocks noGrp="1"/>
          </p:cNvSpPr>
          <p:nvPr>
            <p:ph type="title"/>
          </p:nvPr>
        </p:nvSpPr>
        <p:spPr>
          <a:xfrm>
            <a:off x="342901" y="354012"/>
            <a:ext cx="8435294" cy="387798"/>
          </a:xfrm>
        </p:spPr>
        <p:txBody>
          <a:bodyPr/>
          <a:lstStyle/>
          <a:p>
            <a:r>
              <a:rPr lang="en-US" dirty="0"/>
              <a:t>AWS Graviton 2 on Amazon OpenSearch Service</a:t>
            </a:r>
            <a:br>
              <a:rPr lang="en-US" dirty="0"/>
            </a:br>
            <a:r>
              <a:rPr lang="en-US" sz="1800" dirty="0">
                <a:solidFill>
                  <a:schemeClr val="accent1"/>
                </a:solidFill>
              </a:rPr>
              <a:t>Custom built silicon with next generation performance improvement</a:t>
            </a:r>
          </a:p>
        </p:txBody>
      </p:sp>
      <p:graphicFrame>
        <p:nvGraphicFramePr>
          <p:cNvPr id="5" name="Chart 4">
            <a:extLst>
              <a:ext uri="{FF2B5EF4-FFF2-40B4-BE49-F238E27FC236}">
                <a16:creationId xmlns:a16="http://schemas.microsoft.com/office/drawing/2014/main" id="{1FF563E5-3C0F-9545-97E4-61586B6E9C3F}"/>
              </a:ext>
            </a:extLst>
          </p:cNvPr>
          <p:cNvGraphicFramePr>
            <a:graphicFrameLocks/>
          </p:cNvGraphicFramePr>
          <p:nvPr/>
        </p:nvGraphicFramePr>
        <p:xfrm>
          <a:off x="182928" y="1285860"/>
          <a:ext cx="2926080" cy="2926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6" name="Chart 45">
            <a:extLst>
              <a:ext uri="{FF2B5EF4-FFF2-40B4-BE49-F238E27FC236}">
                <a16:creationId xmlns:a16="http://schemas.microsoft.com/office/drawing/2014/main" id="{BE3C0F4B-A5B0-C142-9B36-65502CC59AB3}"/>
              </a:ext>
            </a:extLst>
          </p:cNvPr>
          <p:cNvGraphicFramePr>
            <a:graphicFrameLocks/>
          </p:cNvGraphicFramePr>
          <p:nvPr/>
        </p:nvGraphicFramePr>
        <p:xfrm>
          <a:off x="3144365" y="1285860"/>
          <a:ext cx="2926080" cy="29260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8" name="Chart 67">
            <a:extLst>
              <a:ext uri="{FF2B5EF4-FFF2-40B4-BE49-F238E27FC236}">
                <a16:creationId xmlns:a16="http://schemas.microsoft.com/office/drawing/2014/main" id="{A5413163-D167-394A-971F-7B52F88040CC}"/>
              </a:ext>
            </a:extLst>
          </p:cNvPr>
          <p:cNvGraphicFramePr>
            <a:graphicFrameLocks/>
          </p:cNvGraphicFramePr>
          <p:nvPr/>
        </p:nvGraphicFramePr>
        <p:xfrm>
          <a:off x="6105802" y="1285860"/>
          <a:ext cx="2926080" cy="2926080"/>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7">
            <a:extLst>
              <a:ext uri="{FF2B5EF4-FFF2-40B4-BE49-F238E27FC236}">
                <a16:creationId xmlns:a16="http://schemas.microsoft.com/office/drawing/2014/main" id="{A0A959A9-35B6-0D4B-B813-6DF709851467}"/>
              </a:ext>
            </a:extLst>
          </p:cNvPr>
          <p:cNvSpPr/>
          <p:nvPr/>
        </p:nvSpPr>
        <p:spPr>
          <a:xfrm>
            <a:off x="200393" y="4309091"/>
            <a:ext cx="8577802" cy="415498"/>
          </a:xfrm>
          <a:prstGeom prst="rect">
            <a:avLst/>
          </a:prstGeom>
        </p:spPr>
        <p:txBody>
          <a:bodyPr wrap="square">
            <a:spAutoFit/>
          </a:bodyPr>
          <a:lstStyle/>
          <a:p>
            <a:pPr algn="ctr" defTabSz="457182">
              <a:spcBef>
                <a:spcPts val="1200"/>
              </a:spcBef>
              <a:defRPr/>
            </a:pPr>
            <a:r>
              <a:rPr lang="en-US" sz="2100" i="1" dirty="0">
                <a:solidFill>
                  <a:schemeClr val="accent1"/>
                </a:solidFill>
                <a:ea typeface="Amazon Ember" panose="020B0603020204020204" pitchFamily="34" charset="0"/>
                <a:cs typeface="Amazon Ember" panose="020B0603020204020204" pitchFamily="34" charset="0"/>
              </a:rPr>
              <a:t>44% better price to performance compared to 5</a:t>
            </a:r>
            <a:r>
              <a:rPr lang="en-US" sz="2100" i="1" baseline="30000" dirty="0">
                <a:solidFill>
                  <a:schemeClr val="accent1"/>
                </a:solidFill>
                <a:ea typeface="Amazon Ember" panose="020B0603020204020204" pitchFamily="34" charset="0"/>
                <a:cs typeface="Amazon Ember" panose="020B0603020204020204" pitchFamily="34" charset="0"/>
              </a:rPr>
              <a:t>th</a:t>
            </a:r>
            <a:r>
              <a:rPr lang="en-US" sz="2100" i="1" dirty="0">
                <a:solidFill>
                  <a:schemeClr val="accent1"/>
                </a:solidFill>
                <a:ea typeface="Amazon Ember" panose="020B0603020204020204" pitchFamily="34" charset="0"/>
                <a:cs typeface="Amazon Ember" panose="020B0603020204020204" pitchFamily="34" charset="0"/>
              </a:rPr>
              <a:t> generation instances</a:t>
            </a:r>
          </a:p>
        </p:txBody>
      </p:sp>
      <p:cxnSp>
        <p:nvCxnSpPr>
          <p:cNvPr id="12" name="Straight Connector 11">
            <a:extLst>
              <a:ext uri="{FF2B5EF4-FFF2-40B4-BE49-F238E27FC236}">
                <a16:creationId xmlns:a16="http://schemas.microsoft.com/office/drawing/2014/main" id="{94B85E7F-562C-A048-8D2D-249D1DB898D8}"/>
              </a:ext>
            </a:extLst>
          </p:cNvPr>
          <p:cNvCxnSpPr>
            <a:cxnSpLocks/>
          </p:cNvCxnSpPr>
          <p:nvPr/>
        </p:nvCxnSpPr>
        <p:spPr>
          <a:xfrm>
            <a:off x="775504" y="2535174"/>
            <a:ext cx="1741990" cy="0"/>
          </a:xfrm>
          <a:prstGeom prst="line">
            <a:avLst/>
          </a:prstGeom>
          <a:ln w="12700">
            <a:solidFill>
              <a:schemeClr val="tx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AFCAF70B-762D-C947-8FD4-71B09CABB37C}"/>
              </a:ext>
            </a:extLst>
          </p:cNvPr>
          <p:cNvCxnSpPr>
            <a:cxnSpLocks/>
          </p:cNvCxnSpPr>
          <p:nvPr/>
        </p:nvCxnSpPr>
        <p:spPr>
          <a:xfrm>
            <a:off x="775504" y="2035308"/>
            <a:ext cx="1746504" cy="0"/>
          </a:xfrm>
          <a:prstGeom prst="line">
            <a:avLst/>
          </a:prstGeom>
          <a:ln w="12700">
            <a:solidFill>
              <a:schemeClr val="tx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31FA221-EEE5-904D-8D7C-2FC138039B39}"/>
              </a:ext>
            </a:extLst>
          </p:cNvPr>
          <p:cNvSpPr txBox="1"/>
          <p:nvPr/>
        </p:nvSpPr>
        <p:spPr>
          <a:xfrm>
            <a:off x="1310764" y="2110979"/>
            <a:ext cx="721672" cy="415498"/>
          </a:xfrm>
          <a:prstGeom prst="rect">
            <a:avLst/>
          </a:prstGeom>
          <a:noFill/>
        </p:spPr>
        <p:txBody>
          <a:bodyPr wrap="none" rtlCol="0">
            <a:spAutoFit/>
          </a:bodyPr>
          <a:lstStyle/>
          <a:p>
            <a:pPr algn="l"/>
            <a:r>
              <a:rPr lang="en-US" sz="2100" dirty="0">
                <a:solidFill>
                  <a:schemeClr val="bg1"/>
                </a:solidFill>
                <a:ea typeface="Amazon Ember" panose="020B0603020204020204" pitchFamily="34" charset="0"/>
                <a:cs typeface="Amazon Ember" panose="020B0603020204020204" pitchFamily="34" charset="0"/>
              </a:rPr>
              <a:t>38%</a:t>
            </a:r>
          </a:p>
        </p:txBody>
      </p:sp>
      <p:cxnSp>
        <p:nvCxnSpPr>
          <p:cNvPr id="70" name="Straight Connector 69">
            <a:extLst>
              <a:ext uri="{FF2B5EF4-FFF2-40B4-BE49-F238E27FC236}">
                <a16:creationId xmlns:a16="http://schemas.microsoft.com/office/drawing/2014/main" id="{F55F6B1F-F154-054E-ACB3-F886BAE96779}"/>
              </a:ext>
            </a:extLst>
          </p:cNvPr>
          <p:cNvCxnSpPr>
            <a:cxnSpLocks/>
          </p:cNvCxnSpPr>
          <p:nvPr/>
        </p:nvCxnSpPr>
        <p:spPr>
          <a:xfrm>
            <a:off x="3730752" y="2974082"/>
            <a:ext cx="1746504" cy="0"/>
          </a:xfrm>
          <a:prstGeom prst="line">
            <a:avLst/>
          </a:prstGeom>
          <a:ln w="12700">
            <a:solidFill>
              <a:schemeClr val="tx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C9F6CDC-D8B9-CA4F-8824-465A0ED59BD7}"/>
              </a:ext>
            </a:extLst>
          </p:cNvPr>
          <p:cNvCxnSpPr>
            <a:cxnSpLocks/>
          </p:cNvCxnSpPr>
          <p:nvPr/>
        </p:nvCxnSpPr>
        <p:spPr>
          <a:xfrm>
            <a:off x="3736539" y="2095958"/>
            <a:ext cx="1746504" cy="0"/>
          </a:xfrm>
          <a:prstGeom prst="line">
            <a:avLst/>
          </a:prstGeom>
          <a:ln w="12700">
            <a:solidFill>
              <a:schemeClr val="tx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C0801822-BA21-A64E-8313-3F8F1E457D3A}"/>
              </a:ext>
            </a:extLst>
          </p:cNvPr>
          <p:cNvSpPr txBox="1"/>
          <p:nvPr/>
        </p:nvSpPr>
        <p:spPr>
          <a:xfrm>
            <a:off x="4282561" y="2340784"/>
            <a:ext cx="721672" cy="415498"/>
          </a:xfrm>
          <a:prstGeom prst="rect">
            <a:avLst/>
          </a:prstGeom>
          <a:noFill/>
        </p:spPr>
        <p:txBody>
          <a:bodyPr wrap="none" rtlCol="0">
            <a:spAutoFit/>
          </a:bodyPr>
          <a:lstStyle/>
          <a:p>
            <a:pPr algn="l"/>
            <a:r>
              <a:rPr lang="en-US" sz="2100" dirty="0">
                <a:solidFill>
                  <a:schemeClr val="bg1"/>
                </a:solidFill>
                <a:ea typeface="Amazon Ember" panose="020B0603020204020204" pitchFamily="34" charset="0"/>
                <a:cs typeface="Amazon Ember" panose="020B0603020204020204" pitchFamily="34" charset="0"/>
              </a:rPr>
              <a:t>50%</a:t>
            </a:r>
          </a:p>
        </p:txBody>
      </p:sp>
      <p:cxnSp>
        <p:nvCxnSpPr>
          <p:cNvPr id="73" name="Straight Connector 72">
            <a:extLst>
              <a:ext uri="{FF2B5EF4-FFF2-40B4-BE49-F238E27FC236}">
                <a16:creationId xmlns:a16="http://schemas.microsoft.com/office/drawing/2014/main" id="{A8F2D943-409B-0647-9EE6-C3F8C8B861E2}"/>
              </a:ext>
            </a:extLst>
          </p:cNvPr>
          <p:cNvCxnSpPr/>
          <p:nvPr/>
        </p:nvCxnSpPr>
        <p:spPr>
          <a:xfrm>
            <a:off x="6698245" y="2535174"/>
            <a:ext cx="1746504" cy="0"/>
          </a:xfrm>
          <a:prstGeom prst="line">
            <a:avLst/>
          </a:prstGeom>
          <a:ln w="12700">
            <a:solidFill>
              <a:schemeClr val="tx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7015165D-A18A-9148-98A5-B63F6560C30E}"/>
              </a:ext>
            </a:extLst>
          </p:cNvPr>
          <p:cNvCxnSpPr/>
          <p:nvPr/>
        </p:nvCxnSpPr>
        <p:spPr>
          <a:xfrm>
            <a:off x="6698245" y="2011542"/>
            <a:ext cx="1746504" cy="0"/>
          </a:xfrm>
          <a:prstGeom prst="line">
            <a:avLst/>
          </a:prstGeom>
          <a:ln w="12700">
            <a:solidFill>
              <a:schemeClr val="tx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5AD1C626-5EC1-8F4E-A8B6-DCAD5974D5CF}"/>
              </a:ext>
            </a:extLst>
          </p:cNvPr>
          <p:cNvSpPr txBox="1"/>
          <p:nvPr/>
        </p:nvSpPr>
        <p:spPr>
          <a:xfrm>
            <a:off x="7223731" y="2110979"/>
            <a:ext cx="721672" cy="415498"/>
          </a:xfrm>
          <a:prstGeom prst="rect">
            <a:avLst/>
          </a:prstGeom>
          <a:noFill/>
        </p:spPr>
        <p:txBody>
          <a:bodyPr wrap="none" rtlCol="0">
            <a:spAutoFit/>
          </a:bodyPr>
          <a:lstStyle/>
          <a:p>
            <a:pPr algn="l"/>
            <a:r>
              <a:rPr lang="en-US" sz="2100" dirty="0">
                <a:solidFill>
                  <a:schemeClr val="bg1"/>
                </a:solidFill>
                <a:ea typeface="Amazon Ember" panose="020B0603020204020204" pitchFamily="34" charset="0"/>
                <a:cs typeface="Amazon Ember" panose="020B0603020204020204" pitchFamily="34" charset="0"/>
              </a:rPr>
              <a:t>40%</a:t>
            </a:r>
          </a:p>
        </p:txBody>
      </p:sp>
    </p:spTree>
    <p:extLst>
      <p:ext uri="{BB962C8B-B14F-4D97-AF65-F5344CB8AC3E}">
        <p14:creationId xmlns:p14="http://schemas.microsoft.com/office/powerpoint/2010/main" val="273332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5466-E5E0-1E49-B947-0BE14C3747FE}"/>
              </a:ext>
            </a:extLst>
          </p:cNvPr>
          <p:cNvSpPr>
            <a:spLocks noGrp="1"/>
          </p:cNvSpPr>
          <p:nvPr>
            <p:ph type="title"/>
          </p:nvPr>
        </p:nvSpPr>
        <p:spPr/>
        <p:txBody>
          <a:bodyPr/>
          <a:lstStyle/>
          <a:p>
            <a:r>
              <a:rPr lang="en-US" dirty="0"/>
              <a:t>What is Trace Analytics</a:t>
            </a:r>
            <a:br>
              <a:rPr lang="en-US" dirty="0"/>
            </a:br>
            <a:r>
              <a:rPr lang="en-US" sz="2000" i="1" dirty="0">
                <a:solidFill>
                  <a:schemeClr val="accent1"/>
                </a:solidFill>
              </a:rPr>
              <a:t>Supports OpenTelemetry (Jaeger, Zipkin, X-Ray SDKs)</a:t>
            </a:r>
            <a:br>
              <a:rPr lang="en-US" sz="2000" i="1" dirty="0">
                <a:solidFill>
                  <a:schemeClr val="accent1"/>
                </a:solidFill>
              </a:rPr>
            </a:br>
            <a:endParaRPr lang="en-US" i="1" dirty="0">
              <a:solidFill>
                <a:schemeClr val="accent1"/>
              </a:solidFill>
            </a:endParaRPr>
          </a:p>
        </p:txBody>
      </p:sp>
      <p:cxnSp>
        <p:nvCxnSpPr>
          <p:cNvPr id="15" name="Straight Arrow Connector 14">
            <a:extLst>
              <a:ext uri="{FF2B5EF4-FFF2-40B4-BE49-F238E27FC236}">
                <a16:creationId xmlns:a16="http://schemas.microsoft.com/office/drawing/2014/main" id="{5B92F16A-7B42-0B46-9CBC-078660BC0A58}"/>
              </a:ext>
            </a:extLst>
          </p:cNvPr>
          <p:cNvCxnSpPr>
            <a:cxnSpLocks/>
          </p:cNvCxnSpPr>
          <p:nvPr/>
        </p:nvCxnSpPr>
        <p:spPr>
          <a:xfrm>
            <a:off x="0" y="3355872"/>
            <a:ext cx="8548204" cy="0"/>
          </a:xfrm>
          <a:prstGeom prst="straightConnector1">
            <a:avLst/>
          </a:prstGeom>
          <a:ln w="15875">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6168FD6-FC46-7E48-AD0C-7AB58F5D895C}"/>
              </a:ext>
            </a:extLst>
          </p:cNvPr>
          <p:cNvSpPr/>
          <p:nvPr/>
        </p:nvSpPr>
        <p:spPr>
          <a:xfrm>
            <a:off x="6483426" y="3144326"/>
            <a:ext cx="1380379" cy="338554"/>
          </a:xfrm>
          <a:prstGeom prst="rect">
            <a:avLst/>
          </a:prstGeom>
          <a:solidFill>
            <a:schemeClr val="tx1">
              <a:lumMod val="50000"/>
            </a:schemeClr>
          </a:solidFill>
        </p:spPr>
        <p:txBody>
          <a:bodyPr wrap="square" numCol="1">
            <a:spAutoFit/>
          </a:bodyPr>
          <a:lstStyle/>
          <a:p>
            <a:pPr algn="ctr"/>
            <a:r>
              <a:rPr lang="en-US" sz="1600" b="1" dirty="0">
                <a:solidFill>
                  <a:schemeClr val="accent1"/>
                </a:solidFill>
                <a:latin typeface="Amazon Ember Regular" charset="0"/>
              </a:rPr>
              <a:t>Trace Groups</a:t>
            </a:r>
          </a:p>
        </p:txBody>
      </p:sp>
      <p:sp>
        <p:nvSpPr>
          <p:cNvPr id="17" name="Rectangle 16">
            <a:extLst>
              <a:ext uri="{FF2B5EF4-FFF2-40B4-BE49-F238E27FC236}">
                <a16:creationId xmlns:a16="http://schemas.microsoft.com/office/drawing/2014/main" id="{427D5AE3-47D1-BC4E-8692-B2EEB6B9B604}"/>
              </a:ext>
            </a:extLst>
          </p:cNvPr>
          <p:cNvSpPr/>
          <p:nvPr/>
        </p:nvSpPr>
        <p:spPr>
          <a:xfrm>
            <a:off x="6047907" y="3729100"/>
            <a:ext cx="2547409" cy="706155"/>
          </a:xfrm>
          <a:prstGeom prst="rect">
            <a:avLst/>
          </a:prstGeom>
          <a:solidFill>
            <a:schemeClr val="tx1">
              <a:lumMod val="50000"/>
            </a:schemeClr>
          </a:solidFill>
        </p:spPr>
        <p:txBody>
          <a:bodyPr wrap="square" numCol="1">
            <a:spAutoFit/>
          </a:bodyPr>
          <a:lstStyle/>
          <a:p>
            <a:pPr marL="285750" indent="-285750">
              <a:lnSpc>
                <a:spcPct val="150000"/>
              </a:lnSpc>
              <a:buFont typeface="Arial" panose="020B0604020202020204" pitchFamily="34" charset="0"/>
              <a:buChar char="•"/>
            </a:pPr>
            <a:r>
              <a:rPr lang="en-US" sz="1400" dirty="0">
                <a:solidFill>
                  <a:schemeClr val="accent1"/>
                </a:solidFill>
                <a:latin typeface="Amazon Ember Regular" charset="0"/>
              </a:rPr>
              <a:t>Monitor performance</a:t>
            </a:r>
          </a:p>
          <a:p>
            <a:pPr marL="285750" indent="-285750">
              <a:lnSpc>
                <a:spcPct val="150000"/>
              </a:lnSpc>
              <a:buFont typeface="Arial" panose="020B0604020202020204" pitchFamily="34" charset="0"/>
              <a:buChar char="•"/>
            </a:pPr>
            <a:r>
              <a:rPr lang="en-US" sz="1400" dirty="0">
                <a:solidFill>
                  <a:schemeClr val="accent1"/>
                </a:solidFill>
                <a:latin typeface="Amazon Ember Regular" charset="0"/>
              </a:rPr>
              <a:t>Identify issues early</a:t>
            </a:r>
          </a:p>
        </p:txBody>
      </p:sp>
      <p:sp>
        <p:nvSpPr>
          <p:cNvPr id="18" name="Rectangle 17">
            <a:extLst>
              <a:ext uri="{FF2B5EF4-FFF2-40B4-BE49-F238E27FC236}">
                <a16:creationId xmlns:a16="http://schemas.microsoft.com/office/drawing/2014/main" id="{F2F62FF6-4C01-434A-8C7C-FA7A6522B4B8}"/>
              </a:ext>
            </a:extLst>
          </p:cNvPr>
          <p:cNvSpPr/>
          <p:nvPr/>
        </p:nvSpPr>
        <p:spPr>
          <a:xfrm>
            <a:off x="3648817" y="3144326"/>
            <a:ext cx="1380379" cy="338554"/>
          </a:xfrm>
          <a:prstGeom prst="rect">
            <a:avLst/>
          </a:prstGeom>
          <a:solidFill>
            <a:schemeClr val="tx1">
              <a:lumMod val="50000"/>
            </a:schemeClr>
          </a:solidFill>
        </p:spPr>
        <p:txBody>
          <a:bodyPr wrap="square" numCol="1">
            <a:spAutoFit/>
          </a:bodyPr>
          <a:lstStyle/>
          <a:p>
            <a:pPr algn="ctr"/>
            <a:r>
              <a:rPr lang="en-US" sz="1600" b="1" dirty="0">
                <a:solidFill>
                  <a:schemeClr val="accent1"/>
                </a:solidFill>
                <a:latin typeface="Amazon Ember Regular" charset="0"/>
              </a:rPr>
              <a:t>Service Maps</a:t>
            </a:r>
          </a:p>
        </p:txBody>
      </p:sp>
      <p:sp>
        <p:nvSpPr>
          <p:cNvPr id="19" name="Rectangle 18">
            <a:extLst>
              <a:ext uri="{FF2B5EF4-FFF2-40B4-BE49-F238E27FC236}">
                <a16:creationId xmlns:a16="http://schemas.microsoft.com/office/drawing/2014/main" id="{86539D98-5985-9B4E-88E0-AED2086ED365}"/>
              </a:ext>
            </a:extLst>
          </p:cNvPr>
          <p:cNvSpPr/>
          <p:nvPr/>
        </p:nvSpPr>
        <p:spPr>
          <a:xfrm>
            <a:off x="3166298" y="3744404"/>
            <a:ext cx="2868727" cy="1028423"/>
          </a:xfrm>
          <a:prstGeom prst="rect">
            <a:avLst/>
          </a:prstGeom>
          <a:solidFill>
            <a:schemeClr val="tx1">
              <a:lumMod val="50000"/>
            </a:schemeClr>
          </a:solidFill>
        </p:spPr>
        <p:txBody>
          <a:bodyPr wrap="square" numCol="1">
            <a:spAutoFit/>
          </a:bodyPr>
          <a:lstStyle/>
          <a:p>
            <a:pPr marL="285750" indent="-285750">
              <a:lnSpc>
                <a:spcPct val="150000"/>
              </a:lnSpc>
              <a:buFont typeface="Arial" panose="020B0604020202020204" pitchFamily="34" charset="0"/>
              <a:buChar char="•"/>
            </a:pPr>
            <a:r>
              <a:rPr lang="en-US" sz="1400" dirty="0">
                <a:solidFill>
                  <a:schemeClr val="accent1"/>
                </a:solidFill>
                <a:latin typeface="Amazon Ember Regular" charset="0"/>
              </a:rPr>
              <a:t>End-to-end view</a:t>
            </a:r>
          </a:p>
          <a:p>
            <a:pPr marL="285750" indent="-285750">
              <a:lnSpc>
                <a:spcPct val="150000"/>
              </a:lnSpc>
              <a:buFont typeface="Arial" panose="020B0604020202020204" pitchFamily="34" charset="0"/>
              <a:buChar char="•"/>
            </a:pPr>
            <a:r>
              <a:rPr lang="en-US" sz="1400" dirty="0">
                <a:solidFill>
                  <a:schemeClr val="accent1"/>
                </a:solidFill>
                <a:latin typeface="Amazon Ember Regular" charset="0"/>
              </a:rPr>
              <a:t>Isolate issues to services</a:t>
            </a:r>
          </a:p>
          <a:p>
            <a:pPr marL="285750" indent="-285750">
              <a:lnSpc>
                <a:spcPct val="150000"/>
              </a:lnSpc>
              <a:buFont typeface="Arial" panose="020B0604020202020204" pitchFamily="34" charset="0"/>
              <a:buChar char="•"/>
            </a:pPr>
            <a:endParaRPr lang="en-US" sz="1400" b="1" dirty="0">
              <a:solidFill>
                <a:schemeClr val="accent1"/>
              </a:solidFill>
              <a:latin typeface="Amazon Ember Regular" charset="0"/>
            </a:endParaRPr>
          </a:p>
        </p:txBody>
      </p:sp>
      <p:sp>
        <p:nvSpPr>
          <p:cNvPr id="20" name="Rectangle 19">
            <a:extLst>
              <a:ext uri="{FF2B5EF4-FFF2-40B4-BE49-F238E27FC236}">
                <a16:creationId xmlns:a16="http://schemas.microsoft.com/office/drawing/2014/main" id="{D334537E-20AF-E14D-9DA3-D2A85B8BB9A6}"/>
              </a:ext>
            </a:extLst>
          </p:cNvPr>
          <p:cNvSpPr/>
          <p:nvPr/>
        </p:nvSpPr>
        <p:spPr>
          <a:xfrm>
            <a:off x="871665" y="3144326"/>
            <a:ext cx="1780116" cy="338554"/>
          </a:xfrm>
          <a:prstGeom prst="rect">
            <a:avLst/>
          </a:prstGeom>
          <a:solidFill>
            <a:schemeClr val="tx1">
              <a:lumMod val="50000"/>
            </a:schemeClr>
          </a:solidFill>
        </p:spPr>
        <p:txBody>
          <a:bodyPr wrap="square" numCol="1">
            <a:spAutoFit/>
          </a:bodyPr>
          <a:lstStyle/>
          <a:p>
            <a:pPr algn="ctr"/>
            <a:r>
              <a:rPr lang="en-US" sz="1600" b="1" dirty="0">
                <a:solidFill>
                  <a:schemeClr val="accent1"/>
                </a:solidFill>
                <a:latin typeface="Amazon Ember Regular" charset="0"/>
              </a:rPr>
              <a:t>Trace-Span Details</a:t>
            </a:r>
          </a:p>
        </p:txBody>
      </p:sp>
      <p:sp>
        <p:nvSpPr>
          <p:cNvPr id="21" name="Rectangle 20">
            <a:extLst>
              <a:ext uri="{FF2B5EF4-FFF2-40B4-BE49-F238E27FC236}">
                <a16:creationId xmlns:a16="http://schemas.microsoft.com/office/drawing/2014/main" id="{6B6C4948-7BCF-2844-9D8D-AEF4B9C055F2}"/>
              </a:ext>
            </a:extLst>
          </p:cNvPr>
          <p:cNvSpPr/>
          <p:nvPr/>
        </p:nvSpPr>
        <p:spPr>
          <a:xfrm>
            <a:off x="365806" y="3740367"/>
            <a:ext cx="2743170" cy="706155"/>
          </a:xfrm>
          <a:prstGeom prst="rect">
            <a:avLst/>
          </a:prstGeom>
          <a:solidFill>
            <a:schemeClr val="tx1">
              <a:lumMod val="50000"/>
            </a:schemeClr>
          </a:solidFill>
        </p:spPr>
        <p:txBody>
          <a:bodyPr wrap="square" numCol="1">
            <a:spAutoFit/>
          </a:bodyPr>
          <a:lstStyle/>
          <a:p>
            <a:pPr marL="285750" indent="-285750">
              <a:lnSpc>
                <a:spcPct val="150000"/>
              </a:lnSpc>
              <a:buFont typeface="Arial" panose="020B0604020202020204" pitchFamily="34" charset="0"/>
              <a:buChar char="•"/>
            </a:pPr>
            <a:r>
              <a:rPr lang="en-US" sz="1400" dirty="0">
                <a:solidFill>
                  <a:schemeClr val="accent1"/>
                </a:solidFill>
                <a:latin typeface="Amazon Ember Regular" charset="0"/>
              </a:rPr>
              <a:t>Single request performance</a:t>
            </a:r>
          </a:p>
          <a:p>
            <a:pPr marL="285750" indent="-285750">
              <a:lnSpc>
                <a:spcPct val="150000"/>
              </a:lnSpc>
              <a:buFont typeface="Arial" panose="020B0604020202020204" pitchFamily="34" charset="0"/>
              <a:buChar char="•"/>
            </a:pPr>
            <a:r>
              <a:rPr lang="en-US" sz="1400" dirty="0">
                <a:solidFill>
                  <a:schemeClr val="accent1"/>
                </a:solidFill>
                <a:latin typeface="Amazon Ember Regular" charset="0"/>
              </a:rPr>
              <a:t>Diagnose root cause</a:t>
            </a:r>
          </a:p>
        </p:txBody>
      </p:sp>
      <p:pic>
        <p:nvPicPr>
          <p:cNvPr id="11" name="Picture 10">
            <a:extLst>
              <a:ext uri="{FF2B5EF4-FFF2-40B4-BE49-F238E27FC236}">
                <a16:creationId xmlns:a16="http://schemas.microsoft.com/office/drawing/2014/main" id="{DF748B65-C8C3-1E4A-AE40-CF8F6978F6D7}"/>
              </a:ext>
            </a:extLst>
          </p:cNvPr>
          <p:cNvPicPr>
            <a:picLocks noChangeAspect="1"/>
          </p:cNvPicPr>
          <p:nvPr/>
        </p:nvPicPr>
        <p:blipFill>
          <a:blip r:embed="rId3"/>
          <a:stretch>
            <a:fillRect/>
          </a:stretch>
        </p:blipFill>
        <p:spPr>
          <a:xfrm>
            <a:off x="5565790" y="1376737"/>
            <a:ext cx="3395282" cy="1541943"/>
          </a:xfrm>
          <a:prstGeom prst="rect">
            <a:avLst/>
          </a:prstGeom>
          <a:ln>
            <a:solidFill>
              <a:schemeClr val="bg1"/>
            </a:solidFill>
          </a:ln>
        </p:spPr>
      </p:pic>
      <p:pic>
        <p:nvPicPr>
          <p:cNvPr id="12" name="Picture 11">
            <a:extLst>
              <a:ext uri="{FF2B5EF4-FFF2-40B4-BE49-F238E27FC236}">
                <a16:creationId xmlns:a16="http://schemas.microsoft.com/office/drawing/2014/main" id="{748901E6-9F0F-C649-A0EF-789BF55753F8}"/>
              </a:ext>
            </a:extLst>
          </p:cNvPr>
          <p:cNvPicPr>
            <a:picLocks noChangeAspect="1"/>
          </p:cNvPicPr>
          <p:nvPr/>
        </p:nvPicPr>
        <p:blipFill>
          <a:blip r:embed="rId4"/>
          <a:stretch>
            <a:fillRect/>
          </a:stretch>
        </p:blipFill>
        <p:spPr>
          <a:xfrm>
            <a:off x="3416330" y="1136925"/>
            <a:ext cx="1887183" cy="1781754"/>
          </a:xfrm>
          <a:prstGeom prst="rect">
            <a:avLst/>
          </a:prstGeom>
          <a:ln>
            <a:solidFill>
              <a:schemeClr val="bg1"/>
            </a:solidFill>
          </a:ln>
        </p:spPr>
      </p:pic>
      <p:pic>
        <p:nvPicPr>
          <p:cNvPr id="14" name="Picture 13">
            <a:extLst>
              <a:ext uri="{FF2B5EF4-FFF2-40B4-BE49-F238E27FC236}">
                <a16:creationId xmlns:a16="http://schemas.microsoft.com/office/drawing/2014/main" id="{37B3EE9A-98BD-6F43-8121-803BB67B334A}"/>
              </a:ext>
            </a:extLst>
          </p:cNvPr>
          <p:cNvPicPr>
            <a:picLocks noChangeAspect="1"/>
          </p:cNvPicPr>
          <p:nvPr/>
        </p:nvPicPr>
        <p:blipFill>
          <a:blip r:embed="rId5"/>
          <a:stretch>
            <a:fillRect/>
          </a:stretch>
        </p:blipFill>
        <p:spPr>
          <a:xfrm>
            <a:off x="274368" y="1637268"/>
            <a:ext cx="2864357" cy="1281411"/>
          </a:xfrm>
          <a:prstGeom prst="rect">
            <a:avLst/>
          </a:prstGeom>
          <a:ln>
            <a:solidFill>
              <a:schemeClr val="bg1"/>
            </a:solidFill>
          </a:ln>
        </p:spPr>
      </p:pic>
    </p:spTree>
    <p:extLst>
      <p:ext uri="{BB962C8B-B14F-4D97-AF65-F5344CB8AC3E}">
        <p14:creationId xmlns:p14="http://schemas.microsoft.com/office/powerpoint/2010/main" val="67031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67C6-CDB8-D34E-81E3-C440FA7CFEB7}"/>
              </a:ext>
            </a:extLst>
          </p:cNvPr>
          <p:cNvSpPr>
            <a:spLocks noGrp="1"/>
          </p:cNvSpPr>
          <p:nvPr>
            <p:ph type="title"/>
          </p:nvPr>
        </p:nvSpPr>
        <p:spPr>
          <a:xfrm>
            <a:off x="336550" y="114300"/>
            <a:ext cx="8697722" cy="546100"/>
          </a:xfrm>
        </p:spPr>
        <p:txBody>
          <a:bodyPr/>
          <a:lstStyle/>
          <a:p>
            <a:r>
              <a:rPr lang="en-US" dirty="0"/>
              <a:t>Cross-cluster search for Amazon OpenSearch Service</a:t>
            </a:r>
            <a:br>
              <a:rPr lang="en-US" dirty="0"/>
            </a:br>
            <a:r>
              <a:rPr lang="en-US" sz="1600" dirty="0">
                <a:solidFill>
                  <a:schemeClr val="accent1"/>
                </a:solidFill>
              </a:rPr>
              <a:t>Increase scalability, efficiency &amp; availability, by separating distinct workloads</a:t>
            </a:r>
          </a:p>
        </p:txBody>
      </p:sp>
      <p:sp>
        <p:nvSpPr>
          <p:cNvPr id="24" name="Rectangle 23">
            <a:extLst>
              <a:ext uri="{FF2B5EF4-FFF2-40B4-BE49-F238E27FC236}">
                <a16:creationId xmlns:a16="http://schemas.microsoft.com/office/drawing/2014/main" id="{7BE6D497-DA6D-494C-A2C8-AAE9DACA17E2}"/>
              </a:ext>
            </a:extLst>
          </p:cNvPr>
          <p:cNvSpPr/>
          <p:nvPr/>
        </p:nvSpPr>
        <p:spPr>
          <a:xfrm>
            <a:off x="342899" y="3076197"/>
            <a:ext cx="8343855" cy="1415772"/>
          </a:xfrm>
          <a:prstGeom prst="rect">
            <a:avLst/>
          </a:prstGeom>
          <a:solidFill>
            <a:schemeClr val="tx1">
              <a:lumMod val="50000"/>
            </a:schemeClr>
          </a:solidFill>
        </p:spPr>
        <p:txBody>
          <a:bodyPr wrap="square">
            <a:spAutoFit/>
          </a:bodyPr>
          <a:lstStyle/>
          <a:p>
            <a:pPr defTabSz="457182">
              <a:spcBef>
                <a:spcPts val="1200"/>
              </a:spcBef>
              <a:defRPr/>
            </a:pPr>
            <a:r>
              <a:rPr lang="en-US" sz="1400" dirty="0">
                <a:solidFill>
                  <a:srgbClr val="FFFFFF"/>
                </a:solidFill>
                <a:ea typeface="Amazon Ember" panose="020B0603020204020204" pitchFamily="34" charset="0"/>
                <a:cs typeface="Amazon Ember" panose="020B0603020204020204" pitchFamily="34" charset="0"/>
              </a:rPr>
              <a:t>Search and visualize data across multiple domains from a single </a:t>
            </a:r>
            <a:r>
              <a:rPr lang="en-US" sz="1400" dirty="0">
                <a:solidFill>
                  <a:schemeClr val="accent1"/>
                </a:solidFill>
                <a:ea typeface="Amazon Ember" panose="020B0603020204020204" pitchFamily="34" charset="0"/>
                <a:cs typeface="Amazon Ember" panose="020B0603020204020204" pitchFamily="34" charset="0"/>
              </a:rPr>
              <a:t>OpenSearch Dashboards </a:t>
            </a:r>
            <a:r>
              <a:rPr lang="en-US" sz="1400" dirty="0">
                <a:solidFill>
                  <a:srgbClr val="FFFFFF"/>
                </a:solidFill>
                <a:ea typeface="Amazon Ember" panose="020B0603020204020204" pitchFamily="34" charset="0"/>
                <a:cs typeface="Amazon Ember" panose="020B0603020204020204" pitchFamily="34" charset="0"/>
              </a:rPr>
              <a:t>interface</a:t>
            </a:r>
          </a:p>
          <a:p>
            <a:pPr defTabSz="457182">
              <a:spcBef>
                <a:spcPts val="1200"/>
              </a:spcBef>
              <a:defRPr/>
            </a:pPr>
            <a:r>
              <a:rPr lang="en-US" sz="1400" dirty="0">
                <a:solidFill>
                  <a:srgbClr val="FFFFFF"/>
                </a:solidFill>
                <a:ea typeface="Amazon Ember" panose="020B0603020204020204" pitchFamily="34" charset="0"/>
                <a:cs typeface="Amazon Ember" panose="020B0603020204020204" pitchFamily="34" charset="0"/>
              </a:rPr>
              <a:t>Increase efficiency— optimize domain resources for specific workloads</a:t>
            </a:r>
          </a:p>
          <a:p>
            <a:pPr defTabSz="457182">
              <a:spcBef>
                <a:spcPts val="1200"/>
              </a:spcBef>
              <a:defRPr/>
            </a:pPr>
            <a:r>
              <a:rPr lang="en-US" sz="1400" dirty="0">
                <a:solidFill>
                  <a:srgbClr val="FFFFFF"/>
                </a:solidFill>
                <a:ea typeface="Amazon Ember" panose="020B0603020204020204" pitchFamily="34" charset="0"/>
                <a:cs typeface="Amazon Ember" panose="020B0603020204020204" pitchFamily="34" charset="0"/>
              </a:rPr>
              <a:t>Improve availability— isolate failures to specific workloads</a:t>
            </a:r>
          </a:p>
          <a:p>
            <a:pPr defTabSz="457182">
              <a:spcBef>
                <a:spcPts val="1200"/>
              </a:spcBef>
              <a:defRPr/>
            </a:pPr>
            <a:r>
              <a:rPr lang="en-US" sz="1400" dirty="0">
                <a:solidFill>
                  <a:srgbClr val="FFFFFF"/>
                </a:solidFill>
                <a:ea typeface="Amazon Ember" panose="020B0603020204020204" pitchFamily="34" charset="0"/>
                <a:cs typeface="Amazon Ember" panose="020B0603020204020204" pitchFamily="34" charset="0"/>
              </a:rPr>
              <a:t>Secured through Fine Grained Access Control (FGAC) policies</a:t>
            </a:r>
          </a:p>
        </p:txBody>
      </p:sp>
      <p:grpSp>
        <p:nvGrpSpPr>
          <p:cNvPr id="93" name="Group 92">
            <a:extLst>
              <a:ext uri="{FF2B5EF4-FFF2-40B4-BE49-F238E27FC236}">
                <a16:creationId xmlns:a16="http://schemas.microsoft.com/office/drawing/2014/main" id="{D0E2D41A-D59A-4334-AA8B-0BC2BC6303A1}"/>
              </a:ext>
            </a:extLst>
          </p:cNvPr>
          <p:cNvGrpSpPr/>
          <p:nvPr/>
        </p:nvGrpSpPr>
        <p:grpSpPr>
          <a:xfrm>
            <a:off x="457245" y="1216737"/>
            <a:ext cx="6355415" cy="1473960"/>
            <a:chOff x="457245" y="1097790"/>
            <a:chExt cx="6355415" cy="1473960"/>
          </a:xfrm>
        </p:grpSpPr>
        <p:grpSp>
          <p:nvGrpSpPr>
            <p:cNvPr id="91" name="Group 90">
              <a:extLst>
                <a:ext uri="{FF2B5EF4-FFF2-40B4-BE49-F238E27FC236}">
                  <a16:creationId xmlns:a16="http://schemas.microsoft.com/office/drawing/2014/main" id="{396A3B69-DE08-42C7-815C-52EC811DA655}"/>
                </a:ext>
              </a:extLst>
            </p:cNvPr>
            <p:cNvGrpSpPr/>
            <p:nvPr/>
          </p:nvGrpSpPr>
          <p:grpSpPr>
            <a:xfrm>
              <a:off x="1490077" y="1097790"/>
              <a:ext cx="4284140" cy="1473960"/>
              <a:chOff x="1446669" y="1097790"/>
              <a:chExt cx="4284140" cy="1473960"/>
            </a:xfrm>
          </p:grpSpPr>
          <p:grpSp>
            <p:nvGrpSpPr>
              <p:cNvPr id="89" name="Group 88">
                <a:extLst>
                  <a:ext uri="{FF2B5EF4-FFF2-40B4-BE49-F238E27FC236}">
                    <a16:creationId xmlns:a16="http://schemas.microsoft.com/office/drawing/2014/main" id="{572E3BFA-417C-4509-B043-75F244C34388}"/>
                  </a:ext>
                </a:extLst>
              </p:cNvPr>
              <p:cNvGrpSpPr/>
              <p:nvPr/>
            </p:nvGrpSpPr>
            <p:grpSpPr>
              <a:xfrm>
                <a:off x="4502588" y="1097790"/>
                <a:ext cx="1228221" cy="1473960"/>
                <a:chOff x="3052209" y="1097790"/>
                <a:chExt cx="1228221" cy="1473960"/>
              </a:xfrm>
            </p:grpSpPr>
            <p:sp>
              <p:nvSpPr>
                <p:cNvPr id="15" name="TextBox 14">
                  <a:extLst>
                    <a:ext uri="{FF2B5EF4-FFF2-40B4-BE49-F238E27FC236}">
                      <a16:creationId xmlns:a16="http://schemas.microsoft.com/office/drawing/2014/main" id="{A8705E52-3E8F-CF4D-8799-51FB5518E8B6}"/>
                    </a:ext>
                  </a:extLst>
                </p:cNvPr>
                <p:cNvSpPr txBox="1"/>
                <p:nvPr/>
              </p:nvSpPr>
              <p:spPr>
                <a:xfrm>
                  <a:off x="3052209" y="1097790"/>
                  <a:ext cx="1228221" cy="369332"/>
                </a:xfrm>
                <a:prstGeom prst="rect">
                  <a:avLst/>
                </a:prstGeom>
                <a:noFill/>
              </p:spPr>
              <p:txBody>
                <a:bodyPr wrap="none" rtlCol="0">
                  <a:spAutoFit/>
                </a:bodyPr>
                <a:lstStyle/>
                <a:p>
                  <a:pPr algn="ctr">
                    <a:defRPr/>
                  </a:pPr>
                  <a:r>
                    <a:rPr lang="en-US" sz="900" dirty="0">
                      <a:solidFill>
                        <a:srgbClr val="FFFFFF"/>
                      </a:solidFill>
                      <a:latin typeface="Amazon Ember"/>
                    </a:rPr>
                    <a:t>Inbound connection</a:t>
                  </a:r>
                </a:p>
                <a:p>
                  <a:pPr algn="ctr">
                    <a:defRPr/>
                  </a:pPr>
                  <a:r>
                    <a:rPr lang="en-US" sz="900" dirty="0">
                      <a:solidFill>
                        <a:srgbClr val="FFFFFF"/>
                      </a:solidFill>
                      <a:latin typeface="Amazon Ember"/>
                    </a:rPr>
                    <a:t>request</a:t>
                  </a:r>
                </a:p>
              </p:txBody>
            </p:sp>
            <p:cxnSp>
              <p:nvCxnSpPr>
                <p:cNvPr id="20" name="Straight Arrow Connector 19">
                  <a:extLst>
                    <a:ext uri="{FF2B5EF4-FFF2-40B4-BE49-F238E27FC236}">
                      <a16:creationId xmlns:a16="http://schemas.microsoft.com/office/drawing/2014/main" id="{50E4A6CA-C6AF-9C4F-94E2-78B9042AA602}"/>
                    </a:ext>
                  </a:extLst>
                </p:cNvPr>
                <p:cNvCxnSpPr>
                  <a:cxnSpLocks/>
                </p:cNvCxnSpPr>
                <p:nvPr/>
              </p:nvCxnSpPr>
              <p:spPr>
                <a:xfrm>
                  <a:off x="3254844" y="1505196"/>
                  <a:ext cx="822951" cy="0"/>
                </a:xfrm>
                <a:prstGeom prst="straightConnector1">
                  <a:avLst/>
                </a:prstGeom>
                <a:ln w="15875">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E2ADE1E-1F0D-B441-AA7D-962776EF3A8D}"/>
                    </a:ext>
                  </a:extLst>
                </p:cNvPr>
                <p:cNvSpPr txBox="1"/>
                <p:nvPr/>
              </p:nvSpPr>
              <p:spPr>
                <a:xfrm>
                  <a:off x="3065032" y="2202418"/>
                  <a:ext cx="1202573" cy="369332"/>
                </a:xfrm>
                <a:prstGeom prst="rect">
                  <a:avLst/>
                </a:prstGeom>
                <a:noFill/>
              </p:spPr>
              <p:txBody>
                <a:bodyPr wrap="none" rtlCol="0">
                  <a:spAutoFit/>
                </a:bodyPr>
                <a:lstStyle/>
                <a:p>
                  <a:pPr algn="ctr">
                    <a:defRPr/>
                  </a:pPr>
                  <a:r>
                    <a:rPr lang="en-US" sz="900" dirty="0">
                      <a:solidFill>
                        <a:srgbClr val="FFFFFF"/>
                      </a:solidFill>
                      <a:latin typeface="Amazon Ember"/>
                    </a:rPr>
                    <a:t>Accept inbound</a:t>
                  </a:r>
                </a:p>
                <a:p>
                  <a:pPr algn="ctr">
                    <a:defRPr/>
                  </a:pPr>
                  <a:r>
                    <a:rPr lang="en-US" sz="900" dirty="0">
                      <a:solidFill>
                        <a:srgbClr val="FFFFFF"/>
                      </a:solidFill>
                      <a:latin typeface="Amazon Ember"/>
                    </a:rPr>
                    <a:t>Connection request</a:t>
                  </a:r>
                </a:p>
              </p:txBody>
            </p:sp>
            <p:cxnSp>
              <p:nvCxnSpPr>
                <p:cNvPr id="22" name="Straight Arrow Connector 21">
                  <a:extLst>
                    <a:ext uri="{FF2B5EF4-FFF2-40B4-BE49-F238E27FC236}">
                      <a16:creationId xmlns:a16="http://schemas.microsoft.com/office/drawing/2014/main" id="{17B04F86-E2AC-AE48-9F98-9FC983EF187F}"/>
                    </a:ext>
                  </a:extLst>
                </p:cNvPr>
                <p:cNvCxnSpPr>
                  <a:cxnSpLocks/>
                </p:cNvCxnSpPr>
                <p:nvPr/>
              </p:nvCxnSpPr>
              <p:spPr>
                <a:xfrm flipH="1">
                  <a:off x="3254844" y="2145269"/>
                  <a:ext cx="822951" cy="0"/>
                </a:xfrm>
                <a:prstGeom prst="straightConnector1">
                  <a:avLst/>
                </a:prstGeom>
                <a:ln w="15875">
                  <a:solidFill>
                    <a:schemeClr val="accent4"/>
                  </a:solidFill>
                  <a:tailEnd type="arrow" w="lg" len="sm"/>
                </a:ln>
                <a:effectLst/>
              </p:spPr>
              <p:style>
                <a:lnRef idx="2">
                  <a:schemeClr val="accent1"/>
                </a:lnRef>
                <a:fillRef idx="0">
                  <a:schemeClr val="accent1"/>
                </a:fillRef>
                <a:effectRef idx="1">
                  <a:schemeClr val="accent1"/>
                </a:effectRef>
                <a:fontRef idx="minor">
                  <a:schemeClr val="tx1"/>
                </a:fontRef>
              </p:style>
            </p:cxnSp>
          </p:grpSp>
          <p:grpSp>
            <p:nvGrpSpPr>
              <p:cNvPr id="90" name="Group 89">
                <a:extLst>
                  <a:ext uri="{FF2B5EF4-FFF2-40B4-BE49-F238E27FC236}">
                    <a16:creationId xmlns:a16="http://schemas.microsoft.com/office/drawing/2014/main" id="{8FE3CE4C-2C91-45D7-85D0-59FCC1963881}"/>
                  </a:ext>
                </a:extLst>
              </p:cNvPr>
              <p:cNvGrpSpPr/>
              <p:nvPr/>
            </p:nvGrpSpPr>
            <p:grpSpPr>
              <a:xfrm>
                <a:off x="1446669" y="1097790"/>
                <a:ext cx="1329211" cy="1473960"/>
                <a:chOff x="1446669" y="1097790"/>
                <a:chExt cx="1329211" cy="1473960"/>
              </a:xfrm>
            </p:grpSpPr>
            <p:sp>
              <p:nvSpPr>
                <p:cNvPr id="14" name="TextBox 13">
                  <a:extLst>
                    <a:ext uri="{FF2B5EF4-FFF2-40B4-BE49-F238E27FC236}">
                      <a16:creationId xmlns:a16="http://schemas.microsoft.com/office/drawing/2014/main" id="{374E4298-37C6-2C4D-B3F7-E1999C6E9B06}"/>
                    </a:ext>
                  </a:extLst>
                </p:cNvPr>
                <p:cNvSpPr txBox="1"/>
                <p:nvPr/>
              </p:nvSpPr>
              <p:spPr>
                <a:xfrm>
                  <a:off x="1575710" y="1097790"/>
                  <a:ext cx="1071127" cy="369332"/>
                </a:xfrm>
                <a:prstGeom prst="rect">
                  <a:avLst/>
                </a:prstGeom>
                <a:noFill/>
              </p:spPr>
              <p:txBody>
                <a:bodyPr wrap="none" rtlCol="0">
                  <a:spAutoFit/>
                </a:bodyPr>
                <a:lstStyle/>
                <a:p>
                  <a:pPr algn="ctr">
                    <a:defRPr/>
                  </a:pPr>
                  <a:r>
                    <a:rPr lang="en-US" sz="900" dirty="0">
                      <a:solidFill>
                        <a:srgbClr val="FFFFFF"/>
                      </a:solidFill>
                      <a:latin typeface="Amazon Ember"/>
                    </a:rPr>
                    <a:t>Create outbound</a:t>
                  </a:r>
                </a:p>
                <a:p>
                  <a:pPr algn="ctr">
                    <a:defRPr/>
                  </a:pPr>
                  <a:r>
                    <a:rPr lang="en-US" sz="900" dirty="0">
                      <a:solidFill>
                        <a:srgbClr val="FFFFFF"/>
                      </a:solidFill>
                      <a:latin typeface="Amazon Ember"/>
                    </a:rPr>
                    <a:t>connection</a:t>
                  </a:r>
                </a:p>
              </p:txBody>
            </p:sp>
            <p:cxnSp>
              <p:nvCxnSpPr>
                <p:cNvPr id="19" name="Straight Arrow Connector 18">
                  <a:extLst>
                    <a:ext uri="{FF2B5EF4-FFF2-40B4-BE49-F238E27FC236}">
                      <a16:creationId xmlns:a16="http://schemas.microsoft.com/office/drawing/2014/main" id="{72284212-086D-3147-B1F6-1DD643E5C30F}"/>
                    </a:ext>
                  </a:extLst>
                </p:cNvPr>
                <p:cNvCxnSpPr>
                  <a:cxnSpLocks/>
                </p:cNvCxnSpPr>
                <p:nvPr/>
              </p:nvCxnSpPr>
              <p:spPr>
                <a:xfrm>
                  <a:off x="1699799" y="1505196"/>
                  <a:ext cx="822951" cy="0"/>
                </a:xfrm>
                <a:prstGeom prst="straightConnector1">
                  <a:avLst/>
                </a:prstGeom>
                <a:ln w="15875">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7D50864-9401-124D-AC0A-BE794CADA795}"/>
                    </a:ext>
                  </a:extLst>
                </p:cNvPr>
                <p:cNvSpPr txBox="1"/>
                <p:nvPr/>
              </p:nvSpPr>
              <p:spPr>
                <a:xfrm>
                  <a:off x="1446669" y="2202418"/>
                  <a:ext cx="1329211" cy="369332"/>
                </a:xfrm>
                <a:prstGeom prst="rect">
                  <a:avLst/>
                </a:prstGeom>
                <a:noFill/>
              </p:spPr>
              <p:txBody>
                <a:bodyPr wrap="none" rtlCol="0">
                  <a:spAutoFit/>
                </a:bodyPr>
                <a:lstStyle/>
                <a:p>
                  <a:pPr algn="ctr">
                    <a:defRPr/>
                  </a:pPr>
                  <a:r>
                    <a:rPr lang="en-US" sz="900" dirty="0">
                      <a:solidFill>
                        <a:srgbClr val="FFFFFF"/>
                      </a:solidFill>
                      <a:latin typeface="Amazon Ember"/>
                    </a:rPr>
                    <a:t>Outbound connection</a:t>
                  </a:r>
                </a:p>
                <a:p>
                  <a:pPr algn="ctr">
                    <a:defRPr/>
                  </a:pPr>
                  <a:r>
                    <a:rPr lang="en-US" sz="900" dirty="0">
                      <a:solidFill>
                        <a:srgbClr val="FFFFFF"/>
                      </a:solidFill>
                      <a:latin typeface="Amazon Ember"/>
                    </a:rPr>
                    <a:t>Is active</a:t>
                  </a:r>
                </a:p>
              </p:txBody>
            </p:sp>
            <p:cxnSp>
              <p:nvCxnSpPr>
                <p:cNvPr id="23" name="Straight Arrow Connector 22">
                  <a:extLst>
                    <a:ext uri="{FF2B5EF4-FFF2-40B4-BE49-F238E27FC236}">
                      <a16:creationId xmlns:a16="http://schemas.microsoft.com/office/drawing/2014/main" id="{5B969649-2071-1341-945B-C5CEB45FFDD0}"/>
                    </a:ext>
                  </a:extLst>
                </p:cNvPr>
                <p:cNvCxnSpPr>
                  <a:cxnSpLocks/>
                </p:cNvCxnSpPr>
                <p:nvPr/>
              </p:nvCxnSpPr>
              <p:spPr>
                <a:xfrm flipH="1">
                  <a:off x="1699799" y="2145269"/>
                  <a:ext cx="822951" cy="0"/>
                </a:xfrm>
                <a:prstGeom prst="straightConnector1">
                  <a:avLst/>
                </a:prstGeom>
                <a:ln w="15875">
                  <a:solidFill>
                    <a:schemeClr val="accent4"/>
                  </a:solidFill>
                  <a:tailEnd type="arrow" w="lg" len="sm"/>
                </a:ln>
                <a:effectLst/>
              </p:spPr>
              <p:style>
                <a:lnRef idx="2">
                  <a:schemeClr val="accent1"/>
                </a:lnRef>
                <a:fillRef idx="0">
                  <a:schemeClr val="accent1"/>
                </a:fillRef>
                <a:effectRef idx="1">
                  <a:schemeClr val="accent1"/>
                </a:effectRef>
                <a:fontRef idx="minor">
                  <a:schemeClr val="tx1"/>
                </a:fontRef>
              </p:style>
            </p:cxnSp>
          </p:grpSp>
        </p:grpSp>
        <p:grpSp>
          <p:nvGrpSpPr>
            <p:cNvPr id="92" name="Group 91">
              <a:extLst>
                <a:ext uri="{FF2B5EF4-FFF2-40B4-BE49-F238E27FC236}">
                  <a16:creationId xmlns:a16="http://schemas.microsoft.com/office/drawing/2014/main" id="{13E2EFA1-A43B-4D17-9E6E-FA03CF59E9BA}"/>
                </a:ext>
              </a:extLst>
            </p:cNvPr>
            <p:cNvGrpSpPr/>
            <p:nvPr/>
          </p:nvGrpSpPr>
          <p:grpSpPr>
            <a:xfrm>
              <a:off x="457245" y="1273320"/>
              <a:ext cx="6355415" cy="1077366"/>
              <a:chOff x="457245" y="1273320"/>
              <a:chExt cx="6355415" cy="1077366"/>
            </a:xfrm>
          </p:grpSpPr>
          <p:cxnSp>
            <p:nvCxnSpPr>
              <p:cNvPr id="7" name="Straight Connector 6">
                <a:extLst>
                  <a:ext uri="{FF2B5EF4-FFF2-40B4-BE49-F238E27FC236}">
                    <a16:creationId xmlns:a16="http://schemas.microsoft.com/office/drawing/2014/main" id="{75E6846C-B6E9-654A-BE5F-1D18ECB045BA}"/>
                  </a:ext>
                </a:extLst>
              </p:cNvPr>
              <p:cNvCxnSpPr>
                <a:cxnSpLocks/>
              </p:cNvCxnSpPr>
              <p:nvPr/>
            </p:nvCxnSpPr>
            <p:spPr>
              <a:xfrm>
                <a:off x="1434647" y="1812003"/>
                <a:ext cx="4400611" cy="0"/>
              </a:xfrm>
              <a:prstGeom prst="line">
                <a:avLst/>
              </a:prstGeom>
              <a:ln w="15875">
                <a:solidFill>
                  <a:schemeClr val="tx1"/>
                </a:solidFill>
                <a:tailEnd type="none" w="lg" len="sm"/>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CADD97D-33D0-3F47-88FF-4D983CF77EC5}"/>
                  </a:ext>
                </a:extLst>
              </p:cNvPr>
              <p:cNvSpPr txBox="1"/>
              <p:nvPr/>
            </p:nvSpPr>
            <p:spPr>
              <a:xfrm>
                <a:off x="2848519" y="1627337"/>
                <a:ext cx="1572867" cy="369332"/>
              </a:xfrm>
              <a:prstGeom prst="rect">
                <a:avLst/>
              </a:prstGeom>
              <a:solidFill>
                <a:srgbClr val="232F3E"/>
              </a:solidFill>
            </p:spPr>
            <p:txBody>
              <a:bodyPr wrap="square" rtlCol="0">
                <a:spAutoFit/>
              </a:bodyPr>
              <a:lstStyle/>
              <a:p>
                <a:pPr algn="ctr">
                  <a:defRPr/>
                </a:pPr>
                <a:r>
                  <a:rPr lang="en-US" sz="900" dirty="0">
                    <a:solidFill>
                      <a:srgbClr val="FFFFFF"/>
                    </a:solidFill>
                    <a:latin typeface="Amazon Ember"/>
                  </a:rPr>
                  <a:t>Cross-cluster connection</a:t>
                </a:r>
                <a:br>
                  <a:rPr lang="en-US" sz="900" dirty="0">
                    <a:solidFill>
                      <a:srgbClr val="FFFFFF"/>
                    </a:solidFill>
                    <a:latin typeface="Amazon Ember"/>
                  </a:rPr>
                </a:br>
                <a:r>
                  <a:rPr lang="en-US" sz="900" dirty="0">
                    <a:solidFill>
                      <a:srgbClr val="FFFFFF"/>
                    </a:solidFill>
                    <a:latin typeface="Amazon Ember"/>
                  </a:rPr>
                  <a:t>from source to destination</a:t>
                </a:r>
              </a:p>
            </p:txBody>
          </p:sp>
          <p:grpSp>
            <p:nvGrpSpPr>
              <p:cNvPr id="64" name="Group 63">
                <a:extLst>
                  <a:ext uri="{FF2B5EF4-FFF2-40B4-BE49-F238E27FC236}">
                    <a16:creationId xmlns:a16="http://schemas.microsoft.com/office/drawing/2014/main" id="{0C5E0F7F-7AE7-49C9-AF2D-38DBBF46C63E}"/>
                  </a:ext>
                </a:extLst>
              </p:cNvPr>
              <p:cNvGrpSpPr/>
              <p:nvPr/>
            </p:nvGrpSpPr>
            <p:grpSpPr>
              <a:xfrm>
                <a:off x="5835258" y="1273320"/>
                <a:ext cx="977402" cy="1077366"/>
                <a:chOff x="4067907" y="1970049"/>
                <a:chExt cx="977402" cy="1077366"/>
              </a:xfrm>
            </p:grpSpPr>
            <p:sp>
              <p:nvSpPr>
                <p:cNvPr id="48" name="Rectangle 47">
                  <a:extLst>
                    <a:ext uri="{FF2B5EF4-FFF2-40B4-BE49-F238E27FC236}">
                      <a16:creationId xmlns:a16="http://schemas.microsoft.com/office/drawing/2014/main" id="{FD2FF0A1-D406-4453-97BF-0E40D6F77908}"/>
                    </a:ext>
                  </a:extLst>
                </p:cNvPr>
                <p:cNvSpPr/>
                <p:nvPr/>
              </p:nvSpPr>
              <p:spPr>
                <a:xfrm>
                  <a:off x="4067907" y="1970049"/>
                  <a:ext cx="977402" cy="1077366"/>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solidFill>
                      <a:schemeClr val="bg1"/>
                    </a:solidFill>
                  </a:endParaRPr>
                </a:p>
              </p:txBody>
            </p:sp>
            <p:grpSp>
              <p:nvGrpSpPr>
                <p:cNvPr id="49" name="Group 48">
                  <a:extLst>
                    <a:ext uri="{FF2B5EF4-FFF2-40B4-BE49-F238E27FC236}">
                      <a16:creationId xmlns:a16="http://schemas.microsoft.com/office/drawing/2014/main" id="{9926D53B-5703-4B55-8A7E-2677833C1A18}"/>
                    </a:ext>
                  </a:extLst>
                </p:cNvPr>
                <p:cNvGrpSpPr/>
                <p:nvPr/>
              </p:nvGrpSpPr>
              <p:grpSpPr>
                <a:xfrm>
                  <a:off x="4113219" y="2077442"/>
                  <a:ext cx="886781" cy="913408"/>
                  <a:chOff x="3923227" y="2258075"/>
                  <a:chExt cx="1015824" cy="1046325"/>
                </a:xfrm>
              </p:grpSpPr>
              <p:sp>
                <p:nvSpPr>
                  <p:cNvPr id="29" name="TextBox 28">
                    <a:extLst>
                      <a:ext uri="{FF2B5EF4-FFF2-40B4-BE49-F238E27FC236}">
                        <a16:creationId xmlns:a16="http://schemas.microsoft.com/office/drawing/2014/main" id="{94C64E32-A3E4-6848-AFD5-F140C96115FD}"/>
                      </a:ext>
                    </a:extLst>
                  </p:cNvPr>
                  <p:cNvSpPr txBox="1"/>
                  <p:nvPr/>
                </p:nvSpPr>
                <p:spPr>
                  <a:xfrm>
                    <a:off x="3923227" y="2846067"/>
                    <a:ext cx="1015824" cy="458333"/>
                  </a:xfrm>
                  <a:prstGeom prst="rect">
                    <a:avLst/>
                  </a:prstGeom>
                  <a:noFill/>
                </p:spPr>
                <p:txBody>
                  <a:bodyPr wrap="none" rtlCol="0">
                    <a:spAutoFit/>
                  </a:bodyPr>
                  <a:lstStyle/>
                  <a:p>
                    <a:pPr algn="ctr">
                      <a:defRPr/>
                    </a:pPr>
                    <a:r>
                      <a:rPr lang="en-US" sz="1000" b="1" dirty="0">
                        <a:solidFill>
                          <a:schemeClr val="bg1"/>
                        </a:solidFill>
                        <a:latin typeface="Amazon Ember"/>
                      </a:rPr>
                      <a:t>Destination</a:t>
                    </a:r>
                  </a:p>
                  <a:p>
                    <a:pPr algn="ctr">
                      <a:defRPr/>
                    </a:pPr>
                    <a:r>
                      <a:rPr lang="en-US" sz="1000" b="1" dirty="0">
                        <a:solidFill>
                          <a:schemeClr val="bg1"/>
                        </a:solidFill>
                        <a:latin typeface="Amazon Ember"/>
                      </a:rPr>
                      <a:t>Domain</a:t>
                    </a:r>
                  </a:p>
                </p:txBody>
              </p:sp>
              <p:grpSp>
                <p:nvGrpSpPr>
                  <p:cNvPr id="36" name="Graphic 6">
                    <a:extLst>
                      <a:ext uri="{FF2B5EF4-FFF2-40B4-BE49-F238E27FC236}">
                        <a16:creationId xmlns:a16="http://schemas.microsoft.com/office/drawing/2014/main" id="{78E0817D-A1CA-3A47-9298-F06377C2DD5A}"/>
                      </a:ext>
                    </a:extLst>
                  </p:cNvPr>
                  <p:cNvGrpSpPr/>
                  <p:nvPr/>
                </p:nvGrpSpPr>
                <p:grpSpPr>
                  <a:xfrm>
                    <a:off x="4156823" y="2258075"/>
                    <a:ext cx="548703" cy="540581"/>
                    <a:chOff x="4156823" y="2258075"/>
                    <a:chExt cx="548703" cy="540581"/>
                  </a:xfrm>
                  <a:solidFill>
                    <a:srgbClr val="FFFFFF"/>
                  </a:solidFill>
                </p:grpSpPr>
                <p:sp>
                  <p:nvSpPr>
                    <p:cNvPr id="37" name="Freeform: Shape 36">
                      <a:extLst>
                        <a:ext uri="{FF2B5EF4-FFF2-40B4-BE49-F238E27FC236}">
                          <a16:creationId xmlns:a16="http://schemas.microsoft.com/office/drawing/2014/main" id="{66D60F98-9A0B-46A4-99B2-130E228F2B7D}"/>
                        </a:ext>
                      </a:extLst>
                    </p:cNvPr>
                    <p:cNvSpPr/>
                    <p:nvPr/>
                  </p:nvSpPr>
                  <p:spPr>
                    <a:xfrm>
                      <a:off x="4156823" y="2414018"/>
                      <a:ext cx="120699" cy="378719"/>
                    </a:xfrm>
                    <a:custGeom>
                      <a:avLst/>
                      <a:gdLst>
                        <a:gd name="connsiteX0" fmla="*/ 109727 w 120699"/>
                        <a:gd name="connsiteY0" fmla="*/ 0 h 378719"/>
                        <a:gd name="connsiteX1" fmla="*/ 10973 w 120699"/>
                        <a:gd name="connsiteY1" fmla="*/ 0 h 378719"/>
                        <a:gd name="connsiteX2" fmla="*/ 0 w 120699"/>
                        <a:gd name="connsiteY2" fmla="*/ 11139 h 378719"/>
                        <a:gd name="connsiteX3" fmla="*/ 0 w 120699"/>
                        <a:gd name="connsiteY3" fmla="*/ 367581 h 378719"/>
                        <a:gd name="connsiteX4" fmla="*/ 10973 w 120699"/>
                        <a:gd name="connsiteY4" fmla="*/ 378720 h 378719"/>
                        <a:gd name="connsiteX5" fmla="*/ 109727 w 120699"/>
                        <a:gd name="connsiteY5" fmla="*/ 378720 h 378719"/>
                        <a:gd name="connsiteX6" fmla="*/ 120699 w 120699"/>
                        <a:gd name="connsiteY6" fmla="*/ 367581 h 378719"/>
                        <a:gd name="connsiteX7" fmla="*/ 120699 w 120699"/>
                        <a:gd name="connsiteY7" fmla="*/ 11139 h 378719"/>
                        <a:gd name="connsiteX8" fmla="*/ 109727 w 120699"/>
                        <a:gd name="connsiteY8" fmla="*/ 0 h 378719"/>
                        <a:gd name="connsiteX9" fmla="*/ 98754 w 120699"/>
                        <a:gd name="connsiteY9" fmla="*/ 356442 h 378719"/>
                        <a:gd name="connsiteX10" fmla="*/ 21945 w 120699"/>
                        <a:gd name="connsiteY10" fmla="*/ 356442 h 378719"/>
                        <a:gd name="connsiteX11" fmla="*/ 21945 w 120699"/>
                        <a:gd name="connsiteY11" fmla="*/ 22278 h 378719"/>
                        <a:gd name="connsiteX12" fmla="*/ 98754 w 120699"/>
                        <a:gd name="connsiteY12" fmla="*/ 22278 h 37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699" h="378719">
                          <a:moveTo>
                            <a:pt x="109727" y="0"/>
                          </a:moveTo>
                          <a:lnTo>
                            <a:pt x="10973" y="0"/>
                          </a:lnTo>
                          <a:cubicBezTo>
                            <a:pt x="4913" y="0"/>
                            <a:pt x="0" y="4987"/>
                            <a:pt x="0" y="11139"/>
                          </a:cubicBezTo>
                          <a:lnTo>
                            <a:pt x="0" y="367581"/>
                          </a:lnTo>
                          <a:cubicBezTo>
                            <a:pt x="0" y="373733"/>
                            <a:pt x="4913" y="378720"/>
                            <a:pt x="10973" y="378720"/>
                          </a:cubicBezTo>
                          <a:lnTo>
                            <a:pt x="109727" y="378720"/>
                          </a:lnTo>
                          <a:cubicBezTo>
                            <a:pt x="115787" y="378720"/>
                            <a:pt x="120699" y="373733"/>
                            <a:pt x="120699" y="367581"/>
                          </a:cubicBezTo>
                          <a:lnTo>
                            <a:pt x="120699" y="11139"/>
                          </a:lnTo>
                          <a:cubicBezTo>
                            <a:pt x="120699" y="4987"/>
                            <a:pt x="115787" y="0"/>
                            <a:pt x="109727" y="0"/>
                          </a:cubicBezTo>
                          <a:close/>
                          <a:moveTo>
                            <a:pt x="98754" y="356442"/>
                          </a:moveTo>
                          <a:lnTo>
                            <a:pt x="21945" y="356442"/>
                          </a:lnTo>
                          <a:lnTo>
                            <a:pt x="21945" y="22278"/>
                          </a:lnTo>
                          <a:lnTo>
                            <a:pt x="98754" y="22278"/>
                          </a:lnTo>
                          <a:close/>
                        </a:path>
                      </a:pathLst>
                    </a:custGeom>
                    <a:solidFill>
                      <a:srgbClr val="FFFFFF"/>
                    </a:solidFill>
                    <a:ln w="10922" cap="flat">
                      <a:noFill/>
                      <a:prstDash val="solid"/>
                      <a:miter/>
                    </a:ln>
                  </p:spPr>
                  <p:txBody>
                    <a:bodyPr rtlCol="0" anchor="ctr"/>
                    <a:lstStyle/>
                    <a:p>
                      <a:endParaRPr lang="en-US" sz="2100"/>
                    </a:p>
                  </p:txBody>
                </p:sp>
                <p:sp>
                  <p:nvSpPr>
                    <p:cNvPr id="38" name="Freeform: Shape 37">
                      <a:extLst>
                        <a:ext uri="{FF2B5EF4-FFF2-40B4-BE49-F238E27FC236}">
                          <a16:creationId xmlns:a16="http://schemas.microsoft.com/office/drawing/2014/main" id="{35185509-65A7-433F-94FB-C4B003D6F5D0}"/>
                        </a:ext>
                      </a:extLst>
                    </p:cNvPr>
                    <p:cNvSpPr/>
                    <p:nvPr/>
                  </p:nvSpPr>
                  <p:spPr>
                    <a:xfrm>
                      <a:off x="4299468" y="2589454"/>
                      <a:ext cx="120699" cy="203283"/>
                    </a:xfrm>
                    <a:custGeom>
                      <a:avLst/>
                      <a:gdLst>
                        <a:gd name="connsiteX0" fmla="*/ 120699 w 120699"/>
                        <a:gd name="connsiteY0" fmla="*/ 129990 h 203283"/>
                        <a:gd name="connsiteX1" fmla="*/ 120699 w 120699"/>
                        <a:gd name="connsiteY1" fmla="*/ 192145 h 203283"/>
                        <a:gd name="connsiteX2" fmla="*/ 109727 w 120699"/>
                        <a:gd name="connsiteY2" fmla="*/ 203283 h 203283"/>
                        <a:gd name="connsiteX3" fmla="*/ 10973 w 120699"/>
                        <a:gd name="connsiteY3" fmla="*/ 203283 h 203283"/>
                        <a:gd name="connsiteX4" fmla="*/ 0 w 120699"/>
                        <a:gd name="connsiteY4" fmla="*/ 192145 h 203283"/>
                        <a:gd name="connsiteX5" fmla="*/ 0 w 120699"/>
                        <a:gd name="connsiteY5" fmla="*/ 0 h 203283"/>
                        <a:gd name="connsiteX6" fmla="*/ 21945 w 120699"/>
                        <a:gd name="connsiteY6" fmla="*/ 58367 h 203283"/>
                        <a:gd name="connsiteX7" fmla="*/ 21945 w 120699"/>
                        <a:gd name="connsiteY7" fmla="*/ 180894 h 203283"/>
                        <a:gd name="connsiteX8" fmla="*/ 98754 w 120699"/>
                        <a:gd name="connsiteY8" fmla="*/ 180894 h 203283"/>
                        <a:gd name="connsiteX9" fmla="*/ 98754 w 120699"/>
                        <a:gd name="connsiteY9" fmla="*/ 122527 h 203283"/>
                        <a:gd name="connsiteX10" fmla="*/ 120699 w 120699"/>
                        <a:gd name="connsiteY10" fmla="*/ 129990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699" h="203283">
                          <a:moveTo>
                            <a:pt x="120699" y="129990"/>
                          </a:moveTo>
                          <a:lnTo>
                            <a:pt x="120699" y="192145"/>
                          </a:lnTo>
                          <a:cubicBezTo>
                            <a:pt x="120699" y="198296"/>
                            <a:pt x="115787" y="203283"/>
                            <a:pt x="109727" y="203283"/>
                          </a:cubicBezTo>
                          <a:lnTo>
                            <a:pt x="10973" y="203283"/>
                          </a:lnTo>
                          <a:cubicBezTo>
                            <a:pt x="4913" y="203283"/>
                            <a:pt x="0" y="198296"/>
                            <a:pt x="0" y="192145"/>
                          </a:cubicBezTo>
                          <a:lnTo>
                            <a:pt x="0" y="0"/>
                          </a:lnTo>
                          <a:cubicBezTo>
                            <a:pt x="3568" y="20702"/>
                            <a:pt x="11018" y="40517"/>
                            <a:pt x="21945" y="58367"/>
                          </a:cubicBezTo>
                          <a:lnTo>
                            <a:pt x="21945" y="180894"/>
                          </a:lnTo>
                          <a:lnTo>
                            <a:pt x="98754" y="180894"/>
                          </a:lnTo>
                          <a:lnTo>
                            <a:pt x="98754" y="122527"/>
                          </a:lnTo>
                          <a:cubicBezTo>
                            <a:pt x="105867" y="125590"/>
                            <a:pt x="113204" y="128085"/>
                            <a:pt x="120699" y="129990"/>
                          </a:cubicBezTo>
                          <a:close/>
                        </a:path>
                      </a:pathLst>
                    </a:custGeom>
                    <a:solidFill>
                      <a:srgbClr val="FFFFFF"/>
                    </a:solidFill>
                    <a:ln w="10922" cap="flat">
                      <a:noFill/>
                      <a:prstDash val="solid"/>
                      <a:miter/>
                    </a:ln>
                  </p:spPr>
                  <p:txBody>
                    <a:bodyPr rtlCol="0" anchor="ctr"/>
                    <a:lstStyle/>
                    <a:p>
                      <a:endParaRPr lang="en-US" sz="2100"/>
                    </a:p>
                  </p:txBody>
                </p:sp>
                <p:sp>
                  <p:nvSpPr>
                    <p:cNvPr id="39" name="Freeform: Shape 38">
                      <a:extLst>
                        <a:ext uri="{FF2B5EF4-FFF2-40B4-BE49-F238E27FC236}">
                          <a16:creationId xmlns:a16="http://schemas.microsoft.com/office/drawing/2014/main" id="{1563A43A-F60F-4679-B345-60F1E5954796}"/>
                        </a:ext>
                      </a:extLst>
                    </p:cNvPr>
                    <p:cNvSpPr/>
                    <p:nvPr/>
                  </p:nvSpPr>
                  <p:spPr>
                    <a:xfrm>
                      <a:off x="4299468" y="2347185"/>
                      <a:ext cx="120699" cy="180894"/>
                    </a:xfrm>
                    <a:custGeom>
                      <a:avLst/>
                      <a:gdLst>
                        <a:gd name="connsiteX0" fmla="*/ 120699 w 120699"/>
                        <a:gd name="connsiteY0" fmla="*/ 11139 h 180894"/>
                        <a:gd name="connsiteX1" fmla="*/ 120699 w 120699"/>
                        <a:gd name="connsiteY1" fmla="*/ 50570 h 180894"/>
                        <a:gd name="connsiteX2" fmla="*/ 98754 w 120699"/>
                        <a:gd name="connsiteY2" fmla="*/ 58479 h 180894"/>
                        <a:gd name="connsiteX3" fmla="*/ 98754 w 120699"/>
                        <a:gd name="connsiteY3" fmla="*/ 22278 h 180894"/>
                        <a:gd name="connsiteX4" fmla="*/ 21945 w 120699"/>
                        <a:gd name="connsiteY4" fmla="*/ 22278 h 180894"/>
                        <a:gd name="connsiteX5" fmla="*/ 21945 w 120699"/>
                        <a:gd name="connsiteY5" fmla="*/ 122527 h 180894"/>
                        <a:gd name="connsiteX6" fmla="*/ 0 w 120699"/>
                        <a:gd name="connsiteY6" fmla="*/ 180894 h 180894"/>
                        <a:gd name="connsiteX7" fmla="*/ 0 w 120699"/>
                        <a:gd name="connsiteY7" fmla="*/ 11139 h 180894"/>
                        <a:gd name="connsiteX8" fmla="*/ 10973 w 120699"/>
                        <a:gd name="connsiteY8" fmla="*/ 0 h 180894"/>
                        <a:gd name="connsiteX9" fmla="*/ 109727 w 120699"/>
                        <a:gd name="connsiteY9" fmla="*/ 0 h 180894"/>
                        <a:gd name="connsiteX10" fmla="*/ 120699 w 120699"/>
                        <a:gd name="connsiteY10" fmla="*/ 11139 h 18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699" h="180894">
                          <a:moveTo>
                            <a:pt x="120699" y="11139"/>
                          </a:moveTo>
                          <a:lnTo>
                            <a:pt x="120699" y="50570"/>
                          </a:lnTo>
                          <a:cubicBezTo>
                            <a:pt x="113192" y="52620"/>
                            <a:pt x="105854" y="55264"/>
                            <a:pt x="98754" y="58479"/>
                          </a:cubicBezTo>
                          <a:lnTo>
                            <a:pt x="98754" y="22278"/>
                          </a:lnTo>
                          <a:lnTo>
                            <a:pt x="21945" y="22278"/>
                          </a:lnTo>
                          <a:lnTo>
                            <a:pt x="21945" y="122527"/>
                          </a:lnTo>
                          <a:cubicBezTo>
                            <a:pt x="11018" y="140378"/>
                            <a:pt x="3568" y="160192"/>
                            <a:pt x="0" y="180894"/>
                          </a:cubicBezTo>
                          <a:lnTo>
                            <a:pt x="0" y="11139"/>
                          </a:lnTo>
                          <a:cubicBezTo>
                            <a:pt x="0" y="4987"/>
                            <a:pt x="4913" y="0"/>
                            <a:pt x="10973" y="0"/>
                          </a:cubicBezTo>
                          <a:lnTo>
                            <a:pt x="109727" y="0"/>
                          </a:lnTo>
                          <a:cubicBezTo>
                            <a:pt x="115787" y="0"/>
                            <a:pt x="120699" y="4987"/>
                            <a:pt x="120699" y="11139"/>
                          </a:cubicBezTo>
                          <a:close/>
                        </a:path>
                      </a:pathLst>
                    </a:custGeom>
                    <a:solidFill>
                      <a:srgbClr val="FFFFFF"/>
                    </a:solidFill>
                    <a:ln w="10922" cap="flat">
                      <a:noFill/>
                      <a:prstDash val="solid"/>
                      <a:miter/>
                    </a:ln>
                  </p:spPr>
                  <p:txBody>
                    <a:bodyPr rtlCol="0" anchor="ctr"/>
                    <a:lstStyle/>
                    <a:p>
                      <a:endParaRPr lang="en-US" sz="2100"/>
                    </a:p>
                  </p:txBody>
                </p:sp>
                <p:sp>
                  <p:nvSpPr>
                    <p:cNvPr id="40" name="Freeform: Shape 39">
                      <a:extLst>
                        <a:ext uri="{FF2B5EF4-FFF2-40B4-BE49-F238E27FC236}">
                          <a16:creationId xmlns:a16="http://schemas.microsoft.com/office/drawing/2014/main" id="{A51CF922-3EAD-4292-BEE9-83509C57464B}"/>
                        </a:ext>
                      </a:extLst>
                    </p:cNvPr>
                    <p:cNvSpPr/>
                    <p:nvPr/>
                  </p:nvSpPr>
                  <p:spPr>
                    <a:xfrm>
                      <a:off x="4442113" y="2258075"/>
                      <a:ext cx="120704" cy="534663"/>
                    </a:xfrm>
                    <a:custGeom>
                      <a:avLst/>
                      <a:gdLst>
                        <a:gd name="connsiteX0" fmla="*/ 98754 w 120704"/>
                        <a:gd name="connsiteY0" fmla="*/ 470281 h 534663"/>
                        <a:gd name="connsiteX1" fmla="*/ 98754 w 120704"/>
                        <a:gd name="connsiteY1" fmla="*/ 512385 h 534663"/>
                        <a:gd name="connsiteX2" fmla="*/ 21945 w 120704"/>
                        <a:gd name="connsiteY2" fmla="*/ 512385 h 534663"/>
                        <a:gd name="connsiteX3" fmla="*/ 21945 w 120704"/>
                        <a:gd name="connsiteY3" fmla="*/ 467830 h 534663"/>
                        <a:gd name="connsiteX4" fmla="*/ 21945 w 120704"/>
                        <a:gd name="connsiteY4" fmla="*/ 467830 h 534663"/>
                        <a:gd name="connsiteX5" fmla="*/ 0 w 120704"/>
                        <a:gd name="connsiteY5" fmla="*/ 466382 h 534663"/>
                        <a:gd name="connsiteX6" fmla="*/ 0 w 120704"/>
                        <a:gd name="connsiteY6" fmla="*/ 523524 h 534663"/>
                        <a:gd name="connsiteX7" fmla="*/ 10973 w 120704"/>
                        <a:gd name="connsiteY7" fmla="*/ 534663 h 534663"/>
                        <a:gd name="connsiteX8" fmla="*/ 109727 w 120704"/>
                        <a:gd name="connsiteY8" fmla="*/ 534663 h 534663"/>
                        <a:gd name="connsiteX9" fmla="*/ 120699 w 120704"/>
                        <a:gd name="connsiteY9" fmla="*/ 523524 h 534663"/>
                        <a:gd name="connsiteX10" fmla="*/ 120699 w 120704"/>
                        <a:gd name="connsiteY10" fmla="*/ 492558 h 534663"/>
                        <a:gd name="connsiteX11" fmla="*/ 109727 w 120704"/>
                        <a:gd name="connsiteY11" fmla="*/ 0 h 534663"/>
                        <a:gd name="connsiteX12" fmla="*/ 10973 w 120704"/>
                        <a:gd name="connsiteY12" fmla="*/ 0 h 534663"/>
                        <a:gd name="connsiteX13" fmla="*/ 0 w 120704"/>
                        <a:gd name="connsiteY13" fmla="*/ 11139 h 534663"/>
                        <a:gd name="connsiteX14" fmla="*/ 0 w 120704"/>
                        <a:gd name="connsiteY14" fmla="*/ 135114 h 534663"/>
                        <a:gd name="connsiteX15" fmla="*/ 21945 w 120704"/>
                        <a:gd name="connsiteY15" fmla="*/ 133666 h 534663"/>
                        <a:gd name="connsiteX16" fmla="*/ 21945 w 120704"/>
                        <a:gd name="connsiteY16" fmla="*/ 133666 h 534663"/>
                        <a:gd name="connsiteX17" fmla="*/ 21945 w 120704"/>
                        <a:gd name="connsiteY17" fmla="*/ 22278 h 534663"/>
                        <a:gd name="connsiteX18" fmla="*/ 98754 w 120704"/>
                        <a:gd name="connsiteY18" fmla="*/ 22278 h 534663"/>
                        <a:gd name="connsiteX19" fmla="*/ 98754 w 120704"/>
                        <a:gd name="connsiteY19" fmla="*/ 153159 h 534663"/>
                        <a:gd name="connsiteX20" fmla="*/ 120699 w 120704"/>
                        <a:gd name="connsiteY20" fmla="*/ 167416 h 534663"/>
                        <a:gd name="connsiteX21" fmla="*/ 120699 w 120704"/>
                        <a:gd name="connsiteY21" fmla="*/ 11473 h 534663"/>
                        <a:gd name="connsiteX22" fmla="*/ 110061 w 120704"/>
                        <a:gd name="connsiteY22" fmla="*/ 5 h 534663"/>
                        <a:gd name="connsiteX23" fmla="*/ 109727 w 120704"/>
                        <a:gd name="connsiteY23" fmla="*/ 0 h 53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704" h="534663">
                          <a:moveTo>
                            <a:pt x="98754" y="470281"/>
                          </a:moveTo>
                          <a:lnTo>
                            <a:pt x="98754" y="512385"/>
                          </a:lnTo>
                          <a:lnTo>
                            <a:pt x="21945" y="512385"/>
                          </a:lnTo>
                          <a:lnTo>
                            <a:pt x="21945" y="467830"/>
                          </a:lnTo>
                          <a:lnTo>
                            <a:pt x="21945" y="467830"/>
                          </a:lnTo>
                          <a:cubicBezTo>
                            <a:pt x="14606" y="467855"/>
                            <a:pt x="7274" y="467371"/>
                            <a:pt x="0" y="466382"/>
                          </a:cubicBezTo>
                          <a:lnTo>
                            <a:pt x="0" y="523524"/>
                          </a:lnTo>
                          <a:cubicBezTo>
                            <a:pt x="0" y="529676"/>
                            <a:pt x="4913" y="534663"/>
                            <a:pt x="10973" y="534663"/>
                          </a:cubicBezTo>
                          <a:lnTo>
                            <a:pt x="109727" y="534663"/>
                          </a:lnTo>
                          <a:cubicBezTo>
                            <a:pt x="115787" y="534663"/>
                            <a:pt x="120699" y="529676"/>
                            <a:pt x="120699" y="523524"/>
                          </a:cubicBezTo>
                          <a:lnTo>
                            <a:pt x="120699" y="492558"/>
                          </a:lnTo>
                          <a:close/>
                          <a:moveTo>
                            <a:pt x="109727" y="0"/>
                          </a:moveTo>
                          <a:lnTo>
                            <a:pt x="10973" y="0"/>
                          </a:lnTo>
                          <a:cubicBezTo>
                            <a:pt x="4913" y="0"/>
                            <a:pt x="0" y="4987"/>
                            <a:pt x="0" y="11139"/>
                          </a:cubicBezTo>
                          <a:lnTo>
                            <a:pt x="0" y="135114"/>
                          </a:lnTo>
                          <a:cubicBezTo>
                            <a:pt x="7273" y="134115"/>
                            <a:pt x="14606" y="133631"/>
                            <a:pt x="21945" y="133666"/>
                          </a:cubicBezTo>
                          <a:lnTo>
                            <a:pt x="21945" y="133666"/>
                          </a:lnTo>
                          <a:lnTo>
                            <a:pt x="21945" y="22278"/>
                          </a:lnTo>
                          <a:lnTo>
                            <a:pt x="98754" y="22278"/>
                          </a:lnTo>
                          <a:lnTo>
                            <a:pt x="98754" y="153159"/>
                          </a:lnTo>
                          <a:cubicBezTo>
                            <a:pt x="106442" y="157292"/>
                            <a:pt x="113782" y="162060"/>
                            <a:pt x="120699" y="167416"/>
                          </a:cubicBezTo>
                          <a:lnTo>
                            <a:pt x="120699" y="11473"/>
                          </a:lnTo>
                          <a:cubicBezTo>
                            <a:pt x="120881" y="5324"/>
                            <a:pt x="116118" y="190"/>
                            <a:pt x="110061" y="5"/>
                          </a:cubicBezTo>
                          <a:cubicBezTo>
                            <a:pt x="109950" y="2"/>
                            <a:pt x="109838" y="0"/>
                            <a:pt x="109727" y="0"/>
                          </a:cubicBezTo>
                          <a:close/>
                        </a:path>
                      </a:pathLst>
                    </a:custGeom>
                    <a:solidFill>
                      <a:srgbClr val="FFFFFF"/>
                    </a:solidFill>
                    <a:ln w="10922" cap="flat">
                      <a:noFill/>
                      <a:prstDash val="solid"/>
                      <a:miter/>
                    </a:ln>
                  </p:spPr>
                  <p:txBody>
                    <a:bodyPr rtlCol="0" anchor="ctr"/>
                    <a:lstStyle/>
                    <a:p>
                      <a:endParaRPr lang="en-US" sz="2100"/>
                    </a:p>
                  </p:txBody>
                </p:sp>
                <p:sp>
                  <p:nvSpPr>
                    <p:cNvPr id="41" name="Freeform: Shape 40">
                      <a:extLst>
                        <a:ext uri="{FF2B5EF4-FFF2-40B4-BE49-F238E27FC236}">
                          <a16:creationId xmlns:a16="http://schemas.microsoft.com/office/drawing/2014/main" id="{D08E2E00-85E5-48F8-839A-20B68D2C7762}"/>
                        </a:ext>
                      </a:extLst>
                    </p:cNvPr>
                    <p:cNvSpPr/>
                    <p:nvPr/>
                  </p:nvSpPr>
                  <p:spPr>
                    <a:xfrm>
                      <a:off x="4584758" y="2313769"/>
                      <a:ext cx="120699" cy="387073"/>
                    </a:xfrm>
                    <a:custGeom>
                      <a:avLst/>
                      <a:gdLst>
                        <a:gd name="connsiteX0" fmla="*/ 109727 w 120699"/>
                        <a:gd name="connsiteY0" fmla="*/ 0 h 387073"/>
                        <a:gd name="connsiteX1" fmla="*/ 10973 w 120699"/>
                        <a:gd name="connsiteY1" fmla="*/ 0 h 387073"/>
                        <a:gd name="connsiteX2" fmla="*/ 0 w 120699"/>
                        <a:gd name="connsiteY2" fmla="*/ 11139 h 387073"/>
                        <a:gd name="connsiteX3" fmla="*/ 0 w 120699"/>
                        <a:gd name="connsiteY3" fmla="*/ 131884 h 387073"/>
                        <a:gd name="connsiteX4" fmla="*/ 21945 w 120699"/>
                        <a:gd name="connsiteY4" fmla="*/ 162404 h 387073"/>
                        <a:gd name="connsiteX5" fmla="*/ 21945 w 120699"/>
                        <a:gd name="connsiteY5" fmla="*/ 22278 h 387073"/>
                        <a:gd name="connsiteX6" fmla="*/ 98754 w 120699"/>
                        <a:gd name="connsiteY6" fmla="*/ 22278 h 387073"/>
                        <a:gd name="connsiteX7" fmla="*/ 98754 w 120699"/>
                        <a:gd name="connsiteY7" fmla="*/ 364796 h 387073"/>
                        <a:gd name="connsiteX8" fmla="*/ 120699 w 120699"/>
                        <a:gd name="connsiteY8" fmla="*/ 387074 h 387073"/>
                        <a:gd name="connsiteX9" fmla="*/ 120699 w 120699"/>
                        <a:gd name="connsiteY9" fmla="*/ 11139 h 387073"/>
                        <a:gd name="connsiteX10" fmla="*/ 109727 w 120699"/>
                        <a:gd name="connsiteY10" fmla="*/ 0 h 38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699" h="387073">
                          <a:moveTo>
                            <a:pt x="109727" y="0"/>
                          </a:moveTo>
                          <a:lnTo>
                            <a:pt x="10973" y="0"/>
                          </a:lnTo>
                          <a:cubicBezTo>
                            <a:pt x="4913" y="0"/>
                            <a:pt x="0" y="4987"/>
                            <a:pt x="0" y="11139"/>
                          </a:cubicBezTo>
                          <a:lnTo>
                            <a:pt x="0" y="131884"/>
                          </a:lnTo>
                          <a:cubicBezTo>
                            <a:pt x="8460" y="141156"/>
                            <a:pt x="15825" y="151398"/>
                            <a:pt x="21945" y="162404"/>
                          </a:cubicBezTo>
                          <a:lnTo>
                            <a:pt x="21945" y="22278"/>
                          </a:lnTo>
                          <a:lnTo>
                            <a:pt x="98754" y="22278"/>
                          </a:lnTo>
                          <a:lnTo>
                            <a:pt x="98754" y="364796"/>
                          </a:lnTo>
                          <a:lnTo>
                            <a:pt x="120699" y="387074"/>
                          </a:lnTo>
                          <a:lnTo>
                            <a:pt x="120699" y="11139"/>
                          </a:lnTo>
                          <a:cubicBezTo>
                            <a:pt x="120699" y="4987"/>
                            <a:pt x="115787" y="0"/>
                            <a:pt x="109727" y="0"/>
                          </a:cubicBezTo>
                          <a:close/>
                        </a:path>
                      </a:pathLst>
                    </a:custGeom>
                    <a:solidFill>
                      <a:srgbClr val="FFFFFF"/>
                    </a:solidFill>
                    <a:ln w="10922" cap="flat">
                      <a:noFill/>
                      <a:prstDash val="solid"/>
                      <a:miter/>
                    </a:ln>
                  </p:spPr>
                  <p:txBody>
                    <a:bodyPr rtlCol="0" anchor="ctr"/>
                    <a:lstStyle/>
                    <a:p>
                      <a:endParaRPr lang="en-US" sz="2100"/>
                    </a:p>
                  </p:txBody>
                </p:sp>
                <p:sp>
                  <p:nvSpPr>
                    <p:cNvPr id="42" name="Freeform: Shape 41">
                      <a:extLst>
                        <a:ext uri="{FF2B5EF4-FFF2-40B4-BE49-F238E27FC236}">
                          <a16:creationId xmlns:a16="http://schemas.microsoft.com/office/drawing/2014/main" id="{A5DE9CB2-DD9C-4C2D-B35F-6192A37F2AEB}"/>
                        </a:ext>
                      </a:extLst>
                    </p:cNvPr>
                    <p:cNvSpPr/>
                    <p:nvPr/>
                  </p:nvSpPr>
                  <p:spPr>
                    <a:xfrm>
                      <a:off x="4321108" y="2413722"/>
                      <a:ext cx="384418" cy="384933"/>
                    </a:xfrm>
                    <a:custGeom>
                      <a:avLst/>
                      <a:gdLst>
                        <a:gd name="connsiteX0" fmla="*/ 371072 w 384418"/>
                        <a:gd name="connsiteY0" fmla="*/ 305499 h 384933"/>
                        <a:gd name="connsiteX1" fmla="*/ 272318 w 384418"/>
                        <a:gd name="connsiteY1" fmla="*/ 205250 h 384933"/>
                        <a:gd name="connsiteX2" fmla="*/ 202189 w 384418"/>
                        <a:gd name="connsiteY2" fmla="*/ 13238 h 384933"/>
                        <a:gd name="connsiteX3" fmla="*/ 13041 w 384418"/>
                        <a:gd name="connsiteY3" fmla="*/ 84429 h 384933"/>
                        <a:gd name="connsiteX4" fmla="*/ 83170 w 384418"/>
                        <a:gd name="connsiteY4" fmla="*/ 276441 h 384933"/>
                        <a:gd name="connsiteX5" fmla="*/ 209335 w 384418"/>
                        <a:gd name="connsiteY5" fmla="*/ 272863 h 384933"/>
                        <a:gd name="connsiteX6" fmla="*/ 306443 w 384418"/>
                        <a:gd name="connsiteY6" fmla="*/ 371330 h 384933"/>
                        <a:gd name="connsiteX7" fmla="*/ 371017 w 384418"/>
                        <a:gd name="connsiteY7" fmla="*/ 371385 h 384933"/>
                        <a:gd name="connsiteX8" fmla="*/ 371072 w 384418"/>
                        <a:gd name="connsiteY8" fmla="*/ 305833 h 384933"/>
                        <a:gd name="connsiteX9" fmla="*/ 22251 w 384418"/>
                        <a:gd name="connsiteY9" fmla="*/ 144878 h 384933"/>
                        <a:gd name="connsiteX10" fmla="*/ 142950 w 384418"/>
                        <a:gd name="connsiteY10" fmla="*/ 22351 h 384933"/>
                        <a:gd name="connsiteX11" fmla="*/ 263650 w 384418"/>
                        <a:gd name="connsiteY11" fmla="*/ 144878 h 384933"/>
                        <a:gd name="connsiteX12" fmla="*/ 142950 w 384418"/>
                        <a:gd name="connsiteY12" fmla="*/ 267404 h 384933"/>
                        <a:gd name="connsiteX13" fmla="*/ 22251 w 384418"/>
                        <a:gd name="connsiteY13" fmla="*/ 144878 h 384933"/>
                        <a:gd name="connsiteX14" fmla="*/ 355491 w 384418"/>
                        <a:gd name="connsiteY14" fmla="*/ 355290 h 384933"/>
                        <a:gd name="connsiteX15" fmla="*/ 321915 w 384418"/>
                        <a:gd name="connsiteY15" fmla="*/ 355290 h 384933"/>
                        <a:gd name="connsiteX16" fmla="*/ 228427 w 384418"/>
                        <a:gd name="connsiteY16" fmla="*/ 260387 h 384933"/>
                        <a:gd name="connsiteX17" fmla="*/ 261346 w 384418"/>
                        <a:gd name="connsiteY17" fmla="*/ 225077 h 384933"/>
                        <a:gd name="connsiteX18" fmla="*/ 355711 w 384418"/>
                        <a:gd name="connsiteY18" fmla="*/ 321316 h 384933"/>
                        <a:gd name="connsiteX19" fmla="*/ 355491 w 384418"/>
                        <a:gd name="connsiteY19" fmla="*/ 355290 h 3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4418" h="384933">
                          <a:moveTo>
                            <a:pt x="371072" y="305499"/>
                          </a:moveTo>
                          <a:lnTo>
                            <a:pt x="272318" y="205250"/>
                          </a:lnTo>
                          <a:cubicBezTo>
                            <a:pt x="305184" y="132568"/>
                            <a:pt x="273786" y="46602"/>
                            <a:pt x="202189" y="13238"/>
                          </a:cubicBezTo>
                          <a:cubicBezTo>
                            <a:pt x="130591" y="-20126"/>
                            <a:pt x="45907" y="11748"/>
                            <a:pt x="13041" y="84429"/>
                          </a:cubicBezTo>
                          <a:cubicBezTo>
                            <a:pt x="-19825" y="157111"/>
                            <a:pt x="11573" y="243078"/>
                            <a:pt x="83170" y="276441"/>
                          </a:cubicBezTo>
                          <a:cubicBezTo>
                            <a:pt x="123486" y="295228"/>
                            <a:pt x="170116" y="293905"/>
                            <a:pt x="209335" y="272863"/>
                          </a:cubicBezTo>
                          <a:lnTo>
                            <a:pt x="306443" y="371330"/>
                          </a:lnTo>
                          <a:cubicBezTo>
                            <a:pt x="324260" y="389447"/>
                            <a:pt x="353171" y="389472"/>
                            <a:pt x="371017" y="371385"/>
                          </a:cubicBezTo>
                          <a:cubicBezTo>
                            <a:pt x="388864" y="353299"/>
                            <a:pt x="388889" y="323950"/>
                            <a:pt x="371072" y="305833"/>
                          </a:cubicBezTo>
                          <a:close/>
                          <a:moveTo>
                            <a:pt x="22251" y="144878"/>
                          </a:moveTo>
                          <a:cubicBezTo>
                            <a:pt x="22251" y="77208"/>
                            <a:pt x="76290" y="22351"/>
                            <a:pt x="142950" y="22351"/>
                          </a:cubicBezTo>
                          <a:cubicBezTo>
                            <a:pt x="209611" y="22351"/>
                            <a:pt x="263650" y="77208"/>
                            <a:pt x="263650" y="144878"/>
                          </a:cubicBezTo>
                          <a:cubicBezTo>
                            <a:pt x="263650" y="212547"/>
                            <a:pt x="209611" y="267404"/>
                            <a:pt x="142950" y="267404"/>
                          </a:cubicBezTo>
                          <a:cubicBezTo>
                            <a:pt x="76290" y="267404"/>
                            <a:pt x="22251" y="212547"/>
                            <a:pt x="22251" y="144878"/>
                          </a:cubicBezTo>
                          <a:close/>
                          <a:moveTo>
                            <a:pt x="355491" y="355290"/>
                          </a:moveTo>
                          <a:cubicBezTo>
                            <a:pt x="346204" y="364664"/>
                            <a:pt x="331202" y="364664"/>
                            <a:pt x="321915" y="355290"/>
                          </a:cubicBezTo>
                          <a:lnTo>
                            <a:pt x="228427" y="260387"/>
                          </a:lnTo>
                          <a:cubicBezTo>
                            <a:pt x="241253" y="250551"/>
                            <a:pt x="252377" y="238618"/>
                            <a:pt x="261346" y="225077"/>
                          </a:cubicBezTo>
                          <a:lnTo>
                            <a:pt x="355711" y="321316"/>
                          </a:lnTo>
                          <a:cubicBezTo>
                            <a:pt x="364872" y="330768"/>
                            <a:pt x="364774" y="345961"/>
                            <a:pt x="355491" y="355290"/>
                          </a:cubicBezTo>
                          <a:close/>
                        </a:path>
                      </a:pathLst>
                    </a:custGeom>
                    <a:solidFill>
                      <a:srgbClr val="FFFFFF"/>
                    </a:solidFill>
                    <a:ln w="10922" cap="flat">
                      <a:noFill/>
                      <a:prstDash val="solid"/>
                      <a:miter/>
                    </a:ln>
                  </p:spPr>
                  <p:txBody>
                    <a:bodyPr rtlCol="0" anchor="ctr"/>
                    <a:lstStyle/>
                    <a:p>
                      <a:endParaRPr lang="en-US" sz="2100"/>
                    </a:p>
                  </p:txBody>
                </p:sp>
                <p:sp>
                  <p:nvSpPr>
                    <p:cNvPr id="43" name="Freeform: Shape 42">
                      <a:extLst>
                        <a:ext uri="{FF2B5EF4-FFF2-40B4-BE49-F238E27FC236}">
                          <a16:creationId xmlns:a16="http://schemas.microsoft.com/office/drawing/2014/main" id="{2658C49C-90DC-455D-9601-BC920C67CEE9}"/>
                        </a:ext>
                      </a:extLst>
                    </p:cNvPr>
                    <p:cNvSpPr/>
                    <p:nvPr/>
                  </p:nvSpPr>
                  <p:spPr>
                    <a:xfrm>
                      <a:off x="4385806" y="2481249"/>
                      <a:ext cx="114023" cy="130483"/>
                    </a:xfrm>
                    <a:custGeom>
                      <a:avLst/>
                      <a:gdLst>
                        <a:gd name="connsiteX0" fmla="*/ 29643 w 114023"/>
                        <a:gd name="connsiteY0" fmla="*/ 130483 h 130483"/>
                        <a:gd name="connsiteX1" fmla="*/ 13241 w 114023"/>
                        <a:gd name="connsiteY1" fmla="*/ 30092 h 130483"/>
                        <a:gd name="connsiteX2" fmla="*/ 112134 w 114023"/>
                        <a:gd name="connsiteY2" fmla="*/ 13442 h 130483"/>
                        <a:gd name="connsiteX3" fmla="*/ 114023 w 114023"/>
                        <a:gd name="connsiteY3" fmla="*/ 14862 h 130483"/>
                        <a:gd name="connsiteX4" fmla="*/ 100966 w 114023"/>
                        <a:gd name="connsiteY4" fmla="*/ 32796 h 130483"/>
                        <a:gd name="connsiteX5" fmla="*/ 32496 w 114023"/>
                        <a:gd name="connsiteY5" fmla="*/ 43155 h 130483"/>
                        <a:gd name="connsiteX6" fmla="*/ 42701 w 114023"/>
                        <a:gd name="connsiteY6" fmla="*/ 112661 h 13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23" h="130483">
                          <a:moveTo>
                            <a:pt x="29643" y="130483"/>
                          </a:moveTo>
                          <a:cubicBezTo>
                            <a:pt x="-2195" y="107359"/>
                            <a:pt x="-9538" y="62412"/>
                            <a:pt x="13241" y="30092"/>
                          </a:cubicBezTo>
                          <a:cubicBezTo>
                            <a:pt x="36020" y="-2228"/>
                            <a:pt x="80296" y="-9683"/>
                            <a:pt x="112134" y="13442"/>
                          </a:cubicBezTo>
                          <a:cubicBezTo>
                            <a:pt x="112772" y="13904"/>
                            <a:pt x="113402" y="14378"/>
                            <a:pt x="114023" y="14862"/>
                          </a:cubicBezTo>
                          <a:lnTo>
                            <a:pt x="100966" y="32796"/>
                          </a:lnTo>
                          <a:cubicBezTo>
                            <a:pt x="79241" y="16463"/>
                            <a:pt x="48586" y="21101"/>
                            <a:pt x="32496" y="43155"/>
                          </a:cubicBezTo>
                          <a:cubicBezTo>
                            <a:pt x="16407" y="65209"/>
                            <a:pt x="20976" y="96328"/>
                            <a:pt x="42701" y="112661"/>
                          </a:cubicBezTo>
                          <a:close/>
                        </a:path>
                      </a:pathLst>
                    </a:custGeom>
                    <a:solidFill>
                      <a:srgbClr val="FFFFFF"/>
                    </a:solidFill>
                    <a:ln w="10922" cap="flat">
                      <a:noFill/>
                      <a:prstDash val="solid"/>
                      <a:miter/>
                    </a:ln>
                  </p:spPr>
                  <p:txBody>
                    <a:bodyPr rtlCol="0" anchor="ctr"/>
                    <a:lstStyle/>
                    <a:p>
                      <a:endParaRPr lang="en-US" sz="2100"/>
                    </a:p>
                  </p:txBody>
                </p:sp>
              </p:grpSp>
            </p:grpSp>
          </p:grpSp>
          <p:grpSp>
            <p:nvGrpSpPr>
              <p:cNvPr id="65" name="Group 64">
                <a:extLst>
                  <a:ext uri="{FF2B5EF4-FFF2-40B4-BE49-F238E27FC236}">
                    <a16:creationId xmlns:a16="http://schemas.microsoft.com/office/drawing/2014/main" id="{23E2F9E3-E1A8-437F-8D6F-1042AC8685F4}"/>
                  </a:ext>
                </a:extLst>
              </p:cNvPr>
              <p:cNvGrpSpPr/>
              <p:nvPr/>
            </p:nvGrpSpPr>
            <p:grpSpPr>
              <a:xfrm>
                <a:off x="457245" y="1273320"/>
                <a:ext cx="977402" cy="1077366"/>
                <a:chOff x="201885" y="1970049"/>
                <a:chExt cx="977402" cy="1077366"/>
              </a:xfrm>
            </p:grpSpPr>
            <p:sp>
              <p:nvSpPr>
                <p:cNvPr id="52" name="Rectangle 51">
                  <a:extLst>
                    <a:ext uri="{FF2B5EF4-FFF2-40B4-BE49-F238E27FC236}">
                      <a16:creationId xmlns:a16="http://schemas.microsoft.com/office/drawing/2014/main" id="{2A1EA84E-9E99-47E7-966E-F68A600C7650}"/>
                    </a:ext>
                  </a:extLst>
                </p:cNvPr>
                <p:cNvSpPr/>
                <p:nvPr/>
              </p:nvSpPr>
              <p:spPr>
                <a:xfrm>
                  <a:off x="201885" y="1970049"/>
                  <a:ext cx="977402" cy="1077366"/>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solidFill>
                      <a:schemeClr val="bg1"/>
                    </a:solidFill>
                  </a:endParaRPr>
                </a:p>
              </p:txBody>
            </p:sp>
            <p:grpSp>
              <p:nvGrpSpPr>
                <p:cNvPr id="53" name="Group 52">
                  <a:extLst>
                    <a:ext uri="{FF2B5EF4-FFF2-40B4-BE49-F238E27FC236}">
                      <a16:creationId xmlns:a16="http://schemas.microsoft.com/office/drawing/2014/main" id="{297E30F0-318D-4A7A-8439-E525C7194436}"/>
                    </a:ext>
                  </a:extLst>
                </p:cNvPr>
                <p:cNvGrpSpPr/>
                <p:nvPr/>
              </p:nvGrpSpPr>
              <p:grpSpPr>
                <a:xfrm>
                  <a:off x="361816" y="2077443"/>
                  <a:ext cx="657552" cy="913408"/>
                  <a:chOff x="4054521" y="2258075"/>
                  <a:chExt cx="753237" cy="1046326"/>
                </a:xfrm>
              </p:grpSpPr>
              <p:sp>
                <p:nvSpPr>
                  <p:cNvPr id="54" name="TextBox 53">
                    <a:extLst>
                      <a:ext uri="{FF2B5EF4-FFF2-40B4-BE49-F238E27FC236}">
                        <a16:creationId xmlns:a16="http://schemas.microsoft.com/office/drawing/2014/main" id="{75B171CA-E98C-4FC6-BCAA-737195C9DCC9}"/>
                      </a:ext>
                    </a:extLst>
                  </p:cNvPr>
                  <p:cNvSpPr txBox="1"/>
                  <p:nvPr/>
                </p:nvSpPr>
                <p:spPr>
                  <a:xfrm>
                    <a:off x="4054521" y="2846068"/>
                    <a:ext cx="753237" cy="458333"/>
                  </a:xfrm>
                  <a:prstGeom prst="rect">
                    <a:avLst/>
                  </a:prstGeom>
                  <a:noFill/>
                </p:spPr>
                <p:txBody>
                  <a:bodyPr wrap="none" rtlCol="0">
                    <a:spAutoFit/>
                  </a:bodyPr>
                  <a:lstStyle/>
                  <a:p>
                    <a:pPr algn="ctr">
                      <a:defRPr/>
                    </a:pPr>
                    <a:r>
                      <a:rPr lang="en-US" sz="1000" b="1" dirty="0">
                        <a:solidFill>
                          <a:schemeClr val="bg1"/>
                        </a:solidFill>
                        <a:latin typeface="Amazon Ember"/>
                      </a:rPr>
                      <a:t>Source</a:t>
                    </a:r>
                  </a:p>
                  <a:p>
                    <a:pPr algn="ctr">
                      <a:defRPr/>
                    </a:pPr>
                    <a:r>
                      <a:rPr lang="en-US" sz="1000" b="1" dirty="0">
                        <a:solidFill>
                          <a:schemeClr val="bg1"/>
                        </a:solidFill>
                        <a:latin typeface="Amazon Ember"/>
                      </a:rPr>
                      <a:t>Domain</a:t>
                    </a:r>
                  </a:p>
                </p:txBody>
              </p:sp>
              <p:grpSp>
                <p:nvGrpSpPr>
                  <p:cNvPr id="55" name="Graphic 6">
                    <a:extLst>
                      <a:ext uri="{FF2B5EF4-FFF2-40B4-BE49-F238E27FC236}">
                        <a16:creationId xmlns:a16="http://schemas.microsoft.com/office/drawing/2014/main" id="{066C8786-494C-4674-9603-0574C56CFF08}"/>
                      </a:ext>
                    </a:extLst>
                  </p:cNvPr>
                  <p:cNvGrpSpPr/>
                  <p:nvPr/>
                </p:nvGrpSpPr>
                <p:grpSpPr>
                  <a:xfrm>
                    <a:off x="4156823" y="2258075"/>
                    <a:ext cx="548703" cy="540581"/>
                    <a:chOff x="4156823" y="2258075"/>
                    <a:chExt cx="548703" cy="540581"/>
                  </a:xfrm>
                  <a:solidFill>
                    <a:srgbClr val="FFFFFF"/>
                  </a:solidFill>
                </p:grpSpPr>
                <p:sp>
                  <p:nvSpPr>
                    <p:cNvPr id="56" name="Freeform: Shape 55">
                      <a:extLst>
                        <a:ext uri="{FF2B5EF4-FFF2-40B4-BE49-F238E27FC236}">
                          <a16:creationId xmlns:a16="http://schemas.microsoft.com/office/drawing/2014/main" id="{B5AD3EF9-C11A-438D-B388-361DEDC8C28C}"/>
                        </a:ext>
                      </a:extLst>
                    </p:cNvPr>
                    <p:cNvSpPr/>
                    <p:nvPr/>
                  </p:nvSpPr>
                  <p:spPr>
                    <a:xfrm>
                      <a:off x="4156823" y="2414018"/>
                      <a:ext cx="120699" cy="378719"/>
                    </a:xfrm>
                    <a:custGeom>
                      <a:avLst/>
                      <a:gdLst>
                        <a:gd name="connsiteX0" fmla="*/ 109727 w 120699"/>
                        <a:gd name="connsiteY0" fmla="*/ 0 h 378719"/>
                        <a:gd name="connsiteX1" fmla="*/ 10973 w 120699"/>
                        <a:gd name="connsiteY1" fmla="*/ 0 h 378719"/>
                        <a:gd name="connsiteX2" fmla="*/ 0 w 120699"/>
                        <a:gd name="connsiteY2" fmla="*/ 11139 h 378719"/>
                        <a:gd name="connsiteX3" fmla="*/ 0 w 120699"/>
                        <a:gd name="connsiteY3" fmla="*/ 367581 h 378719"/>
                        <a:gd name="connsiteX4" fmla="*/ 10973 w 120699"/>
                        <a:gd name="connsiteY4" fmla="*/ 378720 h 378719"/>
                        <a:gd name="connsiteX5" fmla="*/ 109727 w 120699"/>
                        <a:gd name="connsiteY5" fmla="*/ 378720 h 378719"/>
                        <a:gd name="connsiteX6" fmla="*/ 120699 w 120699"/>
                        <a:gd name="connsiteY6" fmla="*/ 367581 h 378719"/>
                        <a:gd name="connsiteX7" fmla="*/ 120699 w 120699"/>
                        <a:gd name="connsiteY7" fmla="*/ 11139 h 378719"/>
                        <a:gd name="connsiteX8" fmla="*/ 109727 w 120699"/>
                        <a:gd name="connsiteY8" fmla="*/ 0 h 378719"/>
                        <a:gd name="connsiteX9" fmla="*/ 98754 w 120699"/>
                        <a:gd name="connsiteY9" fmla="*/ 356442 h 378719"/>
                        <a:gd name="connsiteX10" fmla="*/ 21945 w 120699"/>
                        <a:gd name="connsiteY10" fmla="*/ 356442 h 378719"/>
                        <a:gd name="connsiteX11" fmla="*/ 21945 w 120699"/>
                        <a:gd name="connsiteY11" fmla="*/ 22278 h 378719"/>
                        <a:gd name="connsiteX12" fmla="*/ 98754 w 120699"/>
                        <a:gd name="connsiteY12" fmla="*/ 22278 h 37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699" h="378719">
                          <a:moveTo>
                            <a:pt x="109727" y="0"/>
                          </a:moveTo>
                          <a:lnTo>
                            <a:pt x="10973" y="0"/>
                          </a:lnTo>
                          <a:cubicBezTo>
                            <a:pt x="4913" y="0"/>
                            <a:pt x="0" y="4987"/>
                            <a:pt x="0" y="11139"/>
                          </a:cubicBezTo>
                          <a:lnTo>
                            <a:pt x="0" y="367581"/>
                          </a:lnTo>
                          <a:cubicBezTo>
                            <a:pt x="0" y="373733"/>
                            <a:pt x="4913" y="378720"/>
                            <a:pt x="10973" y="378720"/>
                          </a:cubicBezTo>
                          <a:lnTo>
                            <a:pt x="109727" y="378720"/>
                          </a:lnTo>
                          <a:cubicBezTo>
                            <a:pt x="115787" y="378720"/>
                            <a:pt x="120699" y="373733"/>
                            <a:pt x="120699" y="367581"/>
                          </a:cubicBezTo>
                          <a:lnTo>
                            <a:pt x="120699" y="11139"/>
                          </a:lnTo>
                          <a:cubicBezTo>
                            <a:pt x="120699" y="4987"/>
                            <a:pt x="115787" y="0"/>
                            <a:pt x="109727" y="0"/>
                          </a:cubicBezTo>
                          <a:close/>
                          <a:moveTo>
                            <a:pt x="98754" y="356442"/>
                          </a:moveTo>
                          <a:lnTo>
                            <a:pt x="21945" y="356442"/>
                          </a:lnTo>
                          <a:lnTo>
                            <a:pt x="21945" y="22278"/>
                          </a:lnTo>
                          <a:lnTo>
                            <a:pt x="98754" y="22278"/>
                          </a:lnTo>
                          <a:close/>
                        </a:path>
                      </a:pathLst>
                    </a:custGeom>
                    <a:solidFill>
                      <a:srgbClr val="FFFFFF"/>
                    </a:solidFill>
                    <a:ln w="10922" cap="flat">
                      <a:noFill/>
                      <a:prstDash val="solid"/>
                      <a:miter/>
                    </a:ln>
                  </p:spPr>
                  <p:txBody>
                    <a:bodyPr rtlCol="0" anchor="ctr"/>
                    <a:lstStyle/>
                    <a:p>
                      <a:endParaRPr lang="en-US" sz="2100"/>
                    </a:p>
                  </p:txBody>
                </p:sp>
                <p:sp>
                  <p:nvSpPr>
                    <p:cNvPr id="57" name="Freeform: Shape 56">
                      <a:extLst>
                        <a:ext uri="{FF2B5EF4-FFF2-40B4-BE49-F238E27FC236}">
                          <a16:creationId xmlns:a16="http://schemas.microsoft.com/office/drawing/2014/main" id="{E531B53B-6079-4241-924A-7363C491CF8E}"/>
                        </a:ext>
                      </a:extLst>
                    </p:cNvPr>
                    <p:cNvSpPr/>
                    <p:nvPr/>
                  </p:nvSpPr>
                  <p:spPr>
                    <a:xfrm>
                      <a:off x="4299468" y="2589454"/>
                      <a:ext cx="120699" cy="203283"/>
                    </a:xfrm>
                    <a:custGeom>
                      <a:avLst/>
                      <a:gdLst>
                        <a:gd name="connsiteX0" fmla="*/ 120699 w 120699"/>
                        <a:gd name="connsiteY0" fmla="*/ 129990 h 203283"/>
                        <a:gd name="connsiteX1" fmla="*/ 120699 w 120699"/>
                        <a:gd name="connsiteY1" fmla="*/ 192145 h 203283"/>
                        <a:gd name="connsiteX2" fmla="*/ 109727 w 120699"/>
                        <a:gd name="connsiteY2" fmla="*/ 203283 h 203283"/>
                        <a:gd name="connsiteX3" fmla="*/ 10973 w 120699"/>
                        <a:gd name="connsiteY3" fmla="*/ 203283 h 203283"/>
                        <a:gd name="connsiteX4" fmla="*/ 0 w 120699"/>
                        <a:gd name="connsiteY4" fmla="*/ 192145 h 203283"/>
                        <a:gd name="connsiteX5" fmla="*/ 0 w 120699"/>
                        <a:gd name="connsiteY5" fmla="*/ 0 h 203283"/>
                        <a:gd name="connsiteX6" fmla="*/ 21945 w 120699"/>
                        <a:gd name="connsiteY6" fmla="*/ 58367 h 203283"/>
                        <a:gd name="connsiteX7" fmla="*/ 21945 w 120699"/>
                        <a:gd name="connsiteY7" fmla="*/ 180894 h 203283"/>
                        <a:gd name="connsiteX8" fmla="*/ 98754 w 120699"/>
                        <a:gd name="connsiteY8" fmla="*/ 180894 h 203283"/>
                        <a:gd name="connsiteX9" fmla="*/ 98754 w 120699"/>
                        <a:gd name="connsiteY9" fmla="*/ 122527 h 203283"/>
                        <a:gd name="connsiteX10" fmla="*/ 120699 w 120699"/>
                        <a:gd name="connsiteY10" fmla="*/ 129990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699" h="203283">
                          <a:moveTo>
                            <a:pt x="120699" y="129990"/>
                          </a:moveTo>
                          <a:lnTo>
                            <a:pt x="120699" y="192145"/>
                          </a:lnTo>
                          <a:cubicBezTo>
                            <a:pt x="120699" y="198296"/>
                            <a:pt x="115787" y="203283"/>
                            <a:pt x="109727" y="203283"/>
                          </a:cubicBezTo>
                          <a:lnTo>
                            <a:pt x="10973" y="203283"/>
                          </a:lnTo>
                          <a:cubicBezTo>
                            <a:pt x="4913" y="203283"/>
                            <a:pt x="0" y="198296"/>
                            <a:pt x="0" y="192145"/>
                          </a:cubicBezTo>
                          <a:lnTo>
                            <a:pt x="0" y="0"/>
                          </a:lnTo>
                          <a:cubicBezTo>
                            <a:pt x="3568" y="20702"/>
                            <a:pt x="11018" y="40517"/>
                            <a:pt x="21945" y="58367"/>
                          </a:cubicBezTo>
                          <a:lnTo>
                            <a:pt x="21945" y="180894"/>
                          </a:lnTo>
                          <a:lnTo>
                            <a:pt x="98754" y="180894"/>
                          </a:lnTo>
                          <a:lnTo>
                            <a:pt x="98754" y="122527"/>
                          </a:lnTo>
                          <a:cubicBezTo>
                            <a:pt x="105867" y="125590"/>
                            <a:pt x="113204" y="128085"/>
                            <a:pt x="120699" y="129990"/>
                          </a:cubicBezTo>
                          <a:close/>
                        </a:path>
                      </a:pathLst>
                    </a:custGeom>
                    <a:solidFill>
                      <a:srgbClr val="FFFFFF"/>
                    </a:solidFill>
                    <a:ln w="10922" cap="flat">
                      <a:noFill/>
                      <a:prstDash val="solid"/>
                      <a:miter/>
                    </a:ln>
                  </p:spPr>
                  <p:txBody>
                    <a:bodyPr rtlCol="0" anchor="ctr"/>
                    <a:lstStyle/>
                    <a:p>
                      <a:endParaRPr lang="en-US" sz="2100"/>
                    </a:p>
                  </p:txBody>
                </p:sp>
                <p:sp>
                  <p:nvSpPr>
                    <p:cNvPr id="58" name="Freeform: Shape 57">
                      <a:extLst>
                        <a:ext uri="{FF2B5EF4-FFF2-40B4-BE49-F238E27FC236}">
                          <a16:creationId xmlns:a16="http://schemas.microsoft.com/office/drawing/2014/main" id="{B1B8EFCB-58F3-4A97-B991-A37F70406CAD}"/>
                        </a:ext>
                      </a:extLst>
                    </p:cNvPr>
                    <p:cNvSpPr/>
                    <p:nvPr/>
                  </p:nvSpPr>
                  <p:spPr>
                    <a:xfrm>
                      <a:off x="4299468" y="2347185"/>
                      <a:ext cx="120699" cy="180894"/>
                    </a:xfrm>
                    <a:custGeom>
                      <a:avLst/>
                      <a:gdLst>
                        <a:gd name="connsiteX0" fmla="*/ 120699 w 120699"/>
                        <a:gd name="connsiteY0" fmla="*/ 11139 h 180894"/>
                        <a:gd name="connsiteX1" fmla="*/ 120699 w 120699"/>
                        <a:gd name="connsiteY1" fmla="*/ 50570 h 180894"/>
                        <a:gd name="connsiteX2" fmla="*/ 98754 w 120699"/>
                        <a:gd name="connsiteY2" fmla="*/ 58479 h 180894"/>
                        <a:gd name="connsiteX3" fmla="*/ 98754 w 120699"/>
                        <a:gd name="connsiteY3" fmla="*/ 22278 h 180894"/>
                        <a:gd name="connsiteX4" fmla="*/ 21945 w 120699"/>
                        <a:gd name="connsiteY4" fmla="*/ 22278 h 180894"/>
                        <a:gd name="connsiteX5" fmla="*/ 21945 w 120699"/>
                        <a:gd name="connsiteY5" fmla="*/ 122527 h 180894"/>
                        <a:gd name="connsiteX6" fmla="*/ 0 w 120699"/>
                        <a:gd name="connsiteY6" fmla="*/ 180894 h 180894"/>
                        <a:gd name="connsiteX7" fmla="*/ 0 w 120699"/>
                        <a:gd name="connsiteY7" fmla="*/ 11139 h 180894"/>
                        <a:gd name="connsiteX8" fmla="*/ 10973 w 120699"/>
                        <a:gd name="connsiteY8" fmla="*/ 0 h 180894"/>
                        <a:gd name="connsiteX9" fmla="*/ 109727 w 120699"/>
                        <a:gd name="connsiteY9" fmla="*/ 0 h 180894"/>
                        <a:gd name="connsiteX10" fmla="*/ 120699 w 120699"/>
                        <a:gd name="connsiteY10" fmla="*/ 11139 h 18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699" h="180894">
                          <a:moveTo>
                            <a:pt x="120699" y="11139"/>
                          </a:moveTo>
                          <a:lnTo>
                            <a:pt x="120699" y="50570"/>
                          </a:lnTo>
                          <a:cubicBezTo>
                            <a:pt x="113192" y="52620"/>
                            <a:pt x="105854" y="55264"/>
                            <a:pt x="98754" y="58479"/>
                          </a:cubicBezTo>
                          <a:lnTo>
                            <a:pt x="98754" y="22278"/>
                          </a:lnTo>
                          <a:lnTo>
                            <a:pt x="21945" y="22278"/>
                          </a:lnTo>
                          <a:lnTo>
                            <a:pt x="21945" y="122527"/>
                          </a:lnTo>
                          <a:cubicBezTo>
                            <a:pt x="11018" y="140378"/>
                            <a:pt x="3568" y="160192"/>
                            <a:pt x="0" y="180894"/>
                          </a:cubicBezTo>
                          <a:lnTo>
                            <a:pt x="0" y="11139"/>
                          </a:lnTo>
                          <a:cubicBezTo>
                            <a:pt x="0" y="4987"/>
                            <a:pt x="4913" y="0"/>
                            <a:pt x="10973" y="0"/>
                          </a:cubicBezTo>
                          <a:lnTo>
                            <a:pt x="109727" y="0"/>
                          </a:lnTo>
                          <a:cubicBezTo>
                            <a:pt x="115787" y="0"/>
                            <a:pt x="120699" y="4987"/>
                            <a:pt x="120699" y="11139"/>
                          </a:cubicBezTo>
                          <a:close/>
                        </a:path>
                      </a:pathLst>
                    </a:custGeom>
                    <a:solidFill>
                      <a:srgbClr val="FFFFFF"/>
                    </a:solidFill>
                    <a:ln w="10922" cap="flat">
                      <a:noFill/>
                      <a:prstDash val="solid"/>
                      <a:miter/>
                    </a:ln>
                  </p:spPr>
                  <p:txBody>
                    <a:bodyPr rtlCol="0" anchor="ctr"/>
                    <a:lstStyle/>
                    <a:p>
                      <a:endParaRPr lang="en-US" sz="2100"/>
                    </a:p>
                  </p:txBody>
                </p:sp>
                <p:sp>
                  <p:nvSpPr>
                    <p:cNvPr id="59" name="Freeform: Shape 58">
                      <a:extLst>
                        <a:ext uri="{FF2B5EF4-FFF2-40B4-BE49-F238E27FC236}">
                          <a16:creationId xmlns:a16="http://schemas.microsoft.com/office/drawing/2014/main" id="{E02A30D1-7413-408A-AFE5-DC7F4715EDF0}"/>
                        </a:ext>
                      </a:extLst>
                    </p:cNvPr>
                    <p:cNvSpPr/>
                    <p:nvPr/>
                  </p:nvSpPr>
                  <p:spPr>
                    <a:xfrm>
                      <a:off x="4442113" y="2258075"/>
                      <a:ext cx="120704" cy="534663"/>
                    </a:xfrm>
                    <a:custGeom>
                      <a:avLst/>
                      <a:gdLst>
                        <a:gd name="connsiteX0" fmla="*/ 98754 w 120704"/>
                        <a:gd name="connsiteY0" fmla="*/ 470281 h 534663"/>
                        <a:gd name="connsiteX1" fmla="*/ 98754 w 120704"/>
                        <a:gd name="connsiteY1" fmla="*/ 512385 h 534663"/>
                        <a:gd name="connsiteX2" fmla="*/ 21945 w 120704"/>
                        <a:gd name="connsiteY2" fmla="*/ 512385 h 534663"/>
                        <a:gd name="connsiteX3" fmla="*/ 21945 w 120704"/>
                        <a:gd name="connsiteY3" fmla="*/ 467830 h 534663"/>
                        <a:gd name="connsiteX4" fmla="*/ 21945 w 120704"/>
                        <a:gd name="connsiteY4" fmla="*/ 467830 h 534663"/>
                        <a:gd name="connsiteX5" fmla="*/ 0 w 120704"/>
                        <a:gd name="connsiteY5" fmla="*/ 466382 h 534663"/>
                        <a:gd name="connsiteX6" fmla="*/ 0 w 120704"/>
                        <a:gd name="connsiteY6" fmla="*/ 523524 h 534663"/>
                        <a:gd name="connsiteX7" fmla="*/ 10973 w 120704"/>
                        <a:gd name="connsiteY7" fmla="*/ 534663 h 534663"/>
                        <a:gd name="connsiteX8" fmla="*/ 109727 w 120704"/>
                        <a:gd name="connsiteY8" fmla="*/ 534663 h 534663"/>
                        <a:gd name="connsiteX9" fmla="*/ 120699 w 120704"/>
                        <a:gd name="connsiteY9" fmla="*/ 523524 h 534663"/>
                        <a:gd name="connsiteX10" fmla="*/ 120699 w 120704"/>
                        <a:gd name="connsiteY10" fmla="*/ 492558 h 534663"/>
                        <a:gd name="connsiteX11" fmla="*/ 109727 w 120704"/>
                        <a:gd name="connsiteY11" fmla="*/ 0 h 534663"/>
                        <a:gd name="connsiteX12" fmla="*/ 10973 w 120704"/>
                        <a:gd name="connsiteY12" fmla="*/ 0 h 534663"/>
                        <a:gd name="connsiteX13" fmla="*/ 0 w 120704"/>
                        <a:gd name="connsiteY13" fmla="*/ 11139 h 534663"/>
                        <a:gd name="connsiteX14" fmla="*/ 0 w 120704"/>
                        <a:gd name="connsiteY14" fmla="*/ 135114 h 534663"/>
                        <a:gd name="connsiteX15" fmla="*/ 21945 w 120704"/>
                        <a:gd name="connsiteY15" fmla="*/ 133666 h 534663"/>
                        <a:gd name="connsiteX16" fmla="*/ 21945 w 120704"/>
                        <a:gd name="connsiteY16" fmla="*/ 133666 h 534663"/>
                        <a:gd name="connsiteX17" fmla="*/ 21945 w 120704"/>
                        <a:gd name="connsiteY17" fmla="*/ 22278 h 534663"/>
                        <a:gd name="connsiteX18" fmla="*/ 98754 w 120704"/>
                        <a:gd name="connsiteY18" fmla="*/ 22278 h 534663"/>
                        <a:gd name="connsiteX19" fmla="*/ 98754 w 120704"/>
                        <a:gd name="connsiteY19" fmla="*/ 153159 h 534663"/>
                        <a:gd name="connsiteX20" fmla="*/ 120699 w 120704"/>
                        <a:gd name="connsiteY20" fmla="*/ 167416 h 534663"/>
                        <a:gd name="connsiteX21" fmla="*/ 120699 w 120704"/>
                        <a:gd name="connsiteY21" fmla="*/ 11473 h 534663"/>
                        <a:gd name="connsiteX22" fmla="*/ 110061 w 120704"/>
                        <a:gd name="connsiteY22" fmla="*/ 5 h 534663"/>
                        <a:gd name="connsiteX23" fmla="*/ 109727 w 120704"/>
                        <a:gd name="connsiteY23" fmla="*/ 0 h 53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704" h="534663">
                          <a:moveTo>
                            <a:pt x="98754" y="470281"/>
                          </a:moveTo>
                          <a:lnTo>
                            <a:pt x="98754" y="512385"/>
                          </a:lnTo>
                          <a:lnTo>
                            <a:pt x="21945" y="512385"/>
                          </a:lnTo>
                          <a:lnTo>
                            <a:pt x="21945" y="467830"/>
                          </a:lnTo>
                          <a:lnTo>
                            <a:pt x="21945" y="467830"/>
                          </a:lnTo>
                          <a:cubicBezTo>
                            <a:pt x="14606" y="467855"/>
                            <a:pt x="7274" y="467371"/>
                            <a:pt x="0" y="466382"/>
                          </a:cubicBezTo>
                          <a:lnTo>
                            <a:pt x="0" y="523524"/>
                          </a:lnTo>
                          <a:cubicBezTo>
                            <a:pt x="0" y="529676"/>
                            <a:pt x="4913" y="534663"/>
                            <a:pt x="10973" y="534663"/>
                          </a:cubicBezTo>
                          <a:lnTo>
                            <a:pt x="109727" y="534663"/>
                          </a:lnTo>
                          <a:cubicBezTo>
                            <a:pt x="115787" y="534663"/>
                            <a:pt x="120699" y="529676"/>
                            <a:pt x="120699" y="523524"/>
                          </a:cubicBezTo>
                          <a:lnTo>
                            <a:pt x="120699" y="492558"/>
                          </a:lnTo>
                          <a:close/>
                          <a:moveTo>
                            <a:pt x="109727" y="0"/>
                          </a:moveTo>
                          <a:lnTo>
                            <a:pt x="10973" y="0"/>
                          </a:lnTo>
                          <a:cubicBezTo>
                            <a:pt x="4913" y="0"/>
                            <a:pt x="0" y="4987"/>
                            <a:pt x="0" y="11139"/>
                          </a:cubicBezTo>
                          <a:lnTo>
                            <a:pt x="0" y="135114"/>
                          </a:lnTo>
                          <a:cubicBezTo>
                            <a:pt x="7273" y="134115"/>
                            <a:pt x="14606" y="133631"/>
                            <a:pt x="21945" y="133666"/>
                          </a:cubicBezTo>
                          <a:lnTo>
                            <a:pt x="21945" y="133666"/>
                          </a:lnTo>
                          <a:lnTo>
                            <a:pt x="21945" y="22278"/>
                          </a:lnTo>
                          <a:lnTo>
                            <a:pt x="98754" y="22278"/>
                          </a:lnTo>
                          <a:lnTo>
                            <a:pt x="98754" y="153159"/>
                          </a:lnTo>
                          <a:cubicBezTo>
                            <a:pt x="106442" y="157292"/>
                            <a:pt x="113782" y="162060"/>
                            <a:pt x="120699" y="167416"/>
                          </a:cubicBezTo>
                          <a:lnTo>
                            <a:pt x="120699" y="11473"/>
                          </a:lnTo>
                          <a:cubicBezTo>
                            <a:pt x="120881" y="5324"/>
                            <a:pt x="116118" y="190"/>
                            <a:pt x="110061" y="5"/>
                          </a:cubicBezTo>
                          <a:cubicBezTo>
                            <a:pt x="109950" y="2"/>
                            <a:pt x="109838" y="0"/>
                            <a:pt x="109727" y="0"/>
                          </a:cubicBezTo>
                          <a:close/>
                        </a:path>
                      </a:pathLst>
                    </a:custGeom>
                    <a:solidFill>
                      <a:srgbClr val="FFFFFF"/>
                    </a:solidFill>
                    <a:ln w="10922" cap="flat">
                      <a:noFill/>
                      <a:prstDash val="solid"/>
                      <a:miter/>
                    </a:ln>
                  </p:spPr>
                  <p:txBody>
                    <a:bodyPr rtlCol="0" anchor="ctr"/>
                    <a:lstStyle/>
                    <a:p>
                      <a:endParaRPr lang="en-US" sz="2100"/>
                    </a:p>
                  </p:txBody>
                </p:sp>
                <p:sp>
                  <p:nvSpPr>
                    <p:cNvPr id="60" name="Freeform: Shape 59">
                      <a:extLst>
                        <a:ext uri="{FF2B5EF4-FFF2-40B4-BE49-F238E27FC236}">
                          <a16:creationId xmlns:a16="http://schemas.microsoft.com/office/drawing/2014/main" id="{2B6FB9E8-16BD-4084-B2FF-9098D06195E5}"/>
                        </a:ext>
                      </a:extLst>
                    </p:cNvPr>
                    <p:cNvSpPr/>
                    <p:nvPr/>
                  </p:nvSpPr>
                  <p:spPr>
                    <a:xfrm>
                      <a:off x="4584758" y="2313769"/>
                      <a:ext cx="120699" cy="387073"/>
                    </a:xfrm>
                    <a:custGeom>
                      <a:avLst/>
                      <a:gdLst>
                        <a:gd name="connsiteX0" fmla="*/ 109727 w 120699"/>
                        <a:gd name="connsiteY0" fmla="*/ 0 h 387073"/>
                        <a:gd name="connsiteX1" fmla="*/ 10973 w 120699"/>
                        <a:gd name="connsiteY1" fmla="*/ 0 h 387073"/>
                        <a:gd name="connsiteX2" fmla="*/ 0 w 120699"/>
                        <a:gd name="connsiteY2" fmla="*/ 11139 h 387073"/>
                        <a:gd name="connsiteX3" fmla="*/ 0 w 120699"/>
                        <a:gd name="connsiteY3" fmla="*/ 131884 h 387073"/>
                        <a:gd name="connsiteX4" fmla="*/ 21945 w 120699"/>
                        <a:gd name="connsiteY4" fmla="*/ 162404 h 387073"/>
                        <a:gd name="connsiteX5" fmla="*/ 21945 w 120699"/>
                        <a:gd name="connsiteY5" fmla="*/ 22278 h 387073"/>
                        <a:gd name="connsiteX6" fmla="*/ 98754 w 120699"/>
                        <a:gd name="connsiteY6" fmla="*/ 22278 h 387073"/>
                        <a:gd name="connsiteX7" fmla="*/ 98754 w 120699"/>
                        <a:gd name="connsiteY7" fmla="*/ 364796 h 387073"/>
                        <a:gd name="connsiteX8" fmla="*/ 120699 w 120699"/>
                        <a:gd name="connsiteY8" fmla="*/ 387074 h 387073"/>
                        <a:gd name="connsiteX9" fmla="*/ 120699 w 120699"/>
                        <a:gd name="connsiteY9" fmla="*/ 11139 h 387073"/>
                        <a:gd name="connsiteX10" fmla="*/ 109727 w 120699"/>
                        <a:gd name="connsiteY10" fmla="*/ 0 h 38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699" h="387073">
                          <a:moveTo>
                            <a:pt x="109727" y="0"/>
                          </a:moveTo>
                          <a:lnTo>
                            <a:pt x="10973" y="0"/>
                          </a:lnTo>
                          <a:cubicBezTo>
                            <a:pt x="4913" y="0"/>
                            <a:pt x="0" y="4987"/>
                            <a:pt x="0" y="11139"/>
                          </a:cubicBezTo>
                          <a:lnTo>
                            <a:pt x="0" y="131884"/>
                          </a:lnTo>
                          <a:cubicBezTo>
                            <a:pt x="8460" y="141156"/>
                            <a:pt x="15825" y="151398"/>
                            <a:pt x="21945" y="162404"/>
                          </a:cubicBezTo>
                          <a:lnTo>
                            <a:pt x="21945" y="22278"/>
                          </a:lnTo>
                          <a:lnTo>
                            <a:pt x="98754" y="22278"/>
                          </a:lnTo>
                          <a:lnTo>
                            <a:pt x="98754" y="364796"/>
                          </a:lnTo>
                          <a:lnTo>
                            <a:pt x="120699" y="387074"/>
                          </a:lnTo>
                          <a:lnTo>
                            <a:pt x="120699" y="11139"/>
                          </a:lnTo>
                          <a:cubicBezTo>
                            <a:pt x="120699" y="4987"/>
                            <a:pt x="115787" y="0"/>
                            <a:pt x="109727" y="0"/>
                          </a:cubicBezTo>
                          <a:close/>
                        </a:path>
                      </a:pathLst>
                    </a:custGeom>
                    <a:solidFill>
                      <a:srgbClr val="FFFFFF"/>
                    </a:solidFill>
                    <a:ln w="10922" cap="flat">
                      <a:noFill/>
                      <a:prstDash val="solid"/>
                      <a:miter/>
                    </a:ln>
                  </p:spPr>
                  <p:txBody>
                    <a:bodyPr rtlCol="0" anchor="ctr"/>
                    <a:lstStyle/>
                    <a:p>
                      <a:endParaRPr lang="en-US" sz="2100"/>
                    </a:p>
                  </p:txBody>
                </p:sp>
                <p:sp>
                  <p:nvSpPr>
                    <p:cNvPr id="61" name="Freeform: Shape 60">
                      <a:extLst>
                        <a:ext uri="{FF2B5EF4-FFF2-40B4-BE49-F238E27FC236}">
                          <a16:creationId xmlns:a16="http://schemas.microsoft.com/office/drawing/2014/main" id="{72B88316-B2C7-4B62-9408-FCC59BEC3D17}"/>
                        </a:ext>
                      </a:extLst>
                    </p:cNvPr>
                    <p:cNvSpPr/>
                    <p:nvPr/>
                  </p:nvSpPr>
                  <p:spPr>
                    <a:xfrm>
                      <a:off x="4321108" y="2413722"/>
                      <a:ext cx="384418" cy="384933"/>
                    </a:xfrm>
                    <a:custGeom>
                      <a:avLst/>
                      <a:gdLst>
                        <a:gd name="connsiteX0" fmla="*/ 371072 w 384418"/>
                        <a:gd name="connsiteY0" fmla="*/ 305499 h 384933"/>
                        <a:gd name="connsiteX1" fmla="*/ 272318 w 384418"/>
                        <a:gd name="connsiteY1" fmla="*/ 205250 h 384933"/>
                        <a:gd name="connsiteX2" fmla="*/ 202189 w 384418"/>
                        <a:gd name="connsiteY2" fmla="*/ 13238 h 384933"/>
                        <a:gd name="connsiteX3" fmla="*/ 13041 w 384418"/>
                        <a:gd name="connsiteY3" fmla="*/ 84429 h 384933"/>
                        <a:gd name="connsiteX4" fmla="*/ 83170 w 384418"/>
                        <a:gd name="connsiteY4" fmla="*/ 276441 h 384933"/>
                        <a:gd name="connsiteX5" fmla="*/ 209335 w 384418"/>
                        <a:gd name="connsiteY5" fmla="*/ 272863 h 384933"/>
                        <a:gd name="connsiteX6" fmla="*/ 306443 w 384418"/>
                        <a:gd name="connsiteY6" fmla="*/ 371330 h 384933"/>
                        <a:gd name="connsiteX7" fmla="*/ 371017 w 384418"/>
                        <a:gd name="connsiteY7" fmla="*/ 371385 h 384933"/>
                        <a:gd name="connsiteX8" fmla="*/ 371072 w 384418"/>
                        <a:gd name="connsiteY8" fmla="*/ 305833 h 384933"/>
                        <a:gd name="connsiteX9" fmla="*/ 22251 w 384418"/>
                        <a:gd name="connsiteY9" fmla="*/ 144878 h 384933"/>
                        <a:gd name="connsiteX10" fmla="*/ 142950 w 384418"/>
                        <a:gd name="connsiteY10" fmla="*/ 22351 h 384933"/>
                        <a:gd name="connsiteX11" fmla="*/ 263650 w 384418"/>
                        <a:gd name="connsiteY11" fmla="*/ 144878 h 384933"/>
                        <a:gd name="connsiteX12" fmla="*/ 142950 w 384418"/>
                        <a:gd name="connsiteY12" fmla="*/ 267404 h 384933"/>
                        <a:gd name="connsiteX13" fmla="*/ 22251 w 384418"/>
                        <a:gd name="connsiteY13" fmla="*/ 144878 h 384933"/>
                        <a:gd name="connsiteX14" fmla="*/ 355491 w 384418"/>
                        <a:gd name="connsiteY14" fmla="*/ 355290 h 384933"/>
                        <a:gd name="connsiteX15" fmla="*/ 321915 w 384418"/>
                        <a:gd name="connsiteY15" fmla="*/ 355290 h 384933"/>
                        <a:gd name="connsiteX16" fmla="*/ 228427 w 384418"/>
                        <a:gd name="connsiteY16" fmla="*/ 260387 h 384933"/>
                        <a:gd name="connsiteX17" fmla="*/ 261346 w 384418"/>
                        <a:gd name="connsiteY17" fmla="*/ 225077 h 384933"/>
                        <a:gd name="connsiteX18" fmla="*/ 355711 w 384418"/>
                        <a:gd name="connsiteY18" fmla="*/ 321316 h 384933"/>
                        <a:gd name="connsiteX19" fmla="*/ 355491 w 384418"/>
                        <a:gd name="connsiteY19" fmla="*/ 355290 h 3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4418" h="384933">
                          <a:moveTo>
                            <a:pt x="371072" y="305499"/>
                          </a:moveTo>
                          <a:lnTo>
                            <a:pt x="272318" y="205250"/>
                          </a:lnTo>
                          <a:cubicBezTo>
                            <a:pt x="305184" y="132568"/>
                            <a:pt x="273786" y="46602"/>
                            <a:pt x="202189" y="13238"/>
                          </a:cubicBezTo>
                          <a:cubicBezTo>
                            <a:pt x="130591" y="-20126"/>
                            <a:pt x="45907" y="11748"/>
                            <a:pt x="13041" y="84429"/>
                          </a:cubicBezTo>
                          <a:cubicBezTo>
                            <a:pt x="-19825" y="157111"/>
                            <a:pt x="11573" y="243078"/>
                            <a:pt x="83170" y="276441"/>
                          </a:cubicBezTo>
                          <a:cubicBezTo>
                            <a:pt x="123486" y="295228"/>
                            <a:pt x="170116" y="293905"/>
                            <a:pt x="209335" y="272863"/>
                          </a:cubicBezTo>
                          <a:lnTo>
                            <a:pt x="306443" y="371330"/>
                          </a:lnTo>
                          <a:cubicBezTo>
                            <a:pt x="324260" y="389447"/>
                            <a:pt x="353171" y="389472"/>
                            <a:pt x="371017" y="371385"/>
                          </a:cubicBezTo>
                          <a:cubicBezTo>
                            <a:pt x="388864" y="353299"/>
                            <a:pt x="388889" y="323950"/>
                            <a:pt x="371072" y="305833"/>
                          </a:cubicBezTo>
                          <a:close/>
                          <a:moveTo>
                            <a:pt x="22251" y="144878"/>
                          </a:moveTo>
                          <a:cubicBezTo>
                            <a:pt x="22251" y="77208"/>
                            <a:pt x="76290" y="22351"/>
                            <a:pt x="142950" y="22351"/>
                          </a:cubicBezTo>
                          <a:cubicBezTo>
                            <a:pt x="209611" y="22351"/>
                            <a:pt x="263650" y="77208"/>
                            <a:pt x="263650" y="144878"/>
                          </a:cubicBezTo>
                          <a:cubicBezTo>
                            <a:pt x="263650" y="212547"/>
                            <a:pt x="209611" y="267404"/>
                            <a:pt x="142950" y="267404"/>
                          </a:cubicBezTo>
                          <a:cubicBezTo>
                            <a:pt x="76290" y="267404"/>
                            <a:pt x="22251" y="212547"/>
                            <a:pt x="22251" y="144878"/>
                          </a:cubicBezTo>
                          <a:close/>
                          <a:moveTo>
                            <a:pt x="355491" y="355290"/>
                          </a:moveTo>
                          <a:cubicBezTo>
                            <a:pt x="346204" y="364664"/>
                            <a:pt x="331202" y="364664"/>
                            <a:pt x="321915" y="355290"/>
                          </a:cubicBezTo>
                          <a:lnTo>
                            <a:pt x="228427" y="260387"/>
                          </a:lnTo>
                          <a:cubicBezTo>
                            <a:pt x="241253" y="250551"/>
                            <a:pt x="252377" y="238618"/>
                            <a:pt x="261346" y="225077"/>
                          </a:cubicBezTo>
                          <a:lnTo>
                            <a:pt x="355711" y="321316"/>
                          </a:lnTo>
                          <a:cubicBezTo>
                            <a:pt x="364872" y="330768"/>
                            <a:pt x="364774" y="345961"/>
                            <a:pt x="355491" y="355290"/>
                          </a:cubicBezTo>
                          <a:close/>
                        </a:path>
                      </a:pathLst>
                    </a:custGeom>
                    <a:solidFill>
                      <a:srgbClr val="FFFFFF"/>
                    </a:solidFill>
                    <a:ln w="10922" cap="flat">
                      <a:noFill/>
                      <a:prstDash val="solid"/>
                      <a:miter/>
                    </a:ln>
                  </p:spPr>
                  <p:txBody>
                    <a:bodyPr rtlCol="0" anchor="ctr"/>
                    <a:lstStyle/>
                    <a:p>
                      <a:endParaRPr lang="en-US" sz="2100"/>
                    </a:p>
                  </p:txBody>
                </p:sp>
                <p:sp>
                  <p:nvSpPr>
                    <p:cNvPr id="62" name="Freeform: Shape 61">
                      <a:extLst>
                        <a:ext uri="{FF2B5EF4-FFF2-40B4-BE49-F238E27FC236}">
                          <a16:creationId xmlns:a16="http://schemas.microsoft.com/office/drawing/2014/main" id="{6395022B-2CE3-42AB-917F-B0C1CE97A593}"/>
                        </a:ext>
                      </a:extLst>
                    </p:cNvPr>
                    <p:cNvSpPr/>
                    <p:nvPr/>
                  </p:nvSpPr>
                  <p:spPr>
                    <a:xfrm>
                      <a:off x="4385806" y="2481249"/>
                      <a:ext cx="114023" cy="130483"/>
                    </a:xfrm>
                    <a:custGeom>
                      <a:avLst/>
                      <a:gdLst>
                        <a:gd name="connsiteX0" fmla="*/ 29643 w 114023"/>
                        <a:gd name="connsiteY0" fmla="*/ 130483 h 130483"/>
                        <a:gd name="connsiteX1" fmla="*/ 13241 w 114023"/>
                        <a:gd name="connsiteY1" fmla="*/ 30092 h 130483"/>
                        <a:gd name="connsiteX2" fmla="*/ 112134 w 114023"/>
                        <a:gd name="connsiteY2" fmla="*/ 13442 h 130483"/>
                        <a:gd name="connsiteX3" fmla="*/ 114023 w 114023"/>
                        <a:gd name="connsiteY3" fmla="*/ 14862 h 130483"/>
                        <a:gd name="connsiteX4" fmla="*/ 100966 w 114023"/>
                        <a:gd name="connsiteY4" fmla="*/ 32796 h 130483"/>
                        <a:gd name="connsiteX5" fmla="*/ 32496 w 114023"/>
                        <a:gd name="connsiteY5" fmla="*/ 43155 h 130483"/>
                        <a:gd name="connsiteX6" fmla="*/ 42701 w 114023"/>
                        <a:gd name="connsiteY6" fmla="*/ 112661 h 13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23" h="130483">
                          <a:moveTo>
                            <a:pt x="29643" y="130483"/>
                          </a:moveTo>
                          <a:cubicBezTo>
                            <a:pt x="-2195" y="107359"/>
                            <a:pt x="-9538" y="62412"/>
                            <a:pt x="13241" y="30092"/>
                          </a:cubicBezTo>
                          <a:cubicBezTo>
                            <a:pt x="36020" y="-2228"/>
                            <a:pt x="80296" y="-9683"/>
                            <a:pt x="112134" y="13442"/>
                          </a:cubicBezTo>
                          <a:cubicBezTo>
                            <a:pt x="112772" y="13904"/>
                            <a:pt x="113402" y="14378"/>
                            <a:pt x="114023" y="14862"/>
                          </a:cubicBezTo>
                          <a:lnTo>
                            <a:pt x="100966" y="32796"/>
                          </a:lnTo>
                          <a:cubicBezTo>
                            <a:pt x="79241" y="16463"/>
                            <a:pt x="48586" y="21101"/>
                            <a:pt x="32496" y="43155"/>
                          </a:cubicBezTo>
                          <a:cubicBezTo>
                            <a:pt x="16407" y="65209"/>
                            <a:pt x="20976" y="96328"/>
                            <a:pt x="42701" y="112661"/>
                          </a:cubicBezTo>
                          <a:close/>
                        </a:path>
                      </a:pathLst>
                    </a:custGeom>
                    <a:solidFill>
                      <a:srgbClr val="FFFFFF"/>
                    </a:solidFill>
                    <a:ln w="10922" cap="flat">
                      <a:noFill/>
                      <a:prstDash val="solid"/>
                      <a:miter/>
                    </a:ln>
                  </p:spPr>
                  <p:txBody>
                    <a:bodyPr rtlCol="0" anchor="ctr"/>
                    <a:lstStyle/>
                    <a:p>
                      <a:endParaRPr lang="en-US" sz="2100"/>
                    </a:p>
                  </p:txBody>
                </p:sp>
              </p:grpSp>
            </p:grpSp>
          </p:grpSp>
        </p:grpSp>
      </p:grpSp>
    </p:spTree>
    <p:extLst>
      <p:ext uri="{BB962C8B-B14F-4D97-AF65-F5344CB8AC3E}">
        <p14:creationId xmlns:p14="http://schemas.microsoft.com/office/powerpoint/2010/main" val="3356887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3FBF56-B4EF-1A40-B494-CD40661876B6}"/>
              </a:ext>
            </a:extLst>
          </p:cNvPr>
          <p:cNvPicPr>
            <a:picLocks noChangeAspect="1"/>
          </p:cNvPicPr>
          <p:nvPr/>
        </p:nvPicPr>
        <p:blipFill rotWithShape="1">
          <a:blip r:embed="rId3"/>
          <a:srcRect l="16950" t="3951"/>
          <a:stretch/>
        </p:blipFill>
        <p:spPr>
          <a:xfrm>
            <a:off x="4838800" y="1"/>
            <a:ext cx="4305200" cy="5143500"/>
          </a:xfrm>
          <a:prstGeom prst="rect">
            <a:avLst/>
          </a:prstGeom>
        </p:spPr>
      </p:pic>
      <p:sp>
        <p:nvSpPr>
          <p:cNvPr id="3" name="Title 2">
            <a:extLst>
              <a:ext uri="{FF2B5EF4-FFF2-40B4-BE49-F238E27FC236}">
                <a16:creationId xmlns:a16="http://schemas.microsoft.com/office/drawing/2014/main" id="{0A39943C-D05F-C549-AE71-FEDC03242E0C}"/>
              </a:ext>
            </a:extLst>
          </p:cNvPr>
          <p:cNvSpPr>
            <a:spLocks noGrp="1"/>
          </p:cNvSpPr>
          <p:nvPr>
            <p:ph type="title"/>
          </p:nvPr>
        </p:nvSpPr>
        <p:spPr>
          <a:xfrm>
            <a:off x="336789" y="114936"/>
            <a:ext cx="4466859" cy="545741"/>
          </a:xfrm>
        </p:spPr>
        <p:txBody>
          <a:bodyPr/>
          <a:lstStyle/>
          <a:p>
            <a:r>
              <a:rPr lang="en-US" dirty="0"/>
              <a:t>Machine Learning in</a:t>
            </a:r>
            <a:br>
              <a:rPr lang="en-US" dirty="0"/>
            </a:br>
            <a:r>
              <a:rPr lang="en-US" dirty="0"/>
              <a:t>Amazon OpenSearch Service</a:t>
            </a:r>
          </a:p>
        </p:txBody>
      </p:sp>
      <p:sp>
        <p:nvSpPr>
          <p:cNvPr id="2" name="Content Placeholder 1">
            <a:extLst>
              <a:ext uri="{FF2B5EF4-FFF2-40B4-BE49-F238E27FC236}">
                <a16:creationId xmlns:a16="http://schemas.microsoft.com/office/drawing/2014/main" id="{188AAF23-9DD4-B945-8C16-F939D8552B81}"/>
              </a:ext>
            </a:extLst>
          </p:cNvPr>
          <p:cNvSpPr>
            <a:spLocks noGrp="1"/>
          </p:cNvSpPr>
          <p:nvPr>
            <p:ph idx="1"/>
          </p:nvPr>
        </p:nvSpPr>
        <p:spPr>
          <a:xfrm>
            <a:off x="340592" y="1645920"/>
            <a:ext cx="4255792" cy="2779776"/>
          </a:xfrm>
        </p:spPr>
        <p:txBody>
          <a:bodyPr wrap="square">
            <a:noAutofit/>
          </a:bodyPr>
          <a:lstStyle/>
          <a:p>
            <a:pPr defTabSz="457182">
              <a:spcBef>
                <a:spcPts val="12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Mitigate issues faster with anomaly detection in streaming data</a:t>
            </a:r>
          </a:p>
          <a:p>
            <a:pPr defTabSz="457182">
              <a:spcBef>
                <a:spcPts val="12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Improve search quality and relevance with K-Nearest Neighbor (K-NN) and Learning to Rank models </a:t>
            </a:r>
          </a:p>
          <a:p>
            <a:pPr defTabSz="457182">
              <a:spcBef>
                <a:spcPts val="12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Performant at scale. Machine learning models are distributed and processed across nodes</a:t>
            </a:r>
          </a:p>
          <a:p>
            <a:pPr defTabSz="457182">
              <a:spcBef>
                <a:spcPts val="12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Easy to use. Machine learning expertise</a:t>
            </a:r>
            <a:b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is not required to leverage the service</a:t>
            </a:r>
          </a:p>
        </p:txBody>
      </p:sp>
      <p:cxnSp>
        <p:nvCxnSpPr>
          <p:cNvPr id="10" name="Straight Connector 9">
            <a:extLst>
              <a:ext uri="{FF2B5EF4-FFF2-40B4-BE49-F238E27FC236}">
                <a16:creationId xmlns:a16="http://schemas.microsoft.com/office/drawing/2014/main" id="{501A04EC-B549-4B36-8440-BBEFE2C5CF39}"/>
              </a:ext>
            </a:extLst>
          </p:cNvPr>
          <p:cNvCxnSpPr>
            <a:cxnSpLocks/>
          </p:cNvCxnSpPr>
          <p:nvPr/>
        </p:nvCxnSpPr>
        <p:spPr>
          <a:xfrm>
            <a:off x="4838801" y="2"/>
            <a:ext cx="7517" cy="5143499"/>
          </a:xfrm>
          <a:prstGeom prst="line">
            <a:avLst/>
          </a:prstGeom>
          <a:ln w="28575">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7234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4440-964B-7F4E-9FF9-B6CD25EEE0EA}"/>
              </a:ext>
            </a:extLst>
          </p:cNvPr>
          <p:cNvSpPr>
            <a:spLocks noGrp="1"/>
          </p:cNvSpPr>
          <p:nvPr>
            <p:ph type="title"/>
          </p:nvPr>
        </p:nvSpPr>
        <p:spPr>
          <a:xfrm>
            <a:off x="336789" y="114936"/>
            <a:ext cx="4029527" cy="545741"/>
          </a:xfrm>
        </p:spPr>
        <p:txBody>
          <a:bodyPr/>
          <a:lstStyle/>
          <a:p>
            <a:r>
              <a:rPr lang="en-US" dirty="0"/>
              <a:t>Searching</a:t>
            </a:r>
          </a:p>
        </p:txBody>
      </p:sp>
      <p:sp>
        <p:nvSpPr>
          <p:cNvPr id="8" name="Text Placeholder 7">
            <a:extLst>
              <a:ext uri="{FF2B5EF4-FFF2-40B4-BE49-F238E27FC236}">
                <a16:creationId xmlns:a16="http://schemas.microsoft.com/office/drawing/2014/main" id="{1022581F-1874-D046-AA27-2356DBB6A57B}"/>
              </a:ext>
            </a:extLst>
          </p:cNvPr>
          <p:cNvSpPr>
            <a:spLocks noGrp="1"/>
          </p:cNvSpPr>
          <p:nvPr>
            <p:ph idx="1"/>
          </p:nvPr>
        </p:nvSpPr>
        <p:spPr>
          <a:xfrm>
            <a:off x="340592" y="1009332"/>
            <a:ext cx="4029527" cy="3553926"/>
          </a:xfrm>
        </p:spPr>
        <p:txBody>
          <a:bodyPr/>
          <a:lstStyle/>
          <a:p>
            <a:r>
              <a:rPr lang="en-US" sz="2000" dirty="0"/>
              <a:t>Search engines match terms to objects in a catalog</a:t>
            </a:r>
          </a:p>
          <a:p>
            <a:r>
              <a:rPr lang="en-US" sz="2000" dirty="0"/>
              <a:t>Match free text or structured data</a:t>
            </a:r>
          </a:p>
          <a:p>
            <a:r>
              <a:rPr lang="en-US" sz="2000" dirty="0"/>
              <a:t>Relevance determines sort order</a:t>
            </a:r>
          </a:p>
          <a:p>
            <a:r>
              <a:rPr lang="en-US" sz="2000" dirty="0"/>
              <a:t>Facets enable users to drill in to the search results to narrow by attribute value</a:t>
            </a:r>
          </a:p>
        </p:txBody>
      </p:sp>
      <p:pic>
        <p:nvPicPr>
          <p:cNvPr id="4" name="Picture 3">
            <a:extLst>
              <a:ext uri="{FF2B5EF4-FFF2-40B4-BE49-F238E27FC236}">
                <a16:creationId xmlns:a16="http://schemas.microsoft.com/office/drawing/2014/main" id="{A0D9D21A-6AE5-D943-A541-4B49FEDDF1DD}"/>
              </a:ext>
            </a:extLst>
          </p:cNvPr>
          <p:cNvPicPr>
            <a:picLocks noChangeAspect="1"/>
          </p:cNvPicPr>
          <p:nvPr/>
        </p:nvPicPr>
        <p:blipFill>
          <a:blip r:embed="rId2"/>
          <a:stretch>
            <a:fillRect/>
          </a:stretch>
        </p:blipFill>
        <p:spPr>
          <a:xfrm>
            <a:off x="4572000" y="2646443"/>
            <a:ext cx="4361656" cy="2432844"/>
          </a:xfrm>
          <a:prstGeom prst="rect">
            <a:avLst/>
          </a:prstGeom>
        </p:spPr>
      </p:pic>
      <p:pic>
        <p:nvPicPr>
          <p:cNvPr id="5" name="Picture 4">
            <a:extLst>
              <a:ext uri="{FF2B5EF4-FFF2-40B4-BE49-F238E27FC236}">
                <a16:creationId xmlns:a16="http://schemas.microsoft.com/office/drawing/2014/main" id="{8C457DA4-A41C-0846-AFCC-491D2B55043C}"/>
              </a:ext>
            </a:extLst>
          </p:cNvPr>
          <p:cNvPicPr>
            <a:picLocks noChangeAspect="1"/>
          </p:cNvPicPr>
          <p:nvPr/>
        </p:nvPicPr>
        <p:blipFill>
          <a:blip r:embed="rId3"/>
          <a:stretch>
            <a:fillRect/>
          </a:stretch>
        </p:blipFill>
        <p:spPr>
          <a:xfrm>
            <a:off x="4572000" y="0"/>
            <a:ext cx="4361656" cy="2646443"/>
          </a:xfrm>
          <a:prstGeom prst="rect">
            <a:avLst/>
          </a:prstGeom>
        </p:spPr>
      </p:pic>
      <p:sp>
        <p:nvSpPr>
          <p:cNvPr id="6" name="Rectangle 5">
            <a:extLst>
              <a:ext uri="{FF2B5EF4-FFF2-40B4-BE49-F238E27FC236}">
                <a16:creationId xmlns:a16="http://schemas.microsoft.com/office/drawing/2014/main" id="{22391E19-FA26-334D-9D66-252C180E091B}"/>
              </a:ext>
            </a:extLst>
          </p:cNvPr>
          <p:cNvSpPr/>
          <p:nvPr/>
        </p:nvSpPr>
        <p:spPr>
          <a:xfrm>
            <a:off x="5066009" y="16934"/>
            <a:ext cx="629618" cy="203415"/>
          </a:xfrm>
          <a:prstGeom prst="rect">
            <a:avLst/>
          </a:prstGeom>
          <a:solidFill>
            <a:srgbClr val="1219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 name="Rectangle 6">
            <a:extLst>
              <a:ext uri="{FF2B5EF4-FFF2-40B4-BE49-F238E27FC236}">
                <a16:creationId xmlns:a16="http://schemas.microsoft.com/office/drawing/2014/main" id="{7986C86E-974C-284E-8E17-FDE7A6B37400}"/>
              </a:ext>
            </a:extLst>
          </p:cNvPr>
          <p:cNvSpPr/>
          <p:nvPr/>
        </p:nvSpPr>
        <p:spPr>
          <a:xfrm>
            <a:off x="7764510" y="16934"/>
            <a:ext cx="508741" cy="221566"/>
          </a:xfrm>
          <a:prstGeom prst="rect">
            <a:avLst/>
          </a:prstGeom>
          <a:solidFill>
            <a:srgbClr val="1219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Tree>
    <p:extLst>
      <p:ext uri="{BB962C8B-B14F-4D97-AF65-F5344CB8AC3E}">
        <p14:creationId xmlns:p14="http://schemas.microsoft.com/office/powerpoint/2010/main" val="106295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36789" y="114936"/>
            <a:ext cx="8205304" cy="545192"/>
          </a:xfrm>
        </p:spPr>
        <p:txBody>
          <a:bodyPr/>
          <a:lstStyle/>
          <a:p>
            <a:r>
              <a:rPr lang="en-US" dirty="0"/>
              <a:t>AWS Glue Elastic Views (Preview)</a:t>
            </a:r>
          </a:p>
        </p:txBody>
      </p:sp>
      <p:sp>
        <p:nvSpPr>
          <p:cNvPr id="15" name="Rectangle 14">
            <a:extLst>
              <a:ext uri="{FF2B5EF4-FFF2-40B4-BE49-F238E27FC236}">
                <a16:creationId xmlns:a16="http://schemas.microsoft.com/office/drawing/2014/main" id="{2D61C388-F763-1043-85E8-504A2978DEAA}"/>
              </a:ext>
            </a:extLst>
          </p:cNvPr>
          <p:cNvSpPr/>
          <p:nvPr/>
        </p:nvSpPr>
        <p:spPr>
          <a:xfrm>
            <a:off x="350957" y="505225"/>
            <a:ext cx="8793043" cy="338554"/>
          </a:xfrm>
          <a:prstGeom prst="rect">
            <a:avLst/>
          </a:prstGeom>
        </p:spPr>
        <p:txBody>
          <a:bodyPr wrap="square">
            <a:spAutoFit/>
          </a:bodyPr>
          <a:lstStyle/>
          <a:p>
            <a:pPr defTabSz="685730"/>
            <a:r>
              <a:rPr lang="en-US" sz="1600" dirty="0">
                <a:solidFill>
                  <a:schemeClr val="accent1"/>
                </a:solidFill>
              </a:rPr>
              <a:t>Store Amazon DynamoDB data in Amazon OpenSearch Service</a:t>
            </a:r>
            <a:endParaRPr lang="en-US" sz="1600" b="1" dirty="0">
              <a:solidFill>
                <a:schemeClr val="accent1"/>
              </a:solidFill>
              <a:latin typeface="Amazon Ember Light"/>
              <a:ea typeface="Amazon Ember Light" panose="020B0403020204020204" pitchFamily="34" charset="0"/>
              <a:cs typeface="Amazon Ember Light" panose="020B0403020204020204" pitchFamily="34" charset="0"/>
            </a:endParaRPr>
          </a:p>
        </p:txBody>
      </p:sp>
      <p:sp>
        <p:nvSpPr>
          <p:cNvPr id="18" name="TextBox 17">
            <a:extLst>
              <a:ext uri="{FF2B5EF4-FFF2-40B4-BE49-F238E27FC236}">
                <a16:creationId xmlns:a16="http://schemas.microsoft.com/office/drawing/2014/main" id="{9B774899-76E5-E94D-B76B-67191D3FF6FE}"/>
              </a:ext>
            </a:extLst>
          </p:cNvPr>
          <p:cNvSpPr txBox="1"/>
          <p:nvPr/>
        </p:nvSpPr>
        <p:spPr>
          <a:xfrm>
            <a:off x="3391483" y="1819341"/>
            <a:ext cx="5432742"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500" b="1" dirty="0">
                <a:gradFill>
                  <a:gsLst>
                    <a:gs pos="2917">
                      <a:srgbClr val="FFFFFF"/>
                    </a:gs>
                    <a:gs pos="30000">
                      <a:srgbClr val="FFFFFF"/>
                    </a:gs>
                  </a:gsLst>
                  <a:lin ang="5400000" scaled="0"/>
                </a:gradFill>
              </a:rPr>
              <a:t>Fully managed</a:t>
            </a:r>
            <a:r>
              <a:rPr lang="en-US" altLang="en-US" sz="1500" dirty="0">
                <a:gradFill>
                  <a:gsLst>
                    <a:gs pos="2917">
                      <a:srgbClr val="FFFFFF"/>
                    </a:gs>
                    <a:gs pos="30000">
                      <a:srgbClr val="FFFFFF"/>
                    </a:gs>
                  </a:gsLst>
                  <a:lin ang="5400000" scaled="0"/>
                </a:gradFill>
              </a:rPr>
              <a:t>: Copies data automatically from source data stores to target data stores.</a:t>
            </a:r>
          </a:p>
        </p:txBody>
      </p:sp>
      <p:sp>
        <p:nvSpPr>
          <p:cNvPr id="19" name="TextBox 18">
            <a:extLst>
              <a:ext uri="{FF2B5EF4-FFF2-40B4-BE49-F238E27FC236}">
                <a16:creationId xmlns:a16="http://schemas.microsoft.com/office/drawing/2014/main" id="{B637653C-A1C1-4343-84E0-BCB61C0D22F7}"/>
              </a:ext>
            </a:extLst>
          </p:cNvPr>
          <p:cNvSpPr txBox="1"/>
          <p:nvPr/>
        </p:nvSpPr>
        <p:spPr>
          <a:xfrm>
            <a:off x="3438136" y="1180655"/>
            <a:ext cx="5520029" cy="534863"/>
          </a:xfrm>
          <a:prstGeom prst="rect">
            <a:avLst/>
          </a:prstGeom>
          <a:noFill/>
        </p:spPr>
        <p:txBody>
          <a:bodyPr wrap="square" lIns="57150" tIns="91440" rIns="57150" bIns="91440" rtlCol="0" anchor="ctr">
            <a:noAutofit/>
          </a:bodyPr>
          <a:lstStyle/>
          <a:p>
            <a:pPr defTabSz="685800">
              <a:lnSpc>
                <a:spcPct val="90000"/>
              </a:lnSpc>
              <a:defRPr/>
            </a:pPr>
            <a:r>
              <a:rPr lang="en-US" altLang="en-US" sz="1500" b="1" dirty="0">
                <a:gradFill>
                  <a:gsLst>
                    <a:gs pos="2917">
                      <a:srgbClr val="FFFFFF"/>
                    </a:gs>
                    <a:gs pos="30000">
                      <a:srgbClr val="FFFFFF"/>
                    </a:gs>
                  </a:gsLst>
                  <a:lin ang="5400000" scaled="0"/>
                </a:gradFill>
              </a:rPr>
              <a:t>Easy to use</a:t>
            </a:r>
            <a:r>
              <a:rPr lang="en-US" altLang="en-US" sz="1500" dirty="0">
                <a:gradFill>
                  <a:gsLst>
                    <a:gs pos="2917">
                      <a:srgbClr val="FFFFFF"/>
                    </a:gs>
                    <a:gs pos="30000">
                      <a:srgbClr val="FFFFFF"/>
                    </a:gs>
                  </a:gsLst>
                  <a:lin ang="5400000" scaled="0"/>
                </a:gradFill>
              </a:rPr>
              <a:t>: Use familiar SQL to create materialized views of data data in multiple different data stores</a:t>
            </a:r>
            <a:r>
              <a:rPr lang="en-US" sz="1500" dirty="0"/>
              <a:t>.</a:t>
            </a:r>
          </a:p>
        </p:txBody>
      </p:sp>
      <p:sp>
        <p:nvSpPr>
          <p:cNvPr id="20" name="TextBox 19">
            <a:extLst>
              <a:ext uri="{FF2B5EF4-FFF2-40B4-BE49-F238E27FC236}">
                <a16:creationId xmlns:a16="http://schemas.microsoft.com/office/drawing/2014/main" id="{5BDBA6E8-5162-ED43-B5DF-C3F3A1E2A532}"/>
              </a:ext>
            </a:extLst>
          </p:cNvPr>
          <p:cNvSpPr txBox="1"/>
          <p:nvPr/>
        </p:nvSpPr>
        <p:spPr>
          <a:xfrm>
            <a:off x="3391483" y="2467299"/>
            <a:ext cx="5349652"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500" b="1" dirty="0">
                <a:gradFill>
                  <a:gsLst>
                    <a:gs pos="2917">
                      <a:srgbClr val="FFFFFF"/>
                    </a:gs>
                    <a:gs pos="30000">
                      <a:srgbClr val="FFFFFF"/>
                    </a:gs>
                  </a:gsLst>
                  <a:lin ang="5400000" scaled="0"/>
                </a:gradFill>
              </a:rPr>
              <a:t>Near real-time</a:t>
            </a:r>
            <a:r>
              <a:rPr lang="en-US" altLang="en-US" sz="1500" dirty="0">
                <a:gradFill>
                  <a:gsLst>
                    <a:gs pos="2917">
                      <a:srgbClr val="FFFFFF"/>
                    </a:gs>
                    <a:gs pos="30000">
                      <a:srgbClr val="FFFFFF"/>
                    </a:gs>
                  </a:gsLst>
                  <a:lin ang="5400000" scaled="0"/>
                </a:gradFill>
              </a:rPr>
              <a:t>: Continuously monitors source data stores for changes and updates target data stores within seconds.</a:t>
            </a:r>
          </a:p>
        </p:txBody>
      </p:sp>
      <p:cxnSp>
        <p:nvCxnSpPr>
          <p:cNvPr id="21" name="Straight Connector 20">
            <a:extLst>
              <a:ext uri="{FF2B5EF4-FFF2-40B4-BE49-F238E27FC236}">
                <a16:creationId xmlns:a16="http://schemas.microsoft.com/office/drawing/2014/main" id="{B070F4BF-40D0-7B42-8F40-37D4027BB603}"/>
              </a:ext>
            </a:extLst>
          </p:cNvPr>
          <p:cNvCxnSpPr/>
          <p:nvPr/>
        </p:nvCxnSpPr>
        <p:spPr>
          <a:xfrm rot="16200000">
            <a:off x="2093286" y="2411714"/>
            <a:ext cx="2468880" cy="0"/>
          </a:xfrm>
          <a:prstGeom prst="line">
            <a:avLst/>
          </a:prstGeom>
          <a:ln w="28575">
            <a:solidFill>
              <a:srgbClr val="527F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1D21DD-544B-6544-A3CD-5E2BD30EF308}"/>
              </a:ext>
            </a:extLst>
          </p:cNvPr>
          <p:cNvSpPr txBox="1"/>
          <p:nvPr/>
        </p:nvSpPr>
        <p:spPr>
          <a:xfrm>
            <a:off x="3391483" y="3111717"/>
            <a:ext cx="5349656" cy="534863"/>
          </a:xfrm>
          <a:prstGeom prst="rect">
            <a:avLst/>
          </a:prstGeom>
          <a:noFill/>
        </p:spPr>
        <p:txBody>
          <a:bodyPr wrap="square" lIns="114300" tIns="91440" rIns="114300" bIns="91440" rtlCol="0" anchor="ctr">
            <a:noAutofit/>
          </a:bodyPr>
          <a:lstStyle/>
          <a:p>
            <a:pPr defTabSz="685800">
              <a:lnSpc>
                <a:spcPct val="90000"/>
              </a:lnSpc>
              <a:defRPr/>
            </a:pPr>
            <a:r>
              <a:rPr lang="en-US" altLang="en-US" sz="1500" b="1" dirty="0">
                <a:gradFill>
                  <a:gsLst>
                    <a:gs pos="2917">
                      <a:srgbClr val="FFFFFF"/>
                    </a:gs>
                    <a:gs pos="30000">
                      <a:srgbClr val="FFFFFF"/>
                    </a:gs>
                  </a:gsLst>
                  <a:lin ang="5400000" scaled="0"/>
                </a:gradFill>
              </a:rPr>
              <a:t>Serverless</a:t>
            </a:r>
            <a:r>
              <a:rPr lang="en-US" altLang="en-US" sz="1500" dirty="0">
                <a:gradFill>
                  <a:gsLst>
                    <a:gs pos="2917">
                      <a:srgbClr val="FFFFFF"/>
                    </a:gs>
                    <a:gs pos="30000">
                      <a:srgbClr val="FFFFFF"/>
                    </a:gs>
                  </a:gsLst>
                  <a:lin ang="5400000" scaled="0"/>
                </a:gradFill>
              </a:rPr>
              <a:t>: Scales capacity up or down to support your workloads. Pay for what you use.</a:t>
            </a:r>
          </a:p>
        </p:txBody>
      </p:sp>
      <p:pic>
        <p:nvPicPr>
          <p:cNvPr id="16" name="Picture 15">
            <a:extLst>
              <a:ext uri="{FF2B5EF4-FFF2-40B4-BE49-F238E27FC236}">
                <a16:creationId xmlns:a16="http://schemas.microsoft.com/office/drawing/2014/main" id="{408A110B-6E0A-B64E-A694-DE636F5B983E}"/>
              </a:ext>
            </a:extLst>
          </p:cNvPr>
          <p:cNvPicPr>
            <a:picLocks noChangeAspect="1"/>
          </p:cNvPicPr>
          <p:nvPr/>
        </p:nvPicPr>
        <p:blipFill>
          <a:blip r:embed="rId3"/>
          <a:stretch>
            <a:fillRect/>
          </a:stretch>
        </p:blipFill>
        <p:spPr>
          <a:xfrm>
            <a:off x="296650" y="1582598"/>
            <a:ext cx="2839037" cy="1607002"/>
          </a:xfrm>
          <a:prstGeom prst="rect">
            <a:avLst/>
          </a:prstGeom>
        </p:spPr>
      </p:pic>
      <p:sp>
        <p:nvSpPr>
          <p:cNvPr id="10" name="TextBox 9">
            <a:extLst>
              <a:ext uri="{FF2B5EF4-FFF2-40B4-BE49-F238E27FC236}">
                <a16:creationId xmlns:a16="http://schemas.microsoft.com/office/drawing/2014/main" id="{24626D57-8836-C647-B1B1-D64C871017AA}"/>
              </a:ext>
            </a:extLst>
          </p:cNvPr>
          <p:cNvSpPr txBox="1"/>
          <p:nvPr/>
        </p:nvSpPr>
        <p:spPr>
          <a:xfrm>
            <a:off x="296649" y="3785838"/>
            <a:ext cx="7968808" cy="534863"/>
          </a:xfrm>
          <a:prstGeom prst="rect">
            <a:avLst/>
          </a:prstGeom>
          <a:noFill/>
        </p:spPr>
        <p:txBody>
          <a:bodyPr wrap="square" lIns="57150" tIns="91440" rIns="57150" bIns="91440" rtlCol="0" anchor="ctr">
            <a:noAutofit/>
          </a:bodyPr>
          <a:lstStyle/>
          <a:p>
            <a:pPr defTabSz="685800">
              <a:lnSpc>
                <a:spcPct val="90000"/>
              </a:lnSpc>
              <a:defRPr/>
            </a:pPr>
            <a:r>
              <a:rPr lang="en-US" altLang="en-US" sz="1400" b="1" dirty="0">
                <a:gradFill>
                  <a:gsLst>
                    <a:gs pos="2917">
                      <a:srgbClr val="FFFFFF"/>
                    </a:gs>
                    <a:gs pos="30000">
                      <a:srgbClr val="FFFFFF"/>
                    </a:gs>
                  </a:gsLst>
                  <a:lin ang="5400000" scaled="0"/>
                </a:gradFill>
              </a:rPr>
              <a:t>Sign up for preview at </a:t>
            </a:r>
            <a:r>
              <a:rPr lang="en-US" altLang="en-US" sz="1400" b="1" dirty="0">
                <a:gradFill>
                  <a:gsLst>
                    <a:gs pos="2917">
                      <a:srgbClr val="FFFFFF"/>
                    </a:gs>
                    <a:gs pos="30000">
                      <a:srgbClr val="FFFFFF"/>
                    </a:gs>
                  </a:gsLst>
                  <a:lin ang="5400000" scaled="0"/>
                </a:gradFill>
                <a:hlinkClick r:id="rId4"/>
              </a:rPr>
              <a:t>https://pages.awscloud.com/AWS-Glue-Elastic-Views-Preview.html</a:t>
            </a:r>
            <a:endParaRPr lang="en-US" altLang="en-US" sz="1400" b="1"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3801010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idx="4294967295"/>
          </p:nvPr>
        </p:nvSpPr>
        <p:spPr>
          <a:xfrm>
            <a:off x="744279" y="1946275"/>
            <a:ext cx="6070600" cy="1250950"/>
          </a:xfrm>
        </p:spPr>
        <p:txBody>
          <a:bodyPr/>
          <a:lstStyle/>
          <a:p>
            <a:r>
              <a:rPr lang="en-US" dirty="0"/>
              <a:t>Getting started</a:t>
            </a:r>
          </a:p>
        </p:txBody>
      </p:sp>
    </p:spTree>
    <p:extLst>
      <p:ext uri="{BB962C8B-B14F-4D97-AF65-F5344CB8AC3E}">
        <p14:creationId xmlns:p14="http://schemas.microsoft.com/office/powerpoint/2010/main" val="221117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88" y="973549"/>
            <a:ext cx="4480511" cy="1692771"/>
          </a:xfrm>
          <a:prstGeom prst="rect">
            <a:avLst/>
          </a:prstGeom>
        </p:spPr>
        <p:txBody>
          <a:bodyPr wrap="square">
            <a:spAutoFit/>
          </a:bodyPr>
          <a:lstStyle/>
          <a:p>
            <a:pPr defTabSz="457189">
              <a:spcAft>
                <a:spcPts val="600"/>
              </a:spcAft>
              <a:defRPr/>
            </a:pPr>
            <a:r>
              <a:rPr lang="en-US" sz="1500" b="1" dirty="0">
                <a:solidFill>
                  <a:srgbClr val="FF9900"/>
                </a:solidFill>
                <a:latin typeface="+mj-lt"/>
              </a:rPr>
              <a:t>Amazon OpenSearch Service Immersion Days</a:t>
            </a:r>
          </a:p>
          <a:p>
            <a:pPr defTabSz="457189">
              <a:defRPr/>
            </a:pPr>
            <a:endParaRPr lang="en-US" sz="1400" dirty="0">
              <a:solidFill>
                <a:srgbClr val="FFFFFF"/>
              </a:solidFill>
              <a:latin typeface="+mj-lt"/>
              <a:ea typeface="DengXian" panose="02010600030101010101" pitchFamily="2" charset="-122"/>
            </a:endParaRPr>
          </a:p>
          <a:p>
            <a:pPr defTabSz="457189">
              <a:defRPr/>
            </a:pPr>
            <a:r>
              <a:rPr lang="en-US" sz="1400" dirty="0">
                <a:solidFill>
                  <a:srgbClr val="FFFFFF"/>
                </a:solidFill>
                <a:latin typeface="+mj-lt"/>
                <a:ea typeface="DengXian" panose="02010600030101010101" pitchFamily="2" charset="-122"/>
              </a:rPr>
              <a:t>Provides a deep dive into Amazon OpenSearch Service through a mix of online trainings and hands-on labs led by AWS Solutions Architects. You will learn all the key concepts to leverage the service along with the operational best practices.   </a:t>
            </a:r>
            <a:endParaRPr lang="en-US" sz="1400" b="1" dirty="0">
              <a:solidFill>
                <a:srgbClr val="FF9900"/>
              </a:solidFill>
              <a:latin typeface="+mj-lt"/>
            </a:endParaRPr>
          </a:p>
        </p:txBody>
      </p:sp>
      <p:sp>
        <p:nvSpPr>
          <p:cNvPr id="4" name="TextBox 3"/>
          <p:cNvSpPr txBox="1"/>
          <p:nvPr/>
        </p:nvSpPr>
        <p:spPr>
          <a:xfrm>
            <a:off x="514345" y="3028946"/>
            <a:ext cx="3463302" cy="1092607"/>
          </a:xfrm>
          <a:prstGeom prst="rect">
            <a:avLst/>
          </a:prstGeom>
          <a:noFill/>
        </p:spPr>
        <p:txBody>
          <a:bodyPr wrap="square" rtlCol="0">
            <a:spAutoFit/>
          </a:bodyPr>
          <a:lstStyle/>
          <a:p>
            <a:pPr algn="ctr" defTabSz="457189">
              <a:spcAft>
                <a:spcPts val="600"/>
              </a:spcAft>
              <a:defRPr/>
            </a:pPr>
            <a:r>
              <a:rPr lang="en-US" sz="1200" dirty="0">
                <a:solidFill>
                  <a:srgbClr val="FFFFFF"/>
                </a:solidFill>
                <a:ea typeface="Amazon Ember" panose="020B0603020204020204" pitchFamily="34" charset="0"/>
                <a:cs typeface="Amazon Ember" panose="020B0603020204020204" pitchFamily="34" charset="0"/>
              </a:rPr>
              <a:t>Interested in scheduling Immersion Days?</a:t>
            </a:r>
          </a:p>
          <a:p>
            <a:pPr algn="ctr" defTabSz="457189">
              <a:defRPr/>
            </a:pPr>
            <a:endParaRPr lang="en-US" sz="1200" b="1" dirty="0">
              <a:solidFill>
                <a:schemeClr val="accent1"/>
              </a:solidFill>
              <a:ea typeface="Amazon Ember" panose="020B0603020204020204" pitchFamily="34" charset="0"/>
              <a:cs typeface="Amazon Ember" panose="020B0603020204020204" pitchFamily="34" charset="0"/>
            </a:endParaRPr>
          </a:p>
          <a:p>
            <a:pPr algn="ctr" defTabSz="457189">
              <a:defRPr/>
            </a:pPr>
            <a:r>
              <a:rPr lang="en-US" sz="1200" b="1" dirty="0">
                <a:solidFill>
                  <a:schemeClr val="accent1"/>
                </a:solidFill>
                <a:ea typeface="Amazon Ember" panose="020B0603020204020204" pitchFamily="34" charset="0"/>
                <a:cs typeface="Amazon Ember" panose="020B0603020204020204" pitchFamily="34" charset="0"/>
              </a:rPr>
              <a:t>Contact us</a:t>
            </a:r>
          </a:p>
          <a:p>
            <a:pPr algn="ctr" defTabSz="457189">
              <a:defRPr/>
            </a:pPr>
            <a:br>
              <a:rPr lang="en-US" sz="1200" b="1" dirty="0">
                <a:solidFill>
                  <a:schemeClr val="accent1"/>
                </a:solidFill>
                <a:ea typeface="Amazon Ember" panose="020B0603020204020204" pitchFamily="34" charset="0"/>
                <a:cs typeface="Amazon Ember" panose="020B0603020204020204" pitchFamily="34" charset="0"/>
              </a:rPr>
            </a:br>
            <a:r>
              <a:rPr lang="en-US" sz="1200" dirty="0">
                <a:solidFill>
                  <a:srgbClr val="FFFFFF"/>
                </a:solidFill>
                <a:ea typeface="Amazon Ember" panose="020B0603020204020204" pitchFamily="34" charset="0"/>
                <a:cs typeface="Amazon Ember" panose="020B0603020204020204" pitchFamily="34" charset="0"/>
                <a:hlinkClick r:id="rId3"/>
              </a:rPr>
              <a:t>searchservices-ww-gtm@amazon.com</a:t>
            </a:r>
            <a:r>
              <a:rPr lang="en-US" sz="1200" dirty="0">
                <a:solidFill>
                  <a:srgbClr val="FFFFFF"/>
                </a:solidFill>
                <a:ea typeface="Amazon Ember" panose="020B0603020204020204" pitchFamily="34" charset="0"/>
                <a:cs typeface="Amazon Ember" panose="020B0603020204020204" pitchFamily="34" charset="0"/>
              </a:rPr>
              <a:t> </a:t>
            </a:r>
            <a:endParaRPr lang="en-US" sz="1200" dirty="0">
              <a:solidFill>
                <a:srgbClr val="FF0000"/>
              </a:solidFill>
              <a:ea typeface="Amazon Ember" panose="020B0603020204020204" pitchFamily="34" charset="0"/>
              <a:cs typeface="Amazon Ember" panose="020B0603020204020204" pitchFamily="34" charset="0"/>
            </a:endParaRPr>
          </a:p>
        </p:txBody>
      </p:sp>
      <p:sp>
        <p:nvSpPr>
          <p:cNvPr id="10" name="TextBox 9"/>
          <p:cNvSpPr txBox="1"/>
          <p:nvPr/>
        </p:nvSpPr>
        <p:spPr>
          <a:xfrm>
            <a:off x="4663438" y="823757"/>
            <a:ext cx="4389072" cy="3491533"/>
          </a:xfrm>
          <a:prstGeom prst="rect">
            <a:avLst/>
          </a:prstGeom>
          <a:noFill/>
        </p:spPr>
        <p:txBody>
          <a:bodyPr wrap="square" rtlCol="0">
            <a:spAutoFit/>
          </a:bodyPr>
          <a:lstStyle/>
          <a:p>
            <a:pPr>
              <a:lnSpc>
                <a:spcPct val="150000"/>
              </a:lnSpc>
              <a:spcBef>
                <a:spcPts val="600"/>
              </a:spcBef>
              <a:spcAft>
                <a:spcPts val="600"/>
              </a:spcAft>
              <a:defRPr/>
            </a:pPr>
            <a:r>
              <a:rPr lang="en-US" sz="1600" b="1" dirty="0">
                <a:solidFill>
                  <a:schemeClr val="accent1"/>
                </a:solidFill>
                <a:latin typeface="Amazon Ember"/>
              </a:rPr>
              <a:t>New releases</a:t>
            </a:r>
            <a:br>
              <a:rPr lang="en-US" sz="1600" dirty="0">
                <a:solidFill>
                  <a:srgbClr val="FFFFFF"/>
                </a:solidFill>
                <a:latin typeface="Amazon Ember"/>
              </a:rPr>
            </a:br>
            <a:r>
              <a:rPr lang="en-US" sz="1400" dirty="0">
                <a:solidFill>
                  <a:srgbClr val="FFFFFF"/>
                </a:solidFill>
                <a:latin typeface="Amazon Ember"/>
                <a:hlinkClick r:id="rId4"/>
              </a:rPr>
              <a:t>What’s New</a:t>
            </a:r>
            <a:endParaRPr lang="en-US" sz="1400" dirty="0">
              <a:solidFill>
                <a:srgbClr val="FFFFFF"/>
              </a:solidFill>
              <a:latin typeface="Amazon Ember"/>
            </a:endParaRPr>
          </a:p>
          <a:p>
            <a:pPr>
              <a:lnSpc>
                <a:spcPct val="150000"/>
              </a:lnSpc>
              <a:spcBef>
                <a:spcPts val="600"/>
              </a:spcBef>
              <a:spcAft>
                <a:spcPts val="600"/>
              </a:spcAft>
              <a:defRPr/>
            </a:pPr>
            <a:r>
              <a:rPr lang="en-US" sz="1600" b="1" dirty="0">
                <a:solidFill>
                  <a:schemeClr val="accent1"/>
                </a:solidFill>
                <a:latin typeface="Amazon Ember"/>
              </a:rPr>
              <a:t>Documentation</a:t>
            </a:r>
            <a:br>
              <a:rPr lang="en-US" sz="1600" dirty="0">
                <a:solidFill>
                  <a:srgbClr val="FFFFFF"/>
                </a:solidFill>
                <a:latin typeface="Amazon Ember"/>
              </a:rPr>
            </a:br>
            <a:r>
              <a:rPr lang="en-US" sz="1400" dirty="0">
                <a:solidFill>
                  <a:srgbClr val="FFFFFF"/>
                </a:solidFill>
                <a:latin typeface="Amazon Ember"/>
                <a:hlinkClick r:id="rId5"/>
              </a:rPr>
              <a:t>Developer Guide</a:t>
            </a:r>
            <a:endParaRPr lang="en-US" sz="1400" dirty="0">
              <a:solidFill>
                <a:srgbClr val="FFFFFF"/>
              </a:solidFill>
              <a:latin typeface="Amazon Ember"/>
            </a:endParaRPr>
          </a:p>
          <a:p>
            <a:pPr>
              <a:lnSpc>
                <a:spcPct val="150000"/>
              </a:lnSpc>
              <a:spcBef>
                <a:spcPts val="600"/>
              </a:spcBef>
              <a:spcAft>
                <a:spcPts val="600"/>
              </a:spcAft>
              <a:defRPr/>
            </a:pPr>
            <a:r>
              <a:rPr lang="en-US" sz="1600" b="1" dirty="0">
                <a:solidFill>
                  <a:schemeClr val="accent1"/>
                </a:solidFill>
                <a:latin typeface="Amazon Ember"/>
              </a:rPr>
              <a:t>Blogs</a:t>
            </a:r>
            <a:br>
              <a:rPr lang="en-US" sz="1600" dirty="0">
                <a:solidFill>
                  <a:srgbClr val="FFFFFF"/>
                </a:solidFill>
                <a:latin typeface="Amazon Ember"/>
              </a:rPr>
            </a:br>
            <a:r>
              <a:rPr lang="en-US" sz="1400" dirty="0">
                <a:solidFill>
                  <a:srgbClr val="FFFFFF"/>
                </a:solidFill>
                <a:latin typeface="Amazon Ember"/>
                <a:hlinkClick r:id="rId6"/>
              </a:rPr>
              <a:t>Moving to managed: The case for</a:t>
            </a:r>
            <a:br>
              <a:rPr lang="en-US" sz="1400" dirty="0">
                <a:solidFill>
                  <a:srgbClr val="FFFFFF"/>
                </a:solidFill>
                <a:latin typeface="Amazon Ember"/>
                <a:hlinkClick r:id="rId6"/>
              </a:rPr>
            </a:br>
            <a:r>
              <a:rPr lang="en-US" sz="1400" dirty="0">
                <a:solidFill>
                  <a:srgbClr val="FFFFFF"/>
                </a:solidFill>
                <a:latin typeface="Amazon Ember"/>
                <a:hlinkClick r:id="rId6"/>
              </a:rPr>
              <a:t>the Amazon OpenSearch Service</a:t>
            </a:r>
            <a:endParaRPr lang="en-US" sz="1400" dirty="0">
              <a:solidFill>
                <a:srgbClr val="FFFFFF"/>
              </a:solidFill>
              <a:latin typeface="Amazon Ember"/>
            </a:endParaRPr>
          </a:p>
          <a:p>
            <a:pPr>
              <a:lnSpc>
                <a:spcPct val="150000"/>
              </a:lnSpc>
              <a:spcAft>
                <a:spcPts val="600"/>
              </a:spcAft>
              <a:defRPr/>
            </a:pPr>
            <a:r>
              <a:rPr lang="en-US" sz="1400" dirty="0">
                <a:solidFill>
                  <a:srgbClr val="FFFFFF"/>
                </a:solidFill>
                <a:latin typeface="Amazon Ember"/>
                <a:hlinkClick r:id="rId7"/>
              </a:rPr>
              <a:t>Best practices for configuring your</a:t>
            </a:r>
            <a:br>
              <a:rPr lang="en-US" sz="1400" dirty="0">
                <a:solidFill>
                  <a:srgbClr val="FFFFFF"/>
                </a:solidFill>
                <a:latin typeface="Amazon Ember"/>
                <a:hlinkClick r:id="rId7"/>
              </a:rPr>
            </a:br>
            <a:r>
              <a:rPr lang="en-US" sz="1400" dirty="0">
                <a:solidFill>
                  <a:srgbClr val="FFFFFF"/>
                </a:solidFill>
                <a:latin typeface="Amazon Ember"/>
                <a:hlinkClick r:id="rId7"/>
              </a:rPr>
              <a:t>Amazon OpenSearch Service domain</a:t>
            </a:r>
            <a:endParaRPr lang="en-US" sz="1400" dirty="0">
              <a:solidFill>
                <a:srgbClr val="FFFFFF"/>
              </a:solidFill>
              <a:latin typeface="Amazon Ember"/>
            </a:endParaRPr>
          </a:p>
        </p:txBody>
      </p:sp>
      <p:sp>
        <p:nvSpPr>
          <p:cNvPr id="5" name="Title 4">
            <a:extLst>
              <a:ext uri="{FF2B5EF4-FFF2-40B4-BE49-F238E27FC236}">
                <a16:creationId xmlns:a16="http://schemas.microsoft.com/office/drawing/2014/main" id="{CD98431E-B77D-4286-9F5F-C60ED934C57F}"/>
              </a:ext>
            </a:extLst>
          </p:cNvPr>
          <p:cNvSpPr>
            <a:spLocks noGrp="1"/>
          </p:cNvSpPr>
          <p:nvPr>
            <p:ph type="title"/>
          </p:nvPr>
        </p:nvSpPr>
        <p:spPr/>
        <p:txBody>
          <a:bodyPr/>
          <a:lstStyle/>
          <a:p>
            <a:r>
              <a:rPr lang="en-US" dirty="0"/>
              <a:t>Resources</a:t>
            </a:r>
          </a:p>
        </p:txBody>
      </p:sp>
      <p:cxnSp>
        <p:nvCxnSpPr>
          <p:cNvPr id="11" name="Straight Connector 10">
            <a:extLst>
              <a:ext uri="{FF2B5EF4-FFF2-40B4-BE49-F238E27FC236}">
                <a16:creationId xmlns:a16="http://schemas.microsoft.com/office/drawing/2014/main" id="{0C89907C-68EF-43CD-9E1C-EBF82204AE65}"/>
              </a:ext>
            </a:extLst>
          </p:cNvPr>
          <p:cNvCxnSpPr>
            <a:cxnSpLocks/>
          </p:cNvCxnSpPr>
          <p:nvPr/>
        </p:nvCxnSpPr>
        <p:spPr>
          <a:xfrm>
            <a:off x="4572000" y="1017287"/>
            <a:ext cx="1" cy="3298066"/>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759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to get started…</a:t>
            </a:r>
          </a:p>
        </p:txBody>
      </p:sp>
      <p:grpSp>
        <p:nvGrpSpPr>
          <p:cNvPr id="14" name="Group 13">
            <a:extLst>
              <a:ext uri="{FF2B5EF4-FFF2-40B4-BE49-F238E27FC236}">
                <a16:creationId xmlns:a16="http://schemas.microsoft.com/office/drawing/2014/main" id="{271B23C7-263E-0A4A-B2A1-D7216FAC576B}"/>
              </a:ext>
            </a:extLst>
          </p:cNvPr>
          <p:cNvGrpSpPr/>
          <p:nvPr/>
        </p:nvGrpSpPr>
        <p:grpSpPr>
          <a:xfrm>
            <a:off x="731562" y="1170840"/>
            <a:ext cx="8046878" cy="2801820"/>
            <a:chOff x="263441" y="1144646"/>
            <a:chExt cx="8046878" cy="2801820"/>
          </a:xfrm>
        </p:grpSpPr>
        <p:grpSp>
          <p:nvGrpSpPr>
            <p:cNvPr id="9" name="Group 8">
              <a:extLst>
                <a:ext uri="{FF2B5EF4-FFF2-40B4-BE49-F238E27FC236}">
                  <a16:creationId xmlns:a16="http://schemas.microsoft.com/office/drawing/2014/main" id="{AF1D5546-4EB2-40F7-A765-0946B90E2C6A}"/>
                </a:ext>
              </a:extLst>
            </p:cNvPr>
            <p:cNvGrpSpPr/>
            <p:nvPr/>
          </p:nvGrpSpPr>
          <p:grpSpPr>
            <a:xfrm>
              <a:off x="263441" y="1515535"/>
              <a:ext cx="2283522" cy="1882060"/>
              <a:chOff x="315453" y="1526581"/>
              <a:chExt cx="2283522" cy="1882060"/>
            </a:xfrm>
          </p:grpSpPr>
          <p:pic>
            <p:nvPicPr>
              <p:cNvPr id="35" name="Picture 34">
                <a:extLst>
                  <a:ext uri="{FF2B5EF4-FFF2-40B4-BE49-F238E27FC236}">
                    <a16:creationId xmlns:a16="http://schemas.microsoft.com/office/drawing/2014/main" id="{B6137F01-6560-432B-9D93-43EC7C1568FA}"/>
                  </a:ext>
                </a:extLst>
              </p:cNvPr>
              <p:cNvPicPr>
                <a:picLocks noChangeAspect="1"/>
              </p:cNvPicPr>
              <p:nvPr/>
            </p:nvPicPr>
            <p:blipFill>
              <a:blip r:embed="rId3"/>
              <a:srcRect/>
              <a:stretch/>
            </p:blipFill>
            <p:spPr>
              <a:xfrm>
                <a:off x="941307" y="2279195"/>
                <a:ext cx="994408" cy="594664"/>
              </a:xfrm>
              <a:prstGeom prst="rect">
                <a:avLst/>
              </a:prstGeom>
            </p:spPr>
          </p:pic>
          <p:sp>
            <p:nvSpPr>
              <p:cNvPr id="3" name="TextBox 2"/>
              <p:cNvSpPr txBox="1"/>
              <p:nvPr/>
            </p:nvSpPr>
            <p:spPr>
              <a:xfrm>
                <a:off x="916961" y="3100864"/>
                <a:ext cx="1682014" cy="307777"/>
              </a:xfrm>
              <a:prstGeom prst="rect">
                <a:avLst/>
              </a:prstGeom>
              <a:noFill/>
            </p:spPr>
            <p:txBody>
              <a:bodyPr wrap="square" lIns="0" rtlCol="0">
                <a:spAutoFit/>
              </a:bodyPr>
              <a:lstStyle/>
              <a:p>
                <a:pPr defTabSz="685800">
                  <a:defRPr/>
                </a:pPr>
                <a:endParaRPr lang="en-US" sz="1400" dirty="0">
                  <a:solidFill>
                    <a:srgbClr val="FFFFFF"/>
                  </a:solidFill>
                  <a:latin typeface="+mj-lt"/>
                  <a:ea typeface="Amazon Ember Light" panose="020B0403020204020204" pitchFamily="34" charset="0"/>
                  <a:cs typeface="Amazon Ember Light" panose="020B0403020204020204" pitchFamily="34" charset="0"/>
                </a:endParaRPr>
              </a:p>
            </p:txBody>
          </p:sp>
          <p:sp>
            <p:nvSpPr>
              <p:cNvPr id="11" name="TextBox 10"/>
              <p:cNvSpPr txBox="1"/>
              <p:nvPr/>
            </p:nvSpPr>
            <p:spPr>
              <a:xfrm>
                <a:off x="315453" y="1526581"/>
                <a:ext cx="521208" cy="519351"/>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Amazon Ember"/>
                  </a:defRPr>
                </a:lvl1pPr>
              </a:lstStyle>
              <a:p>
                <a:r>
                  <a:rPr lang="en-US" sz="2100" dirty="0"/>
                  <a:t>1</a:t>
                </a:r>
              </a:p>
            </p:txBody>
          </p:sp>
        </p:grpSp>
        <p:grpSp>
          <p:nvGrpSpPr>
            <p:cNvPr id="7" name="Group 6">
              <a:extLst>
                <a:ext uri="{FF2B5EF4-FFF2-40B4-BE49-F238E27FC236}">
                  <a16:creationId xmlns:a16="http://schemas.microsoft.com/office/drawing/2014/main" id="{AD108D7F-3655-4B3D-A16D-B23BAD5CC5D6}"/>
                </a:ext>
              </a:extLst>
            </p:cNvPr>
            <p:cNvGrpSpPr/>
            <p:nvPr/>
          </p:nvGrpSpPr>
          <p:grpSpPr>
            <a:xfrm>
              <a:off x="6246066" y="1456766"/>
              <a:ext cx="2064253" cy="2390353"/>
              <a:chOff x="6162786" y="1449175"/>
              <a:chExt cx="2064253" cy="2390353"/>
            </a:xfrm>
          </p:grpSpPr>
          <p:sp>
            <p:nvSpPr>
              <p:cNvPr id="6" name="TextBox 5"/>
              <p:cNvSpPr txBox="1"/>
              <p:nvPr/>
            </p:nvSpPr>
            <p:spPr>
              <a:xfrm>
                <a:off x="6162786" y="3100864"/>
                <a:ext cx="2064253" cy="738664"/>
              </a:xfrm>
              <a:prstGeom prst="rect">
                <a:avLst/>
              </a:prstGeom>
              <a:noFill/>
            </p:spPr>
            <p:txBody>
              <a:bodyPr wrap="square" lIns="0" rtlCol="0">
                <a:spAutoFit/>
              </a:bodyPr>
              <a:lstStyle/>
              <a:p>
                <a:pPr defTabSz="685800">
                  <a:defRPr/>
                </a:pPr>
                <a:r>
                  <a:rPr lang="en-US" sz="1400" dirty="0">
                    <a:solidFill>
                      <a:srgbClr val="FFFFFF"/>
                    </a:solidFill>
                    <a:latin typeface="+mj-lt"/>
                  </a:rPr>
                  <a:t>Follow the </a:t>
                </a:r>
                <a:r>
                  <a:rPr lang="en-US" sz="1400" dirty="0">
                    <a:solidFill>
                      <a:srgbClr val="FFFFFF"/>
                    </a:solidFill>
                    <a:latin typeface="+mj-lt"/>
                    <a:ea typeface="Amazon Ember Light" panose="020B0403020204020204" pitchFamily="34" charset="0"/>
                    <a:cs typeface="Amazon Ember Light" panose="020B0403020204020204" pitchFamily="34" charset="0"/>
                    <a:hlinkClick r:id="rId4"/>
                  </a:rPr>
                  <a:t>Getting Started Tutorial</a:t>
                </a:r>
                <a:r>
                  <a:rPr lang="en-US" sz="1400" dirty="0">
                    <a:solidFill>
                      <a:srgbClr val="FFFFFF"/>
                    </a:solidFill>
                    <a:latin typeface="+mj-lt"/>
                    <a:ea typeface="Amazon Ember Light" panose="020B0403020204020204" pitchFamily="34" charset="0"/>
                    <a:cs typeface="Amazon Ember Light" panose="020B0403020204020204" pitchFamily="34" charset="0"/>
                  </a:rPr>
                  <a:t> </a:t>
                </a:r>
                <a:r>
                  <a:rPr lang="en-US" sz="1400" dirty="0">
                    <a:solidFill>
                      <a:srgbClr val="FFFFFF"/>
                    </a:solidFill>
                    <a:latin typeface="+mj-lt"/>
                  </a:rPr>
                  <a:t>to build a log analytics solution</a:t>
                </a:r>
                <a:endParaRPr lang="en-US" sz="1400" dirty="0">
                  <a:solidFill>
                    <a:srgbClr val="FFFFFF"/>
                  </a:solidFill>
                  <a:latin typeface="+mj-lt"/>
                  <a:ea typeface="Amazon Ember Light" panose="020B0403020204020204" pitchFamily="34" charset="0"/>
                  <a:cs typeface="Amazon Ember Light" panose="020B0403020204020204" pitchFamily="34" charset="0"/>
                </a:endParaRPr>
              </a:p>
            </p:txBody>
          </p:sp>
          <p:sp>
            <p:nvSpPr>
              <p:cNvPr id="13" name="TextBox 12"/>
              <p:cNvSpPr txBox="1"/>
              <p:nvPr/>
            </p:nvSpPr>
            <p:spPr>
              <a:xfrm>
                <a:off x="6220423" y="1449175"/>
                <a:ext cx="521208" cy="519351"/>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Amazon Ember"/>
                  </a:defRPr>
                </a:lvl1pPr>
              </a:lstStyle>
              <a:p>
                <a:r>
                  <a:rPr lang="en-US" sz="2100" dirty="0"/>
                  <a:t>3</a:t>
                </a:r>
              </a:p>
            </p:txBody>
          </p:sp>
          <p:grpSp>
            <p:nvGrpSpPr>
              <p:cNvPr id="90" name="Group 89">
                <a:extLst>
                  <a:ext uri="{FF2B5EF4-FFF2-40B4-BE49-F238E27FC236}">
                    <a16:creationId xmlns:a16="http://schemas.microsoft.com/office/drawing/2014/main" id="{5D4EF76C-6A42-4F8B-B7BA-C753BD32E5B9}"/>
                  </a:ext>
                </a:extLst>
              </p:cNvPr>
              <p:cNvGrpSpPr/>
              <p:nvPr/>
            </p:nvGrpSpPr>
            <p:grpSpPr>
              <a:xfrm>
                <a:off x="6162786" y="2191352"/>
                <a:ext cx="1313438" cy="770351"/>
                <a:chOff x="4718749" y="2219325"/>
                <a:chExt cx="1260913" cy="777357"/>
              </a:xfrm>
              <a:solidFill>
                <a:srgbClr val="232F3E"/>
              </a:solidFill>
            </p:grpSpPr>
            <p:sp>
              <p:nvSpPr>
                <p:cNvPr id="18" name="Freeform 128">
                  <a:extLst>
                    <a:ext uri="{FF2B5EF4-FFF2-40B4-BE49-F238E27FC236}">
                      <a16:creationId xmlns:a16="http://schemas.microsoft.com/office/drawing/2014/main" id="{EFE880A5-620D-451B-B859-9F0567C043BC}"/>
                    </a:ext>
                  </a:extLst>
                </p:cNvPr>
                <p:cNvSpPr>
                  <a:spLocks noChangeAspect="1"/>
                </p:cNvSpPr>
                <p:nvPr/>
              </p:nvSpPr>
              <p:spPr bwMode="white">
                <a:xfrm flipH="1">
                  <a:off x="5175949" y="2219325"/>
                  <a:ext cx="803713" cy="44398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22225">
                  <a:solidFill>
                    <a:schemeClr val="tx1"/>
                  </a:solidFill>
                </a:ln>
              </p:spPr>
              <p:txBody>
                <a:bodyPr vert="horz" wrap="square" lIns="91440" tIns="45720" rIns="91440" bIns="45720" numCol="1" anchor="t" anchorCtr="0" compatLnSpc="1">
                  <a:prstTxWarp prst="textNoShape">
                    <a:avLst/>
                  </a:prstTxWarp>
                </a:bodyPr>
                <a:lstStyle/>
                <a:p>
                  <a:pPr defTabSz="685800">
                    <a:defRPr/>
                  </a:pPr>
                  <a:endParaRPr lang="en-US">
                    <a:solidFill>
                      <a:srgbClr val="474746"/>
                    </a:solidFill>
                    <a:latin typeface="Amazon Ember"/>
                  </a:endParaRPr>
                </a:p>
              </p:txBody>
            </p:sp>
            <p:sp>
              <p:nvSpPr>
                <p:cNvPr id="17" name="Freeform 128">
                  <a:extLst>
                    <a:ext uri="{FF2B5EF4-FFF2-40B4-BE49-F238E27FC236}">
                      <a16:creationId xmlns:a16="http://schemas.microsoft.com/office/drawing/2014/main" id="{5BFBF43F-556C-4FCD-AB49-6C0605BA92D1}"/>
                    </a:ext>
                  </a:extLst>
                </p:cNvPr>
                <p:cNvSpPr>
                  <a:spLocks noChangeAspect="1"/>
                </p:cNvSpPr>
                <p:nvPr/>
              </p:nvSpPr>
              <p:spPr bwMode="white">
                <a:xfrm>
                  <a:off x="4718749" y="2467386"/>
                  <a:ext cx="958152" cy="52929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22225">
                  <a:solidFill>
                    <a:schemeClr val="tx1"/>
                  </a:solidFill>
                </a:ln>
              </p:spPr>
              <p:txBody>
                <a:bodyPr vert="horz" wrap="square" lIns="91440" tIns="45720" rIns="91440" bIns="45720" numCol="1" anchor="t" anchorCtr="0" compatLnSpc="1">
                  <a:prstTxWarp prst="textNoShape">
                    <a:avLst/>
                  </a:prstTxWarp>
                </a:bodyPr>
                <a:lstStyle/>
                <a:p>
                  <a:pPr defTabSz="685800">
                    <a:defRPr/>
                  </a:pPr>
                  <a:endParaRPr lang="en-US">
                    <a:solidFill>
                      <a:srgbClr val="474746"/>
                    </a:solidFill>
                    <a:latin typeface="Amazon Ember"/>
                  </a:endParaRPr>
                </a:p>
              </p:txBody>
            </p:sp>
            <p:grpSp>
              <p:nvGrpSpPr>
                <p:cNvPr id="22" name="Group 21">
                  <a:extLst>
                    <a:ext uri="{FF2B5EF4-FFF2-40B4-BE49-F238E27FC236}">
                      <a16:creationId xmlns:a16="http://schemas.microsoft.com/office/drawing/2014/main" id="{A6663F1B-B64F-4CBE-8642-EEA75A658517}"/>
                    </a:ext>
                  </a:extLst>
                </p:cNvPr>
                <p:cNvGrpSpPr/>
                <p:nvPr/>
              </p:nvGrpSpPr>
              <p:grpSpPr>
                <a:xfrm>
                  <a:off x="5577805" y="2563247"/>
                  <a:ext cx="356270" cy="356270"/>
                  <a:chOff x="5875634" y="2720078"/>
                  <a:chExt cx="232272" cy="232272"/>
                </a:xfrm>
                <a:grpFill/>
              </p:grpSpPr>
              <p:sp>
                <p:nvSpPr>
                  <p:cNvPr id="19" name="Oval 18">
                    <a:extLst>
                      <a:ext uri="{FF2B5EF4-FFF2-40B4-BE49-F238E27FC236}">
                        <a16:creationId xmlns:a16="http://schemas.microsoft.com/office/drawing/2014/main" id="{9106E2BF-EC4A-47F4-A253-07AC6C4D829A}"/>
                      </a:ext>
                    </a:extLst>
                  </p:cNvPr>
                  <p:cNvSpPr/>
                  <p:nvPr/>
                </p:nvSpPr>
                <p:spPr>
                  <a:xfrm>
                    <a:off x="5875634" y="2720078"/>
                    <a:ext cx="232272" cy="232272"/>
                  </a:xfrm>
                  <a:prstGeom prst="ellipse">
                    <a:avLst/>
                  </a:prstGeom>
                  <a:grpFill/>
                  <a:ln w="19050" cap="rnd">
                    <a:solidFill>
                      <a:schemeClr val="accent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685800">
                      <a:defRPr/>
                    </a:pPr>
                    <a:endParaRPr lang="en-US" dirty="0">
                      <a:solidFill>
                        <a:srgbClr val="FFFFFF"/>
                      </a:solidFill>
                      <a:latin typeface="Amazon Ember"/>
                    </a:endParaRPr>
                  </a:p>
                </p:txBody>
              </p:sp>
              <p:cxnSp>
                <p:nvCxnSpPr>
                  <p:cNvPr id="20" name="Straight Connector 19">
                    <a:extLst>
                      <a:ext uri="{FF2B5EF4-FFF2-40B4-BE49-F238E27FC236}">
                        <a16:creationId xmlns:a16="http://schemas.microsoft.com/office/drawing/2014/main" id="{8FBFB217-44D9-4FE0-AC2F-A690777A4157}"/>
                      </a:ext>
                    </a:extLst>
                  </p:cNvPr>
                  <p:cNvCxnSpPr>
                    <a:cxnSpLocks/>
                  </p:cNvCxnSpPr>
                  <p:nvPr/>
                </p:nvCxnSpPr>
                <p:spPr>
                  <a:xfrm flipV="1">
                    <a:off x="5991770" y="2778621"/>
                    <a:ext cx="0" cy="115186"/>
                  </a:xfrm>
                  <a:prstGeom prst="line">
                    <a:avLst/>
                  </a:prstGeom>
                  <a:grpFill/>
                  <a:ln w="19050" cap="rnd">
                    <a:solidFill>
                      <a:schemeClr val="accent1"/>
                    </a:solidFill>
                    <a:prstDash val="solid"/>
                    <a:round/>
                    <a:headEnd/>
                    <a:tailEnd type="arrow" w="med" len="sm"/>
                  </a:ln>
                </p:spPr>
              </p:cxnSp>
            </p:grpSp>
          </p:grpSp>
        </p:grpSp>
        <p:grpSp>
          <p:nvGrpSpPr>
            <p:cNvPr id="8" name="Group 7">
              <a:extLst>
                <a:ext uri="{FF2B5EF4-FFF2-40B4-BE49-F238E27FC236}">
                  <a16:creationId xmlns:a16="http://schemas.microsoft.com/office/drawing/2014/main" id="{87F658CA-87D8-40ED-9D3B-AB8E3975A051}"/>
                </a:ext>
              </a:extLst>
            </p:cNvPr>
            <p:cNvGrpSpPr/>
            <p:nvPr/>
          </p:nvGrpSpPr>
          <p:grpSpPr>
            <a:xfrm>
              <a:off x="3041821" y="1515535"/>
              <a:ext cx="3326142" cy="1793154"/>
              <a:chOff x="2544524" y="1615487"/>
              <a:chExt cx="3326142" cy="1793154"/>
            </a:xfrm>
          </p:grpSpPr>
          <p:sp>
            <p:nvSpPr>
              <p:cNvPr id="5" name="TextBox 4"/>
              <p:cNvSpPr txBox="1"/>
              <p:nvPr/>
            </p:nvSpPr>
            <p:spPr>
              <a:xfrm>
                <a:off x="3449384" y="3100864"/>
                <a:ext cx="2421282" cy="307777"/>
              </a:xfrm>
              <a:prstGeom prst="rect">
                <a:avLst/>
              </a:prstGeom>
              <a:noFill/>
            </p:spPr>
            <p:txBody>
              <a:bodyPr wrap="square" lIns="0" rtlCol="0">
                <a:spAutoFit/>
              </a:bodyPr>
              <a:lstStyle/>
              <a:p>
                <a:pPr defTabSz="685800">
                  <a:defRPr/>
                </a:pPr>
                <a:endParaRPr lang="en-US" sz="1400" dirty="0">
                  <a:solidFill>
                    <a:srgbClr val="FFFFFF"/>
                  </a:solidFill>
                  <a:latin typeface="+mj-lt"/>
                  <a:ea typeface="Amazon Ember Light" panose="020B0403020204020204" pitchFamily="34" charset="0"/>
                  <a:cs typeface="Amazon Ember Light" panose="020B0403020204020204" pitchFamily="34" charset="0"/>
                </a:endParaRPr>
              </a:p>
            </p:txBody>
          </p:sp>
          <p:sp>
            <p:nvSpPr>
              <p:cNvPr id="12" name="TextBox 11"/>
              <p:cNvSpPr txBox="1"/>
              <p:nvPr/>
            </p:nvSpPr>
            <p:spPr>
              <a:xfrm>
                <a:off x="2544524" y="1615487"/>
                <a:ext cx="521208" cy="519351"/>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Amazon Ember"/>
                  </a:defRPr>
                </a:lvl1pPr>
              </a:lstStyle>
              <a:p>
                <a:r>
                  <a:rPr lang="en-US" sz="2100" dirty="0"/>
                  <a:t>2</a:t>
                </a:r>
              </a:p>
            </p:txBody>
          </p:sp>
          <p:grpSp>
            <p:nvGrpSpPr>
              <p:cNvPr id="89" name="Group 88">
                <a:extLst>
                  <a:ext uri="{FF2B5EF4-FFF2-40B4-BE49-F238E27FC236}">
                    <a16:creationId xmlns:a16="http://schemas.microsoft.com/office/drawing/2014/main" id="{17F63654-8028-49CE-BCD6-DCEBF81A6381}"/>
                  </a:ext>
                </a:extLst>
              </p:cNvPr>
              <p:cNvGrpSpPr/>
              <p:nvPr/>
            </p:nvGrpSpPr>
            <p:grpSpPr>
              <a:xfrm>
                <a:off x="3477251" y="2210564"/>
                <a:ext cx="1058672" cy="731927"/>
                <a:chOff x="2586544" y="2264755"/>
                <a:chExt cx="1058672" cy="731927"/>
              </a:xfrm>
              <a:solidFill>
                <a:srgbClr val="232F3E"/>
              </a:solidFill>
            </p:grpSpPr>
            <p:sp>
              <p:nvSpPr>
                <p:cNvPr id="63" name="Freeform 128">
                  <a:extLst>
                    <a:ext uri="{FF2B5EF4-FFF2-40B4-BE49-F238E27FC236}">
                      <a16:creationId xmlns:a16="http://schemas.microsoft.com/office/drawing/2014/main" id="{9A73BD78-2012-4F8D-A130-97A4905FE380}"/>
                    </a:ext>
                  </a:extLst>
                </p:cNvPr>
                <p:cNvSpPr>
                  <a:spLocks noChangeAspect="1"/>
                </p:cNvSpPr>
                <p:nvPr/>
              </p:nvSpPr>
              <p:spPr bwMode="white">
                <a:xfrm flipH="1">
                  <a:off x="2955262" y="2264755"/>
                  <a:ext cx="689954" cy="3811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22225">
                  <a:solidFill>
                    <a:schemeClr val="tx1"/>
                  </a:solidFill>
                </a:ln>
              </p:spPr>
              <p:txBody>
                <a:bodyPr vert="horz" wrap="square" lIns="91440" tIns="45720" rIns="91440" bIns="45720" numCol="1" anchor="t" anchorCtr="0" compatLnSpc="1">
                  <a:prstTxWarp prst="textNoShape">
                    <a:avLst/>
                  </a:prstTxWarp>
                </a:bodyPr>
                <a:lstStyle/>
                <a:p>
                  <a:pPr defTabSz="685800">
                    <a:defRPr/>
                  </a:pPr>
                  <a:endParaRPr lang="en-US">
                    <a:solidFill>
                      <a:srgbClr val="474746"/>
                    </a:solidFill>
                    <a:latin typeface="Amazon Ember"/>
                  </a:endParaRPr>
                </a:p>
              </p:txBody>
            </p:sp>
            <p:grpSp>
              <p:nvGrpSpPr>
                <p:cNvPr id="62" name="Group 61">
                  <a:extLst>
                    <a:ext uri="{FF2B5EF4-FFF2-40B4-BE49-F238E27FC236}">
                      <a16:creationId xmlns:a16="http://schemas.microsoft.com/office/drawing/2014/main" id="{C669350F-2F74-4637-B7C1-A78C41F2F21F}"/>
                    </a:ext>
                  </a:extLst>
                </p:cNvPr>
                <p:cNvGrpSpPr/>
                <p:nvPr/>
              </p:nvGrpSpPr>
              <p:grpSpPr>
                <a:xfrm>
                  <a:off x="2586544" y="2479460"/>
                  <a:ext cx="712590" cy="517222"/>
                  <a:chOff x="1829383" y="2576878"/>
                  <a:chExt cx="487621" cy="353932"/>
                </a:xfrm>
                <a:grpFill/>
              </p:grpSpPr>
              <p:sp>
                <p:nvSpPr>
                  <p:cNvPr id="28" name="Freeform 151">
                    <a:extLst>
                      <a:ext uri="{FF2B5EF4-FFF2-40B4-BE49-F238E27FC236}">
                        <a16:creationId xmlns:a16="http://schemas.microsoft.com/office/drawing/2014/main" id="{0EBF0A32-867C-4238-AE2E-BFD5401DF59D}"/>
                      </a:ext>
                    </a:extLst>
                  </p:cNvPr>
                  <p:cNvSpPr>
                    <a:spLocks/>
                  </p:cNvSpPr>
                  <p:nvPr/>
                </p:nvSpPr>
                <p:spPr bwMode="auto">
                  <a:xfrm>
                    <a:off x="1829383" y="2576878"/>
                    <a:ext cx="487619" cy="353932"/>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29" name="Freeform 153">
                    <a:extLst>
                      <a:ext uri="{FF2B5EF4-FFF2-40B4-BE49-F238E27FC236}">
                        <a16:creationId xmlns:a16="http://schemas.microsoft.com/office/drawing/2014/main" id="{1D82795E-FC2E-46A7-BF0A-E28BB81C7FD5}"/>
                      </a:ext>
                    </a:extLst>
                  </p:cNvPr>
                  <p:cNvSpPr>
                    <a:spLocks/>
                  </p:cNvSpPr>
                  <p:nvPr/>
                </p:nvSpPr>
                <p:spPr bwMode="auto">
                  <a:xfrm>
                    <a:off x="1829385" y="2639653"/>
                    <a:ext cx="487619"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30" name="Freeform 154">
                    <a:extLst>
                      <a:ext uri="{FF2B5EF4-FFF2-40B4-BE49-F238E27FC236}">
                        <a16:creationId xmlns:a16="http://schemas.microsoft.com/office/drawing/2014/main" id="{DA4FE86E-92C1-4DD0-9204-DDEC8D55E26E}"/>
                      </a:ext>
                    </a:extLst>
                  </p:cNvPr>
                  <p:cNvSpPr>
                    <a:spLocks/>
                  </p:cNvSpPr>
                  <p:nvPr/>
                </p:nvSpPr>
                <p:spPr bwMode="auto">
                  <a:xfrm>
                    <a:off x="1854046" y="2597056"/>
                    <a:ext cx="21299" cy="20177"/>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grpFill/>
                  <a:ln w="19050" cap="rnd">
                    <a:no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31" name="Freeform 155">
                    <a:extLst>
                      <a:ext uri="{FF2B5EF4-FFF2-40B4-BE49-F238E27FC236}">
                        <a16:creationId xmlns:a16="http://schemas.microsoft.com/office/drawing/2014/main" id="{2FA55068-1F19-401A-8DBD-1788FB926674}"/>
                      </a:ext>
                    </a:extLst>
                  </p:cNvPr>
                  <p:cNvSpPr>
                    <a:spLocks/>
                  </p:cNvSpPr>
                  <p:nvPr/>
                </p:nvSpPr>
                <p:spPr bwMode="auto">
                  <a:xfrm>
                    <a:off x="1892159" y="2597056"/>
                    <a:ext cx="21299" cy="20177"/>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grpFill/>
                  <a:ln w="19050" cap="rnd">
                    <a:no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32" name="Freeform 156">
                    <a:extLst>
                      <a:ext uri="{FF2B5EF4-FFF2-40B4-BE49-F238E27FC236}">
                        <a16:creationId xmlns:a16="http://schemas.microsoft.com/office/drawing/2014/main" id="{CDD5FF25-51A8-4051-9489-631FD6ABF4FA}"/>
                      </a:ext>
                    </a:extLst>
                  </p:cNvPr>
                  <p:cNvSpPr>
                    <a:spLocks/>
                  </p:cNvSpPr>
                  <p:nvPr/>
                </p:nvSpPr>
                <p:spPr bwMode="auto">
                  <a:xfrm>
                    <a:off x="1930272" y="2597056"/>
                    <a:ext cx="21299" cy="20177"/>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grpFill/>
                  <a:ln w="19050" cap="rnd">
                    <a:no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grpSp>
                <p:nvGrpSpPr>
                  <p:cNvPr id="43" name="Group 42">
                    <a:extLst>
                      <a:ext uri="{FF2B5EF4-FFF2-40B4-BE49-F238E27FC236}">
                        <a16:creationId xmlns:a16="http://schemas.microsoft.com/office/drawing/2014/main" id="{F879B00E-F75F-4DC2-8A6A-260EAB46CD63}"/>
                      </a:ext>
                    </a:extLst>
                  </p:cNvPr>
                  <p:cNvGrpSpPr/>
                  <p:nvPr/>
                </p:nvGrpSpPr>
                <p:grpSpPr>
                  <a:xfrm>
                    <a:off x="1887772" y="2709662"/>
                    <a:ext cx="370845" cy="181450"/>
                    <a:chOff x="1886580" y="2709662"/>
                    <a:chExt cx="327984" cy="181450"/>
                  </a:xfrm>
                  <a:grpFill/>
                </p:grpSpPr>
                <p:sp>
                  <p:nvSpPr>
                    <p:cNvPr id="37" name="Freeform 153">
                      <a:extLst>
                        <a:ext uri="{FF2B5EF4-FFF2-40B4-BE49-F238E27FC236}">
                          <a16:creationId xmlns:a16="http://schemas.microsoft.com/office/drawing/2014/main" id="{B3F1726A-B2E0-4CA3-981D-F8C926F0AF8B}"/>
                        </a:ext>
                      </a:extLst>
                    </p:cNvPr>
                    <p:cNvSpPr>
                      <a:spLocks/>
                    </p:cNvSpPr>
                    <p:nvPr/>
                  </p:nvSpPr>
                  <p:spPr bwMode="auto">
                    <a:xfrm>
                      <a:off x="1886580" y="2709662"/>
                      <a:ext cx="135102" cy="4572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38" name="Freeform 153">
                      <a:extLst>
                        <a:ext uri="{FF2B5EF4-FFF2-40B4-BE49-F238E27FC236}">
                          <a16:creationId xmlns:a16="http://schemas.microsoft.com/office/drawing/2014/main" id="{4436D2EC-473A-4A4A-9E77-2F1D92D9F05B}"/>
                        </a:ext>
                      </a:extLst>
                    </p:cNvPr>
                    <p:cNvSpPr>
                      <a:spLocks/>
                    </p:cNvSpPr>
                    <p:nvPr/>
                  </p:nvSpPr>
                  <p:spPr bwMode="auto">
                    <a:xfrm>
                      <a:off x="1886580" y="2777527"/>
                      <a:ext cx="135102" cy="4572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dirty="0">
                        <a:solidFill>
                          <a:srgbClr val="474746"/>
                        </a:solidFill>
                        <a:latin typeface="Amazon Ember"/>
                      </a:endParaRPr>
                    </a:p>
                  </p:txBody>
                </p:sp>
                <p:sp>
                  <p:nvSpPr>
                    <p:cNvPr id="39" name="Freeform 153">
                      <a:extLst>
                        <a:ext uri="{FF2B5EF4-FFF2-40B4-BE49-F238E27FC236}">
                          <a16:creationId xmlns:a16="http://schemas.microsoft.com/office/drawing/2014/main" id="{CE7140EF-F60F-4318-BD32-133C7B08BD20}"/>
                        </a:ext>
                      </a:extLst>
                    </p:cNvPr>
                    <p:cNvSpPr>
                      <a:spLocks/>
                    </p:cNvSpPr>
                    <p:nvPr/>
                  </p:nvSpPr>
                  <p:spPr bwMode="auto">
                    <a:xfrm>
                      <a:off x="1888962" y="2845392"/>
                      <a:ext cx="135102" cy="4572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40" name="Freeform 153">
                      <a:extLst>
                        <a:ext uri="{FF2B5EF4-FFF2-40B4-BE49-F238E27FC236}">
                          <a16:creationId xmlns:a16="http://schemas.microsoft.com/office/drawing/2014/main" id="{383BA260-3D01-494C-B853-34BE88BDC71E}"/>
                        </a:ext>
                      </a:extLst>
                    </p:cNvPr>
                    <p:cNvSpPr>
                      <a:spLocks/>
                    </p:cNvSpPr>
                    <p:nvPr/>
                  </p:nvSpPr>
                  <p:spPr bwMode="auto">
                    <a:xfrm>
                      <a:off x="2077080" y="2709662"/>
                      <a:ext cx="135102" cy="4572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41" name="Freeform 153">
                      <a:extLst>
                        <a:ext uri="{FF2B5EF4-FFF2-40B4-BE49-F238E27FC236}">
                          <a16:creationId xmlns:a16="http://schemas.microsoft.com/office/drawing/2014/main" id="{44B05F1E-69BA-48CF-8D3F-6C3102489383}"/>
                        </a:ext>
                      </a:extLst>
                    </p:cNvPr>
                    <p:cNvSpPr>
                      <a:spLocks/>
                    </p:cNvSpPr>
                    <p:nvPr/>
                  </p:nvSpPr>
                  <p:spPr bwMode="auto">
                    <a:xfrm>
                      <a:off x="2077080" y="2777527"/>
                      <a:ext cx="135102" cy="4572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42" name="Freeform 153">
                      <a:extLst>
                        <a:ext uri="{FF2B5EF4-FFF2-40B4-BE49-F238E27FC236}">
                          <a16:creationId xmlns:a16="http://schemas.microsoft.com/office/drawing/2014/main" id="{BD9E87D6-C3AE-4FE2-9938-734D3DAE5865}"/>
                        </a:ext>
                      </a:extLst>
                    </p:cNvPr>
                    <p:cNvSpPr>
                      <a:spLocks/>
                    </p:cNvSpPr>
                    <p:nvPr/>
                  </p:nvSpPr>
                  <p:spPr bwMode="auto">
                    <a:xfrm>
                      <a:off x="2079462" y="2845392"/>
                      <a:ext cx="135102" cy="4572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grpSp>
            </p:grpSp>
            <p:grpSp>
              <p:nvGrpSpPr>
                <p:cNvPr id="58" name="Group 57">
                  <a:extLst>
                    <a:ext uri="{FF2B5EF4-FFF2-40B4-BE49-F238E27FC236}">
                      <a16:creationId xmlns:a16="http://schemas.microsoft.com/office/drawing/2014/main" id="{C4135A24-9372-4AC8-BAB8-F57BE5706290}"/>
                    </a:ext>
                  </a:extLst>
                </p:cNvPr>
                <p:cNvGrpSpPr/>
                <p:nvPr/>
              </p:nvGrpSpPr>
              <p:grpSpPr>
                <a:xfrm>
                  <a:off x="3197642" y="2563247"/>
                  <a:ext cx="356270" cy="356270"/>
                  <a:chOff x="5875636" y="2720078"/>
                  <a:chExt cx="232272" cy="232272"/>
                </a:xfrm>
                <a:grpFill/>
              </p:grpSpPr>
              <p:sp>
                <p:nvSpPr>
                  <p:cNvPr id="59" name="Oval 58">
                    <a:extLst>
                      <a:ext uri="{FF2B5EF4-FFF2-40B4-BE49-F238E27FC236}">
                        <a16:creationId xmlns:a16="http://schemas.microsoft.com/office/drawing/2014/main" id="{A7DAC55B-EBCE-4312-BE1B-3A5E4D9D0AE9}"/>
                      </a:ext>
                    </a:extLst>
                  </p:cNvPr>
                  <p:cNvSpPr/>
                  <p:nvPr/>
                </p:nvSpPr>
                <p:spPr>
                  <a:xfrm>
                    <a:off x="5875636" y="2720078"/>
                    <a:ext cx="232272" cy="232272"/>
                  </a:xfrm>
                  <a:prstGeom prst="ellipse">
                    <a:avLst/>
                  </a:prstGeom>
                  <a:grpFill/>
                  <a:ln w="19050" cap="rnd">
                    <a:solidFill>
                      <a:schemeClr val="accent1"/>
                    </a:solidFill>
                    <a:prstDash val="solid"/>
                    <a:round/>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685800">
                      <a:defRPr/>
                    </a:pPr>
                    <a:endParaRPr lang="en-US" dirty="0">
                      <a:solidFill>
                        <a:srgbClr val="FFFFFF"/>
                      </a:solidFill>
                      <a:latin typeface="Amazon Ember"/>
                    </a:endParaRPr>
                  </a:p>
                </p:txBody>
              </p:sp>
              <p:cxnSp>
                <p:nvCxnSpPr>
                  <p:cNvPr id="60" name="Straight Connector 59">
                    <a:extLst>
                      <a:ext uri="{FF2B5EF4-FFF2-40B4-BE49-F238E27FC236}">
                        <a16:creationId xmlns:a16="http://schemas.microsoft.com/office/drawing/2014/main" id="{755A5C9E-2109-4729-A58C-D6B4A5E13F10}"/>
                      </a:ext>
                    </a:extLst>
                  </p:cNvPr>
                  <p:cNvCxnSpPr>
                    <a:cxnSpLocks/>
                  </p:cNvCxnSpPr>
                  <p:nvPr/>
                </p:nvCxnSpPr>
                <p:spPr>
                  <a:xfrm flipV="1">
                    <a:off x="5991772" y="2778621"/>
                    <a:ext cx="0" cy="115186"/>
                  </a:xfrm>
                  <a:prstGeom prst="line">
                    <a:avLst/>
                  </a:prstGeom>
                  <a:grpFill/>
                  <a:ln w="19050" cap="rnd">
                    <a:solidFill>
                      <a:schemeClr val="accent1"/>
                    </a:solidFill>
                    <a:prstDash val="solid"/>
                    <a:round/>
                    <a:headEnd/>
                    <a:tailEnd type="none" w="med" len="sm"/>
                  </a:ln>
                </p:spPr>
              </p:cxnSp>
              <p:cxnSp>
                <p:nvCxnSpPr>
                  <p:cNvPr id="61" name="Straight Connector 60">
                    <a:extLst>
                      <a:ext uri="{FF2B5EF4-FFF2-40B4-BE49-F238E27FC236}">
                        <a16:creationId xmlns:a16="http://schemas.microsoft.com/office/drawing/2014/main" id="{B825F8DE-C1B0-49F5-A243-9F733D489984}"/>
                      </a:ext>
                    </a:extLst>
                  </p:cNvPr>
                  <p:cNvCxnSpPr>
                    <a:cxnSpLocks/>
                  </p:cNvCxnSpPr>
                  <p:nvPr/>
                </p:nvCxnSpPr>
                <p:spPr>
                  <a:xfrm rot="5400000" flipV="1">
                    <a:off x="5991772" y="2778621"/>
                    <a:ext cx="0" cy="115186"/>
                  </a:xfrm>
                  <a:prstGeom prst="line">
                    <a:avLst/>
                  </a:prstGeom>
                  <a:grpFill/>
                  <a:ln w="19050" cap="rnd">
                    <a:solidFill>
                      <a:schemeClr val="accent1"/>
                    </a:solidFill>
                    <a:prstDash val="solid"/>
                    <a:round/>
                    <a:headEnd/>
                    <a:tailEnd type="none" w="med" len="sm"/>
                  </a:ln>
                </p:spPr>
              </p:cxnSp>
            </p:grpSp>
          </p:grpSp>
        </p:grpSp>
        <p:cxnSp>
          <p:nvCxnSpPr>
            <p:cNvPr id="44" name="Straight Connector 43">
              <a:extLst>
                <a:ext uri="{FF2B5EF4-FFF2-40B4-BE49-F238E27FC236}">
                  <a16:creationId xmlns:a16="http://schemas.microsoft.com/office/drawing/2014/main" id="{92F890C1-DCD4-426D-BBDA-36638E2579FE}"/>
                </a:ext>
              </a:extLst>
            </p:cNvPr>
            <p:cNvCxnSpPr>
              <a:cxnSpLocks/>
            </p:cNvCxnSpPr>
            <p:nvPr/>
          </p:nvCxnSpPr>
          <p:spPr>
            <a:xfrm>
              <a:off x="2834659" y="1197034"/>
              <a:ext cx="0" cy="2749432"/>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2E4790-BD0C-4EA8-93AA-7F03F3527637}"/>
                </a:ext>
              </a:extLst>
            </p:cNvPr>
            <p:cNvCxnSpPr>
              <a:cxnSpLocks/>
            </p:cNvCxnSpPr>
            <p:nvPr/>
          </p:nvCxnSpPr>
          <p:spPr>
            <a:xfrm>
              <a:off x="5852146" y="1144646"/>
              <a:ext cx="0" cy="2749432"/>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960131" y="3075960"/>
              <a:ext cx="2766269" cy="523220"/>
            </a:xfrm>
            <a:prstGeom prst="rect">
              <a:avLst/>
            </a:prstGeom>
          </p:spPr>
          <p:txBody>
            <a:bodyPr wrap="square">
              <a:spAutoFit/>
            </a:bodyPr>
            <a:lstStyle/>
            <a:p>
              <a:pPr defTabSz="685800">
                <a:defRPr/>
              </a:pPr>
              <a:r>
                <a:rPr lang="en-US" sz="1400" dirty="0">
                  <a:solidFill>
                    <a:srgbClr val="FFFFFF"/>
                  </a:solidFill>
                  <a:ea typeface="Amazon Ember Light" panose="020B0403020204020204" pitchFamily="34" charset="0"/>
                  <a:cs typeface="Amazon Ember Light" panose="020B0403020204020204" pitchFamily="34" charset="0"/>
                </a:rPr>
                <a:t>Launch an Amazon OpenSearch Service Cluster in minutes</a:t>
              </a:r>
            </a:p>
          </p:txBody>
        </p:sp>
      </p:grpSp>
      <p:sp>
        <p:nvSpPr>
          <p:cNvPr id="10" name="Rectangle 9"/>
          <p:cNvSpPr/>
          <p:nvPr/>
        </p:nvSpPr>
        <p:spPr>
          <a:xfrm>
            <a:off x="376157" y="3134650"/>
            <a:ext cx="2854436" cy="307777"/>
          </a:xfrm>
          <a:prstGeom prst="rect">
            <a:avLst/>
          </a:prstGeom>
        </p:spPr>
        <p:txBody>
          <a:bodyPr wrap="none">
            <a:spAutoFit/>
          </a:bodyPr>
          <a:lstStyle/>
          <a:p>
            <a:pPr defTabSz="685800">
              <a:defRPr/>
            </a:pPr>
            <a:r>
              <a:rPr lang="en-US" sz="1400" dirty="0">
                <a:solidFill>
                  <a:srgbClr val="FFFFFF"/>
                </a:solidFill>
                <a:ea typeface="Amazon Ember Light" panose="020B0403020204020204" pitchFamily="34" charset="0"/>
                <a:cs typeface="Amazon Ember Light" panose="020B0403020204020204" pitchFamily="34" charset="0"/>
              </a:rPr>
              <a:t>Create an AWS Free Tier account</a:t>
            </a:r>
          </a:p>
        </p:txBody>
      </p:sp>
    </p:spTree>
    <p:extLst>
      <p:ext uri="{BB962C8B-B14F-4D97-AF65-F5344CB8AC3E}">
        <p14:creationId xmlns:p14="http://schemas.microsoft.com/office/powerpoint/2010/main" val="420658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8277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D4494-38E0-E943-AF7F-D552B6AFC8AD}"/>
              </a:ext>
            </a:extLst>
          </p:cNvPr>
          <p:cNvSpPr>
            <a:spLocks noGrp="1"/>
          </p:cNvSpPr>
          <p:nvPr>
            <p:ph type="title"/>
          </p:nvPr>
        </p:nvSpPr>
        <p:spPr/>
        <p:txBody>
          <a:bodyPr/>
          <a:lstStyle/>
          <a:p>
            <a:r>
              <a:rPr lang="en-US" sz="2000" dirty="0"/>
              <a:t>Analyzing streaming data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767" y="553158"/>
            <a:ext cx="7216466" cy="4037184"/>
          </a:xfrm>
          <a:prstGeom prst="rect">
            <a:avLst/>
          </a:prstGeom>
          <a:ln>
            <a:solidFill>
              <a:schemeClr val="bg1"/>
            </a:solidFill>
          </a:ln>
        </p:spPr>
      </p:pic>
    </p:spTree>
    <p:extLst>
      <p:ext uri="{BB962C8B-B14F-4D97-AF65-F5344CB8AC3E}">
        <p14:creationId xmlns:p14="http://schemas.microsoft.com/office/powerpoint/2010/main" val="163239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8528A0-70E7-406F-8015-BDC2A93EB52B}"/>
              </a:ext>
            </a:extLst>
          </p:cNvPr>
          <p:cNvSpPr>
            <a:spLocks noGrp="1"/>
          </p:cNvSpPr>
          <p:nvPr>
            <p:ph type="title"/>
          </p:nvPr>
        </p:nvSpPr>
        <p:spPr>
          <a:xfrm>
            <a:off x="336789" y="114936"/>
            <a:ext cx="8205304" cy="545192"/>
          </a:xfrm>
        </p:spPr>
        <p:txBody>
          <a:bodyPr/>
          <a:lstStyle/>
          <a:p>
            <a:r>
              <a:rPr lang="en-US" dirty="0"/>
              <a:t>How search engines work - interaction</a:t>
            </a:r>
          </a:p>
        </p:txBody>
      </p:sp>
      <p:sp>
        <p:nvSpPr>
          <p:cNvPr id="78" name="Freeform: Shape 77">
            <a:extLst>
              <a:ext uri="{FF2B5EF4-FFF2-40B4-BE49-F238E27FC236}">
                <a16:creationId xmlns:a16="http://schemas.microsoft.com/office/drawing/2014/main" id="{5131AD24-C3E6-49E6-BC6A-DAAEC692F2C9}"/>
              </a:ext>
            </a:extLst>
          </p:cNvPr>
          <p:cNvSpPr/>
          <p:nvPr/>
        </p:nvSpPr>
        <p:spPr>
          <a:xfrm>
            <a:off x="3208020" y="3432809"/>
            <a:ext cx="914400" cy="0"/>
          </a:xfrm>
          <a:custGeom>
            <a:avLst/>
            <a:gdLst>
              <a:gd name="connsiteX0" fmla="*/ 0 w 746760"/>
              <a:gd name="connsiteY0" fmla="*/ 0 h 0"/>
              <a:gd name="connsiteX1" fmla="*/ 746760 w 746760"/>
              <a:gd name="connsiteY1" fmla="*/ 0 h 0"/>
            </a:gdLst>
            <a:ahLst/>
            <a:cxnLst>
              <a:cxn ang="0">
                <a:pos x="connsiteX0" y="connsiteY0"/>
              </a:cxn>
              <a:cxn ang="0">
                <a:pos x="connsiteX1" y="connsiteY1"/>
              </a:cxn>
            </a:cxnLst>
            <a:rect l="l" t="t" r="r" b="b"/>
            <a:pathLst>
              <a:path w="746760">
                <a:moveTo>
                  <a:pt x="0" y="0"/>
                </a:moveTo>
                <a:lnTo>
                  <a:pt x="746760" y="0"/>
                </a:lnTo>
              </a:path>
            </a:pathLst>
          </a:custGeom>
          <a:ln w="158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18" dirty="0">
              <a:solidFill>
                <a:schemeClr val="bg1"/>
              </a:solidFill>
              <a:latin typeface="Amazon Ember" panose="020B0603020204020204" pitchFamily="34" charset="0"/>
            </a:endParaRPr>
          </a:p>
        </p:txBody>
      </p:sp>
      <p:sp>
        <p:nvSpPr>
          <p:cNvPr id="79" name="Oval 78">
            <a:extLst>
              <a:ext uri="{FF2B5EF4-FFF2-40B4-BE49-F238E27FC236}">
                <a16:creationId xmlns:a16="http://schemas.microsoft.com/office/drawing/2014/main" id="{66D3FF2E-F25F-4780-BD01-4FEFA3872FF5}"/>
              </a:ext>
            </a:extLst>
          </p:cNvPr>
          <p:cNvSpPr/>
          <p:nvPr/>
        </p:nvSpPr>
        <p:spPr>
          <a:xfrm>
            <a:off x="3515487" y="3285120"/>
            <a:ext cx="299466" cy="301752"/>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400" dirty="0">
                <a:solidFill>
                  <a:schemeClr val="bg1"/>
                </a:solidFill>
                <a:latin typeface="Amazon Ember"/>
              </a:rPr>
              <a:t>1</a:t>
            </a:r>
          </a:p>
        </p:txBody>
      </p:sp>
      <p:sp>
        <p:nvSpPr>
          <p:cNvPr id="82" name="TextBox 81">
            <a:extLst>
              <a:ext uri="{FF2B5EF4-FFF2-40B4-BE49-F238E27FC236}">
                <a16:creationId xmlns:a16="http://schemas.microsoft.com/office/drawing/2014/main" id="{4C185D49-50A0-40CF-A8F7-CBDF8B809952}"/>
              </a:ext>
            </a:extLst>
          </p:cNvPr>
          <p:cNvSpPr txBox="1"/>
          <p:nvPr/>
        </p:nvSpPr>
        <p:spPr>
          <a:xfrm>
            <a:off x="3668461" y="3972443"/>
            <a:ext cx="2189440" cy="153888"/>
          </a:xfrm>
          <a:prstGeom prst="rect">
            <a:avLst/>
          </a:prstGeom>
          <a:noFill/>
          <a:ln>
            <a:noFill/>
          </a:ln>
        </p:spPr>
        <p:txBody>
          <a:bodyPr wrap="square" lIns="0" tIns="0" rIns="0" bIns="0" rtlCol="0">
            <a:spAutoFit/>
          </a:bodyPr>
          <a:lstStyle/>
          <a:p>
            <a:pPr algn="ctr" defTabSz="457209">
              <a:defRPr/>
            </a:pPr>
            <a:r>
              <a:rPr lang="en-US" sz="1000" dirty="0">
                <a:solidFill>
                  <a:schemeClr val="bg1"/>
                </a:solidFill>
                <a:ea typeface="Amazon Ember" panose="020B0603020204020204" pitchFamily="34" charset="0"/>
                <a:cs typeface="Amazon Ember" panose="020B0603020204020204" pitchFamily="34" charset="0"/>
              </a:rPr>
              <a:t>OpenSearch cluster</a:t>
            </a:r>
          </a:p>
        </p:txBody>
      </p:sp>
      <p:grpSp>
        <p:nvGrpSpPr>
          <p:cNvPr id="35" name="Group 34">
            <a:extLst>
              <a:ext uri="{FF2B5EF4-FFF2-40B4-BE49-F238E27FC236}">
                <a16:creationId xmlns:a16="http://schemas.microsoft.com/office/drawing/2014/main" id="{FAC3D18A-8273-4760-BD29-48A57BD662CA}"/>
              </a:ext>
            </a:extLst>
          </p:cNvPr>
          <p:cNvGrpSpPr/>
          <p:nvPr/>
        </p:nvGrpSpPr>
        <p:grpSpPr>
          <a:xfrm>
            <a:off x="4205891" y="2904955"/>
            <a:ext cx="1114580" cy="999603"/>
            <a:chOff x="4205891" y="2904954"/>
            <a:chExt cx="1114580" cy="999603"/>
          </a:xfrm>
        </p:grpSpPr>
        <p:grpSp>
          <p:nvGrpSpPr>
            <p:cNvPr id="30" name="Group 29">
              <a:extLst>
                <a:ext uri="{FF2B5EF4-FFF2-40B4-BE49-F238E27FC236}">
                  <a16:creationId xmlns:a16="http://schemas.microsoft.com/office/drawing/2014/main" id="{46513ECD-4438-4111-85F8-A6EE4599EE56}"/>
                </a:ext>
              </a:extLst>
            </p:cNvPr>
            <p:cNvGrpSpPr/>
            <p:nvPr/>
          </p:nvGrpSpPr>
          <p:grpSpPr>
            <a:xfrm>
              <a:off x="4205891" y="2904954"/>
              <a:ext cx="1114580" cy="999603"/>
              <a:chOff x="4205891" y="2904954"/>
              <a:chExt cx="1114580" cy="999603"/>
            </a:xfrm>
          </p:grpSpPr>
          <p:sp>
            <p:nvSpPr>
              <p:cNvPr id="85" name="Freeform: Shape 84">
                <a:extLst>
                  <a:ext uri="{FF2B5EF4-FFF2-40B4-BE49-F238E27FC236}">
                    <a16:creationId xmlns:a16="http://schemas.microsoft.com/office/drawing/2014/main" id="{2969D748-113C-4C5B-A293-A691BD46DC79}"/>
                  </a:ext>
                </a:extLst>
              </p:cNvPr>
              <p:cNvSpPr/>
              <p:nvPr/>
            </p:nvSpPr>
            <p:spPr>
              <a:xfrm>
                <a:off x="4205891" y="2904954"/>
                <a:ext cx="1114580" cy="704807"/>
              </a:xfrm>
              <a:custGeom>
                <a:avLst/>
                <a:gdLst>
                  <a:gd name="connsiteX0" fmla="*/ 535719 w 1417467"/>
                  <a:gd name="connsiteY0" fmla="*/ 906460 h 896339"/>
                  <a:gd name="connsiteX1" fmla="*/ 208451 w 1417467"/>
                  <a:gd name="connsiteY1" fmla="*/ 906460 h 896339"/>
                  <a:gd name="connsiteX2" fmla="*/ 131324 w 1417467"/>
                  <a:gd name="connsiteY2" fmla="*/ 884572 h 896339"/>
                  <a:gd name="connsiteX3" fmla="*/ 0 w 1417467"/>
                  <a:gd name="connsiteY3" fmla="*/ 649023 h 896339"/>
                  <a:gd name="connsiteX4" fmla="*/ 195944 w 1417467"/>
                  <a:gd name="connsiteY4" fmla="*/ 400966 h 896339"/>
                  <a:gd name="connsiteX5" fmla="*/ 195944 w 1417467"/>
                  <a:gd name="connsiteY5" fmla="*/ 400966 h 896339"/>
                  <a:gd name="connsiteX6" fmla="*/ 192817 w 1417467"/>
                  <a:gd name="connsiteY6" fmla="*/ 357191 h 896339"/>
                  <a:gd name="connsiteX7" fmla="*/ 407522 w 1417467"/>
                  <a:gd name="connsiteY7" fmla="*/ 30965 h 896339"/>
                  <a:gd name="connsiteX8" fmla="*/ 815044 w 1417467"/>
                  <a:gd name="connsiteY8" fmla="*/ 110176 h 896339"/>
                  <a:gd name="connsiteX9" fmla="*/ 915100 w 1417467"/>
                  <a:gd name="connsiteY9" fmla="*/ 270684 h 896339"/>
                  <a:gd name="connsiteX10" fmla="*/ 1034960 w 1417467"/>
                  <a:gd name="connsiteY10" fmla="*/ 209191 h 896339"/>
                  <a:gd name="connsiteX11" fmla="*/ 1195467 w 1417467"/>
                  <a:gd name="connsiteY11" fmla="*/ 393670 h 896339"/>
                  <a:gd name="connsiteX12" fmla="*/ 1194425 w 1417467"/>
                  <a:gd name="connsiteY12" fmla="*/ 396797 h 896339"/>
                  <a:gd name="connsiteX13" fmla="*/ 1425806 w 1417467"/>
                  <a:gd name="connsiteY13" fmla="*/ 651107 h 896339"/>
                  <a:gd name="connsiteX14" fmla="*/ 1264256 w 1417467"/>
                  <a:gd name="connsiteY14" fmla="*/ 888741 h 89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7467" h="896339">
                    <a:moveTo>
                      <a:pt x="535719" y="906460"/>
                    </a:moveTo>
                    <a:lnTo>
                      <a:pt x="208451" y="906460"/>
                    </a:lnTo>
                    <a:cubicBezTo>
                      <a:pt x="181352" y="906460"/>
                      <a:pt x="154254" y="899164"/>
                      <a:pt x="131324" y="884572"/>
                    </a:cubicBezTo>
                    <a:cubicBezTo>
                      <a:pt x="79211" y="852262"/>
                      <a:pt x="0" y="782431"/>
                      <a:pt x="0" y="649023"/>
                    </a:cubicBezTo>
                    <a:cubicBezTo>
                      <a:pt x="0" y="492684"/>
                      <a:pt x="104226" y="423895"/>
                      <a:pt x="195944" y="400966"/>
                    </a:cubicBezTo>
                    <a:lnTo>
                      <a:pt x="195944" y="400966"/>
                    </a:lnTo>
                    <a:cubicBezTo>
                      <a:pt x="193860" y="386374"/>
                      <a:pt x="192817" y="371783"/>
                      <a:pt x="192817" y="357191"/>
                    </a:cubicBezTo>
                    <a:cubicBezTo>
                      <a:pt x="192817" y="230036"/>
                      <a:pt x="280367" y="83078"/>
                      <a:pt x="407522" y="30965"/>
                    </a:cubicBezTo>
                    <a:cubicBezTo>
                      <a:pt x="569072" y="-36782"/>
                      <a:pt x="717072" y="14289"/>
                      <a:pt x="815044" y="110176"/>
                    </a:cubicBezTo>
                    <a:cubicBezTo>
                      <a:pt x="859861" y="154993"/>
                      <a:pt x="893213" y="210233"/>
                      <a:pt x="915100" y="270684"/>
                    </a:cubicBezTo>
                    <a:cubicBezTo>
                      <a:pt x="945326" y="230036"/>
                      <a:pt x="990143" y="209191"/>
                      <a:pt x="1034960" y="209191"/>
                    </a:cubicBezTo>
                    <a:cubicBezTo>
                      <a:pt x="1111044" y="209191"/>
                      <a:pt x="1187129" y="269642"/>
                      <a:pt x="1195467" y="393670"/>
                    </a:cubicBezTo>
                    <a:lnTo>
                      <a:pt x="1194425" y="396797"/>
                    </a:lnTo>
                    <a:cubicBezTo>
                      <a:pt x="1278848" y="410346"/>
                      <a:pt x="1425806" y="468712"/>
                      <a:pt x="1425806" y="651107"/>
                    </a:cubicBezTo>
                    <a:cubicBezTo>
                      <a:pt x="1425806" y="798065"/>
                      <a:pt x="1334087" y="861643"/>
                      <a:pt x="1264256" y="888741"/>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86" name="Freeform: Shape 85">
                <a:extLst>
                  <a:ext uri="{FF2B5EF4-FFF2-40B4-BE49-F238E27FC236}">
                    <a16:creationId xmlns:a16="http://schemas.microsoft.com/office/drawing/2014/main" id="{B7434F97-E27D-4AD3-8F6C-20EC995338CE}"/>
                  </a:ext>
                </a:extLst>
              </p:cNvPr>
              <p:cNvSpPr/>
              <p:nvPr/>
            </p:nvSpPr>
            <p:spPr>
              <a:xfrm>
                <a:off x="4706634" y="3298096"/>
                <a:ext cx="450750" cy="450749"/>
              </a:xfrm>
              <a:custGeom>
                <a:avLst/>
                <a:gdLst>
                  <a:gd name="connsiteX0" fmla="*/ 579494 w 573240"/>
                  <a:gd name="connsiteY0" fmla="*/ 289747 h 573240"/>
                  <a:gd name="connsiteX1" fmla="*/ 289747 w 573240"/>
                  <a:gd name="connsiteY1" fmla="*/ 579494 h 573240"/>
                  <a:gd name="connsiteX2" fmla="*/ 0 w 573240"/>
                  <a:gd name="connsiteY2" fmla="*/ 289747 h 573240"/>
                  <a:gd name="connsiteX3" fmla="*/ 289747 w 573240"/>
                  <a:gd name="connsiteY3" fmla="*/ 0 h 573240"/>
                  <a:gd name="connsiteX4" fmla="*/ 579494 w 573240"/>
                  <a:gd name="connsiteY4" fmla="*/ 289747 h 573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240" h="573240">
                    <a:moveTo>
                      <a:pt x="579494" y="289747"/>
                    </a:moveTo>
                    <a:cubicBezTo>
                      <a:pt x="579494" y="449770"/>
                      <a:pt x="449770" y="579494"/>
                      <a:pt x="289747" y="579494"/>
                    </a:cubicBezTo>
                    <a:cubicBezTo>
                      <a:pt x="129724" y="579494"/>
                      <a:pt x="0" y="449770"/>
                      <a:pt x="0" y="289747"/>
                    </a:cubicBezTo>
                    <a:cubicBezTo>
                      <a:pt x="0" y="129724"/>
                      <a:pt x="129724" y="0"/>
                      <a:pt x="289747" y="0"/>
                    </a:cubicBezTo>
                    <a:cubicBezTo>
                      <a:pt x="449770" y="0"/>
                      <a:pt x="579494" y="129724"/>
                      <a:pt x="579494" y="289747"/>
                    </a:cubicBezTo>
                    <a:close/>
                  </a:path>
                </a:pathLst>
              </a:custGeom>
              <a:noFill/>
              <a:ln w="20765" cap="flat">
                <a:solidFill>
                  <a:schemeClr val="tx2"/>
                </a:solidFill>
                <a:prstDash val="solid"/>
                <a:round/>
              </a:ln>
            </p:spPr>
            <p:txBody>
              <a:bodyPr rtlCol="0" anchor="ctr"/>
              <a:lstStyle/>
              <a:p>
                <a:pPr defTabSz="457209">
                  <a:defRPr/>
                </a:pPr>
                <a:endParaRPr lang="en-US" sz="2100" dirty="0">
                  <a:solidFill>
                    <a:schemeClr val="bg1"/>
                  </a:solidFill>
                </a:endParaRPr>
              </a:p>
            </p:txBody>
          </p:sp>
          <p:sp>
            <p:nvSpPr>
              <p:cNvPr id="87" name="Freeform: Shape 86">
                <a:extLst>
                  <a:ext uri="{FF2B5EF4-FFF2-40B4-BE49-F238E27FC236}">
                    <a16:creationId xmlns:a16="http://schemas.microsoft.com/office/drawing/2014/main" id="{21E6D58E-D886-4A7E-AAD7-EA4A198A9CE3}"/>
                  </a:ext>
                </a:extLst>
              </p:cNvPr>
              <p:cNvSpPr/>
              <p:nvPr/>
            </p:nvSpPr>
            <p:spPr>
              <a:xfrm>
                <a:off x="5057399" y="3634108"/>
                <a:ext cx="262254" cy="270449"/>
              </a:xfrm>
              <a:custGeom>
                <a:avLst/>
                <a:gdLst>
                  <a:gd name="connsiteX0" fmla="*/ 102141 w 333521"/>
                  <a:gd name="connsiteY0" fmla="*/ 0 h 343944"/>
                  <a:gd name="connsiteX1" fmla="*/ 321015 w 333521"/>
                  <a:gd name="connsiteY1" fmla="*/ 219916 h 343944"/>
                  <a:gd name="connsiteX2" fmla="*/ 319973 w 333521"/>
                  <a:gd name="connsiteY2" fmla="*/ 324141 h 343944"/>
                  <a:gd name="connsiteX3" fmla="*/ 319973 w 333521"/>
                  <a:gd name="connsiteY3" fmla="*/ 324141 h 343944"/>
                  <a:gd name="connsiteX4" fmla="*/ 215747 w 333521"/>
                  <a:gd name="connsiteY4" fmla="*/ 325184 h 343944"/>
                  <a:gd name="connsiteX5" fmla="*/ 0 w 333521"/>
                  <a:gd name="connsiteY5" fmla="*/ 109437 h 34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521" h="343944">
                    <a:moveTo>
                      <a:pt x="102141" y="0"/>
                    </a:moveTo>
                    <a:lnTo>
                      <a:pt x="321015" y="219916"/>
                    </a:lnTo>
                    <a:cubicBezTo>
                      <a:pt x="349156" y="248057"/>
                      <a:pt x="349156" y="294958"/>
                      <a:pt x="319973" y="324141"/>
                    </a:cubicBezTo>
                    <a:lnTo>
                      <a:pt x="319973" y="324141"/>
                    </a:lnTo>
                    <a:cubicBezTo>
                      <a:pt x="290789" y="353325"/>
                      <a:pt x="243888" y="354367"/>
                      <a:pt x="215747" y="325184"/>
                    </a:cubicBezTo>
                    <a:lnTo>
                      <a:pt x="0" y="109437"/>
                    </a:lnTo>
                  </a:path>
                </a:pathLst>
              </a:custGeom>
              <a:noFill/>
              <a:ln w="20765" cap="flat">
                <a:solidFill>
                  <a:schemeClr val="tx2"/>
                </a:solidFill>
                <a:prstDash val="solid"/>
                <a:round/>
              </a:ln>
            </p:spPr>
            <p:txBody>
              <a:bodyPr rtlCol="0" anchor="ctr"/>
              <a:lstStyle/>
              <a:p>
                <a:pPr defTabSz="457209">
                  <a:defRPr/>
                </a:pPr>
                <a:endParaRPr lang="en-US" sz="2100" dirty="0">
                  <a:solidFill>
                    <a:schemeClr val="bg1"/>
                  </a:solidFill>
                </a:endParaRPr>
              </a:p>
            </p:txBody>
          </p:sp>
        </p:grpSp>
        <p:grpSp>
          <p:nvGrpSpPr>
            <p:cNvPr id="6" name="Group 5">
              <a:extLst>
                <a:ext uri="{FF2B5EF4-FFF2-40B4-BE49-F238E27FC236}">
                  <a16:creationId xmlns:a16="http://schemas.microsoft.com/office/drawing/2014/main" id="{56C3FC33-714C-415E-8FA3-05643C0D468E}"/>
                </a:ext>
              </a:extLst>
            </p:cNvPr>
            <p:cNvGrpSpPr/>
            <p:nvPr/>
          </p:nvGrpSpPr>
          <p:grpSpPr>
            <a:xfrm>
              <a:off x="4328005" y="3299735"/>
              <a:ext cx="762175" cy="342568"/>
              <a:chOff x="4328005" y="3299735"/>
              <a:chExt cx="762175" cy="342568"/>
            </a:xfrm>
          </p:grpSpPr>
          <p:sp>
            <p:nvSpPr>
              <p:cNvPr id="84" name="Freeform: Shape 83">
                <a:extLst>
                  <a:ext uri="{FF2B5EF4-FFF2-40B4-BE49-F238E27FC236}">
                    <a16:creationId xmlns:a16="http://schemas.microsoft.com/office/drawing/2014/main" id="{D3B8BB7B-E532-48D7-9082-FB230BB36195}"/>
                  </a:ext>
                </a:extLst>
              </p:cNvPr>
              <p:cNvSpPr/>
              <p:nvPr/>
            </p:nvSpPr>
            <p:spPr>
              <a:xfrm>
                <a:off x="4388650" y="3481674"/>
                <a:ext cx="213081" cy="8196"/>
              </a:xfrm>
              <a:custGeom>
                <a:avLst/>
                <a:gdLst>
                  <a:gd name="connsiteX0" fmla="*/ 0 w 270986"/>
                  <a:gd name="connsiteY0" fmla="*/ 0 h 0"/>
                  <a:gd name="connsiteX1" fmla="*/ 273071 w 270986"/>
                  <a:gd name="connsiteY1" fmla="*/ 0 h 0"/>
                </a:gdLst>
                <a:ahLst/>
                <a:cxnLst>
                  <a:cxn ang="0">
                    <a:pos x="connsiteX0" y="connsiteY0"/>
                  </a:cxn>
                  <a:cxn ang="0">
                    <a:pos x="connsiteX1" y="connsiteY1"/>
                  </a:cxn>
                </a:cxnLst>
                <a:rect l="l" t="t" r="r" b="b"/>
                <a:pathLst>
                  <a:path w="270986">
                    <a:moveTo>
                      <a:pt x="0" y="0"/>
                    </a:moveTo>
                    <a:lnTo>
                      <a:pt x="273071"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88" name="Freeform: Shape 87">
                <a:extLst>
                  <a:ext uri="{FF2B5EF4-FFF2-40B4-BE49-F238E27FC236}">
                    <a16:creationId xmlns:a16="http://schemas.microsoft.com/office/drawing/2014/main" id="{3C6C9A6E-AFC3-4667-8D88-CC566226C45B}"/>
                  </a:ext>
                </a:extLst>
              </p:cNvPr>
              <p:cNvSpPr/>
              <p:nvPr/>
            </p:nvSpPr>
            <p:spPr>
              <a:xfrm>
                <a:off x="4328005" y="3390704"/>
                <a:ext cx="204886" cy="8196"/>
              </a:xfrm>
              <a:custGeom>
                <a:avLst/>
                <a:gdLst>
                  <a:gd name="connsiteX0" fmla="*/ 0 w 260563"/>
                  <a:gd name="connsiteY0" fmla="*/ 0 h 0"/>
                  <a:gd name="connsiteX1" fmla="*/ 267860 w 260563"/>
                  <a:gd name="connsiteY1" fmla="*/ 0 h 0"/>
                </a:gdLst>
                <a:ahLst/>
                <a:cxnLst>
                  <a:cxn ang="0">
                    <a:pos x="connsiteX0" y="connsiteY0"/>
                  </a:cxn>
                  <a:cxn ang="0">
                    <a:pos x="connsiteX1" y="connsiteY1"/>
                  </a:cxn>
                </a:cxnLst>
                <a:rect l="l" t="t" r="r" b="b"/>
                <a:pathLst>
                  <a:path w="260563">
                    <a:moveTo>
                      <a:pt x="0" y="0"/>
                    </a:moveTo>
                    <a:lnTo>
                      <a:pt x="267860"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89" name="Freeform: Shape 88">
                <a:extLst>
                  <a:ext uri="{FF2B5EF4-FFF2-40B4-BE49-F238E27FC236}">
                    <a16:creationId xmlns:a16="http://schemas.microsoft.com/office/drawing/2014/main" id="{FCE28D21-981C-463C-BFF7-EA5B8EAEDF6A}"/>
                  </a:ext>
                </a:extLst>
              </p:cNvPr>
              <p:cNvSpPr/>
              <p:nvPr/>
            </p:nvSpPr>
            <p:spPr>
              <a:xfrm>
                <a:off x="4586160" y="3390704"/>
                <a:ext cx="73759" cy="8196"/>
              </a:xfrm>
              <a:custGeom>
                <a:avLst/>
                <a:gdLst>
                  <a:gd name="connsiteX0" fmla="*/ 0 w 93802"/>
                  <a:gd name="connsiteY0" fmla="*/ 0 h 0"/>
                  <a:gd name="connsiteX1" fmla="*/ 97972 w 93802"/>
                  <a:gd name="connsiteY1" fmla="*/ 0 h 0"/>
                </a:gdLst>
                <a:ahLst/>
                <a:cxnLst>
                  <a:cxn ang="0">
                    <a:pos x="connsiteX0" y="connsiteY0"/>
                  </a:cxn>
                  <a:cxn ang="0">
                    <a:pos x="connsiteX1" y="connsiteY1"/>
                  </a:cxn>
                </a:cxnLst>
                <a:rect l="l" t="t" r="r" b="b"/>
                <a:pathLst>
                  <a:path w="93802">
                    <a:moveTo>
                      <a:pt x="0" y="0"/>
                    </a:moveTo>
                    <a:lnTo>
                      <a:pt x="97972"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90" name="Freeform: Shape 89">
                <a:extLst>
                  <a:ext uri="{FF2B5EF4-FFF2-40B4-BE49-F238E27FC236}">
                    <a16:creationId xmlns:a16="http://schemas.microsoft.com/office/drawing/2014/main" id="{A3573C23-B52E-4621-934F-8EAED3E851BC}"/>
                  </a:ext>
                </a:extLst>
              </p:cNvPr>
              <p:cNvSpPr/>
              <p:nvPr/>
            </p:nvSpPr>
            <p:spPr>
              <a:xfrm>
                <a:off x="4464868" y="3299735"/>
                <a:ext cx="270449" cy="8196"/>
              </a:xfrm>
              <a:custGeom>
                <a:avLst/>
                <a:gdLst>
                  <a:gd name="connsiteX0" fmla="*/ 0 w 343944"/>
                  <a:gd name="connsiteY0" fmla="*/ 0 h 0"/>
                  <a:gd name="connsiteX1" fmla="*/ 350198 w 343944"/>
                  <a:gd name="connsiteY1" fmla="*/ 0 h 0"/>
                </a:gdLst>
                <a:ahLst/>
                <a:cxnLst>
                  <a:cxn ang="0">
                    <a:pos x="connsiteX0" y="connsiteY0"/>
                  </a:cxn>
                  <a:cxn ang="0">
                    <a:pos x="connsiteX1" y="connsiteY1"/>
                  </a:cxn>
                </a:cxnLst>
                <a:rect l="l" t="t" r="r" b="b"/>
                <a:pathLst>
                  <a:path w="343944">
                    <a:moveTo>
                      <a:pt x="0" y="0"/>
                    </a:moveTo>
                    <a:lnTo>
                      <a:pt x="350198"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91" name="Freeform: Shape 90">
                <a:extLst>
                  <a:ext uri="{FF2B5EF4-FFF2-40B4-BE49-F238E27FC236}">
                    <a16:creationId xmlns:a16="http://schemas.microsoft.com/office/drawing/2014/main" id="{B924939F-A885-4E67-BCFB-11BDDDD3025A}"/>
                  </a:ext>
                </a:extLst>
              </p:cNvPr>
              <p:cNvSpPr/>
              <p:nvPr/>
            </p:nvSpPr>
            <p:spPr>
              <a:xfrm>
                <a:off x="4754167" y="3388245"/>
                <a:ext cx="336013" cy="254058"/>
              </a:xfrm>
              <a:custGeom>
                <a:avLst/>
                <a:gdLst>
                  <a:gd name="connsiteX0" fmla="*/ 0 w 427324"/>
                  <a:gd name="connsiteY0" fmla="*/ 195944 h 323099"/>
                  <a:gd name="connsiteX1" fmla="*/ 70873 w 427324"/>
                  <a:gd name="connsiteY1" fmla="*/ 195944 h 323099"/>
                  <a:gd name="connsiteX2" fmla="*/ 122986 w 427324"/>
                  <a:gd name="connsiteY2" fmla="*/ 74000 h 323099"/>
                  <a:gd name="connsiteX3" fmla="*/ 210536 w 427324"/>
                  <a:gd name="connsiteY3" fmla="*/ 328310 h 323099"/>
                  <a:gd name="connsiteX4" fmla="*/ 296001 w 427324"/>
                  <a:gd name="connsiteY4" fmla="*/ 0 h 323099"/>
                  <a:gd name="connsiteX5" fmla="*/ 357494 w 427324"/>
                  <a:gd name="connsiteY5" fmla="*/ 195944 h 323099"/>
                  <a:gd name="connsiteX6" fmla="*/ 430451 w 427324"/>
                  <a:gd name="connsiteY6" fmla="*/ 195944 h 32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7324" h="323099">
                    <a:moveTo>
                      <a:pt x="0" y="195944"/>
                    </a:moveTo>
                    <a:lnTo>
                      <a:pt x="70873" y="195944"/>
                    </a:lnTo>
                    <a:lnTo>
                      <a:pt x="122986" y="74000"/>
                    </a:lnTo>
                    <a:lnTo>
                      <a:pt x="210536" y="328310"/>
                    </a:lnTo>
                    <a:lnTo>
                      <a:pt x="296001" y="0"/>
                    </a:lnTo>
                    <a:lnTo>
                      <a:pt x="357494" y="195944"/>
                    </a:lnTo>
                    <a:lnTo>
                      <a:pt x="430451" y="195944"/>
                    </a:lnTo>
                  </a:path>
                </a:pathLst>
              </a:custGeom>
              <a:noFill/>
              <a:ln w="20765" cap="flat">
                <a:solidFill>
                  <a:schemeClr val="accent1"/>
                </a:solidFill>
                <a:prstDash val="solid"/>
                <a:round/>
              </a:ln>
            </p:spPr>
            <p:txBody>
              <a:bodyPr rtlCol="0" anchor="ctr"/>
              <a:lstStyle/>
              <a:p>
                <a:pPr defTabSz="457209">
                  <a:defRPr/>
                </a:pPr>
                <a:endParaRPr lang="en-US" sz="2100" dirty="0">
                  <a:solidFill>
                    <a:schemeClr val="bg1"/>
                  </a:solidFill>
                </a:endParaRPr>
              </a:p>
            </p:txBody>
          </p:sp>
        </p:grpSp>
      </p:grpSp>
      <p:sp>
        <p:nvSpPr>
          <p:cNvPr id="93" name="Oval 92">
            <a:extLst>
              <a:ext uri="{FF2B5EF4-FFF2-40B4-BE49-F238E27FC236}">
                <a16:creationId xmlns:a16="http://schemas.microsoft.com/office/drawing/2014/main" id="{F1E5BD77-334F-4563-AE40-56ABFE6B5C30}"/>
              </a:ext>
            </a:extLst>
          </p:cNvPr>
          <p:cNvSpPr/>
          <p:nvPr/>
        </p:nvSpPr>
        <p:spPr>
          <a:xfrm>
            <a:off x="5154689" y="2821167"/>
            <a:ext cx="299466" cy="301752"/>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400" dirty="0">
                <a:solidFill>
                  <a:schemeClr val="bg1"/>
                </a:solidFill>
                <a:latin typeface="Amazon Ember"/>
              </a:rPr>
              <a:t>2</a:t>
            </a:r>
          </a:p>
        </p:txBody>
      </p:sp>
      <p:sp>
        <p:nvSpPr>
          <p:cNvPr id="94" name="TextBox 93">
            <a:extLst>
              <a:ext uri="{FF2B5EF4-FFF2-40B4-BE49-F238E27FC236}">
                <a16:creationId xmlns:a16="http://schemas.microsoft.com/office/drawing/2014/main" id="{53FD14D6-31B1-4F73-AEB0-613C1A31246C}"/>
              </a:ext>
            </a:extLst>
          </p:cNvPr>
          <p:cNvSpPr txBox="1"/>
          <p:nvPr/>
        </p:nvSpPr>
        <p:spPr>
          <a:xfrm>
            <a:off x="6050056" y="3972443"/>
            <a:ext cx="2862854" cy="307777"/>
          </a:xfrm>
          <a:prstGeom prst="rect">
            <a:avLst/>
          </a:prstGeom>
          <a:noFill/>
        </p:spPr>
        <p:txBody>
          <a:bodyPr wrap="square" lIns="0" tIns="0" rIns="0" bIns="0" rtlCol="0">
            <a:spAutoFit/>
          </a:bodyPr>
          <a:lstStyle/>
          <a:p>
            <a:pPr algn="ctr" defTabSz="457209">
              <a:defRPr/>
            </a:pPr>
            <a:r>
              <a:rPr lang="en-US" sz="1000" dirty="0">
                <a:solidFill>
                  <a:schemeClr val="bg1"/>
                </a:solidFill>
                <a:ea typeface="Amazon Ember" panose="020B0603020204020204" pitchFamily="34" charset="0"/>
                <a:cs typeface="Amazon Ember" panose="020B0603020204020204" pitchFamily="34" charset="0"/>
              </a:rPr>
              <a:t>Application users, analysts, </a:t>
            </a:r>
            <a:br>
              <a:rPr lang="en-US" sz="1000" dirty="0">
                <a:solidFill>
                  <a:schemeClr val="bg1"/>
                </a:solidFill>
                <a:ea typeface="Amazon Ember" panose="020B0603020204020204" pitchFamily="34" charset="0"/>
                <a:cs typeface="Amazon Ember" panose="020B0603020204020204" pitchFamily="34" charset="0"/>
              </a:rPr>
            </a:br>
            <a:r>
              <a:rPr lang="en-US" sz="1000" dirty="0">
                <a:solidFill>
                  <a:schemeClr val="bg1"/>
                </a:solidFill>
                <a:ea typeface="Amazon Ember" panose="020B0603020204020204" pitchFamily="34" charset="0"/>
                <a:cs typeface="Amazon Ember" panose="020B0603020204020204" pitchFamily="34" charset="0"/>
              </a:rPr>
              <a:t>DevOps, security</a:t>
            </a:r>
          </a:p>
        </p:txBody>
      </p:sp>
      <p:grpSp>
        <p:nvGrpSpPr>
          <p:cNvPr id="29" name="Group 28">
            <a:extLst>
              <a:ext uri="{FF2B5EF4-FFF2-40B4-BE49-F238E27FC236}">
                <a16:creationId xmlns:a16="http://schemas.microsoft.com/office/drawing/2014/main" id="{64DA8C9D-DD61-4250-B6DC-CAAA51BB6AB8}"/>
              </a:ext>
            </a:extLst>
          </p:cNvPr>
          <p:cNvGrpSpPr/>
          <p:nvPr/>
        </p:nvGrpSpPr>
        <p:grpSpPr>
          <a:xfrm>
            <a:off x="6627896" y="2701290"/>
            <a:ext cx="1707175" cy="1166747"/>
            <a:chOff x="6566098" y="2606305"/>
            <a:chExt cx="1846156" cy="1261732"/>
          </a:xfrm>
        </p:grpSpPr>
        <p:grpSp>
          <p:nvGrpSpPr>
            <p:cNvPr id="5" name="Group 4">
              <a:extLst>
                <a:ext uri="{FF2B5EF4-FFF2-40B4-BE49-F238E27FC236}">
                  <a16:creationId xmlns:a16="http://schemas.microsoft.com/office/drawing/2014/main" id="{2D465489-AAAA-4BA0-9F9E-41F8195B2EFA}"/>
                </a:ext>
              </a:extLst>
            </p:cNvPr>
            <p:cNvGrpSpPr/>
            <p:nvPr/>
          </p:nvGrpSpPr>
          <p:grpSpPr>
            <a:xfrm>
              <a:off x="6566098" y="2606305"/>
              <a:ext cx="1690701" cy="1237477"/>
              <a:chOff x="6566098" y="2606305"/>
              <a:chExt cx="1690701" cy="1237477"/>
            </a:xfrm>
          </p:grpSpPr>
          <p:sp>
            <p:nvSpPr>
              <p:cNvPr id="100" name="Freeform: Shape 99">
                <a:extLst>
                  <a:ext uri="{FF2B5EF4-FFF2-40B4-BE49-F238E27FC236}">
                    <a16:creationId xmlns:a16="http://schemas.microsoft.com/office/drawing/2014/main" id="{513EFCEB-4A99-4C7C-A75D-FE7797936976}"/>
                  </a:ext>
                </a:extLst>
              </p:cNvPr>
              <p:cNvSpPr/>
              <p:nvPr/>
            </p:nvSpPr>
            <p:spPr>
              <a:xfrm>
                <a:off x="7966727" y="2699902"/>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01" name="Freeform: Shape 100">
                <a:extLst>
                  <a:ext uri="{FF2B5EF4-FFF2-40B4-BE49-F238E27FC236}">
                    <a16:creationId xmlns:a16="http://schemas.microsoft.com/office/drawing/2014/main" id="{6FED84BE-4C73-4548-9291-09B0D1072483}"/>
                  </a:ext>
                </a:extLst>
              </p:cNvPr>
              <p:cNvSpPr/>
              <p:nvPr/>
            </p:nvSpPr>
            <p:spPr>
              <a:xfrm>
                <a:off x="7966727" y="2852041"/>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02" name="Freeform: Shape 101">
                <a:extLst>
                  <a:ext uri="{FF2B5EF4-FFF2-40B4-BE49-F238E27FC236}">
                    <a16:creationId xmlns:a16="http://schemas.microsoft.com/office/drawing/2014/main" id="{9F881B1C-C695-4252-8E46-0A1453B280B5}"/>
                  </a:ext>
                </a:extLst>
              </p:cNvPr>
              <p:cNvSpPr/>
              <p:nvPr/>
            </p:nvSpPr>
            <p:spPr>
              <a:xfrm>
                <a:off x="7813201" y="2699902"/>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03" name="Freeform: Shape 102">
                <a:extLst>
                  <a:ext uri="{FF2B5EF4-FFF2-40B4-BE49-F238E27FC236}">
                    <a16:creationId xmlns:a16="http://schemas.microsoft.com/office/drawing/2014/main" id="{642E0DA0-5CB5-41FC-870D-598162F28C48}"/>
                  </a:ext>
                </a:extLst>
              </p:cNvPr>
              <p:cNvSpPr/>
              <p:nvPr/>
            </p:nvSpPr>
            <p:spPr>
              <a:xfrm>
                <a:off x="7813201" y="2852041"/>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04" name="Freeform: Shape 103">
                <a:extLst>
                  <a:ext uri="{FF2B5EF4-FFF2-40B4-BE49-F238E27FC236}">
                    <a16:creationId xmlns:a16="http://schemas.microsoft.com/office/drawing/2014/main" id="{EE12BF5F-76EE-40B7-BEB2-C1506A52AE4C}"/>
                  </a:ext>
                </a:extLst>
              </p:cNvPr>
              <p:cNvSpPr/>
              <p:nvPr/>
            </p:nvSpPr>
            <p:spPr>
              <a:xfrm>
                <a:off x="7668059" y="2642688"/>
                <a:ext cx="551256" cy="374855"/>
              </a:xfrm>
              <a:custGeom>
                <a:avLst/>
                <a:gdLst>
                  <a:gd name="connsiteX0" fmla="*/ 597098 w 595312"/>
                  <a:gd name="connsiteY0" fmla="*/ 137517 h 404812"/>
                  <a:gd name="connsiteX1" fmla="*/ 597098 w 595312"/>
                  <a:gd name="connsiteY1" fmla="*/ 16669 h 404812"/>
                  <a:gd name="connsiteX2" fmla="*/ 580430 w 595312"/>
                  <a:gd name="connsiteY2" fmla="*/ 0 h 404812"/>
                  <a:gd name="connsiteX3" fmla="*/ 16669 w 595312"/>
                  <a:gd name="connsiteY3" fmla="*/ 0 h 404812"/>
                  <a:gd name="connsiteX4" fmla="*/ 0 w 595312"/>
                  <a:gd name="connsiteY4" fmla="*/ 16669 h 404812"/>
                  <a:gd name="connsiteX5" fmla="*/ 0 w 595312"/>
                  <a:gd name="connsiteY5" fmla="*/ 392311 h 404812"/>
                  <a:gd name="connsiteX6" fmla="*/ 16669 w 595312"/>
                  <a:gd name="connsiteY6" fmla="*/ 408980 h 404812"/>
                  <a:gd name="connsiteX7" fmla="*/ 471488 w 595312"/>
                  <a:gd name="connsiteY7" fmla="*/ 408980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312" h="404812">
                    <a:moveTo>
                      <a:pt x="597098" y="137517"/>
                    </a:moveTo>
                    <a:lnTo>
                      <a:pt x="597098" y="16669"/>
                    </a:lnTo>
                    <a:cubicBezTo>
                      <a:pt x="597098" y="7739"/>
                      <a:pt x="589955" y="0"/>
                      <a:pt x="580430" y="0"/>
                    </a:cubicBezTo>
                    <a:lnTo>
                      <a:pt x="16669" y="0"/>
                    </a:lnTo>
                    <a:cubicBezTo>
                      <a:pt x="7739" y="0"/>
                      <a:pt x="0" y="7144"/>
                      <a:pt x="0" y="16669"/>
                    </a:cubicBezTo>
                    <a:lnTo>
                      <a:pt x="0" y="392311"/>
                    </a:lnTo>
                    <a:cubicBezTo>
                      <a:pt x="0" y="401241"/>
                      <a:pt x="7144" y="408980"/>
                      <a:pt x="16669" y="408980"/>
                    </a:cubicBezTo>
                    <a:lnTo>
                      <a:pt x="471488" y="40898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05" name="Freeform: Shape 104">
                <a:extLst>
                  <a:ext uri="{FF2B5EF4-FFF2-40B4-BE49-F238E27FC236}">
                    <a16:creationId xmlns:a16="http://schemas.microsoft.com/office/drawing/2014/main" id="{0DD728D5-A4CE-4B20-8F7E-16D41E31D353}"/>
                  </a:ext>
                </a:extLst>
              </p:cNvPr>
              <p:cNvSpPr/>
              <p:nvPr/>
            </p:nvSpPr>
            <p:spPr>
              <a:xfrm>
                <a:off x="7628368" y="2606305"/>
                <a:ext cx="628431" cy="457542"/>
              </a:xfrm>
              <a:custGeom>
                <a:avLst/>
                <a:gdLst>
                  <a:gd name="connsiteX0" fmla="*/ 680442 w 678656"/>
                  <a:gd name="connsiteY0" fmla="*/ 178594 h 494109"/>
                  <a:gd name="connsiteX1" fmla="*/ 680442 w 678656"/>
                  <a:gd name="connsiteY1" fmla="*/ 16669 h 494109"/>
                  <a:gd name="connsiteX2" fmla="*/ 663773 w 678656"/>
                  <a:gd name="connsiteY2" fmla="*/ 0 h 494109"/>
                  <a:gd name="connsiteX3" fmla="*/ 16669 w 678656"/>
                  <a:gd name="connsiteY3" fmla="*/ 0 h 494109"/>
                  <a:gd name="connsiteX4" fmla="*/ 0 w 678656"/>
                  <a:gd name="connsiteY4" fmla="*/ 16669 h 494109"/>
                  <a:gd name="connsiteX5" fmla="*/ 0 w 678656"/>
                  <a:gd name="connsiteY5" fmla="*/ 479227 h 494109"/>
                  <a:gd name="connsiteX6" fmla="*/ 16669 w 678656"/>
                  <a:gd name="connsiteY6" fmla="*/ 495895 h 494109"/>
                  <a:gd name="connsiteX7" fmla="*/ 489942 w 678656"/>
                  <a:gd name="connsiteY7" fmla="*/ 495895 h 49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656" h="494109">
                    <a:moveTo>
                      <a:pt x="680442" y="178594"/>
                    </a:moveTo>
                    <a:lnTo>
                      <a:pt x="680442" y="16669"/>
                    </a:lnTo>
                    <a:cubicBezTo>
                      <a:pt x="680442" y="7739"/>
                      <a:pt x="673298" y="0"/>
                      <a:pt x="663773" y="0"/>
                    </a:cubicBezTo>
                    <a:lnTo>
                      <a:pt x="16669" y="0"/>
                    </a:lnTo>
                    <a:cubicBezTo>
                      <a:pt x="7739" y="0"/>
                      <a:pt x="0" y="7144"/>
                      <a:pt x="0" y="16669"/>
                    </a:cubicBezTo>
                    <a:lnTo>
                      <a:pt x="0" y="479227"/>
                    </a:lnTo>
                    <a:cubicBezTo>
                      <a:pt x="0" y="488156"/>
                      <a:pt x="7144" y="495895"/>
                      <a:pt x="16669" y="495895"/>
                    </a:cubicBezTo>
                    <a:lnTo>
                      <a:pt x="489942" y="495895"/>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06" name="Freeform: Shape 105">
                <a:extLst>
                  <a:ext uri="{FF2B5EF4-FFF2-40B4-BE49-F238E27FC236}">
                    <a16:creationId xmlns:a16="http://schemas.microsoft.com/office/drawing/2014/main" id="{1AE0AE4E-9040-4C19-AC5F-EACC037A2B77}"/>
                  </a:ext>
                </a:extLst>
              </p:cNvPr>
              <p:cNvSpPr/>
              <p:nvPr/>
            </p:nvSpPr>
            <p:spPr>
              <a:xfrm>
                <a:off x="7561666" y="3066053"/>
                <a:ext cx="496130" cy="55126"/>
              </a:xfrm>
              <a:custGeom>
                <a:avLst/>
                <a:gdLst>
                  <a:gd name="connsiteX0" fmla="*/ 541139 w 535781"/>
                  <a:gd name="connsiteY0" fmla="*/ 60127 h 59531"/>
                  <a:gd name="connsiteX1" fmla="*/ 48816 w 535781"/>
                  <a:gd name="connsiteY1" fmla="*/ 60127 h 59531"/>
                  <a:gd name="connsiteX2" fmla="*/ 0 w 535781"/>
                  <a:gd name="connsiteY2" fmla="*/ 39291 h 59531"/>
                  <a:gd name="connsiteX3" fmla="*/ 0 w 535781"/>
                  <a:gd name="connsiteY3" fmla="*/ 0 h 59531"/>
                  <a:gd name="connsiteX4" fmla="*/ 79177 w 535781"/>
                  <a:gd name="connsiteY4" fmla="*/ 0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81" h="59531">
                    <a:moveTo>
                      <a:pt x="541139" y="60127"/>
                    </a:moveTo>
                    <a:lnTo>
                      <a:pt x="48816" y="60127"/>
                    </a:lnTo>
                    <a:cubicBezTo>
                      <a:pt x="48816" y="60127"/>
                      <a:pt x="13692" y="60722"/>
                      <a:pt x="0" y="39291"/>
                    </a:cubicBezTo>
                    <a:lnTo>
                      <a:pt x="0" y="0"/>
                    </a:lnTo>
                    <a:lnTo>
                      <a:pt x="79177"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10" name="Freeform: Shape 109">
                <a:extLst>
                  <a:ext uri="{FF2B5EF4-FFF2-40B4-BE49-F238E27FC236}">
                    <a16:creationId xmlns:a16="http://schemas.microsoft.com/office/drawing/2014/main" id="{32451318-F88B-4A98-8C62-3597D6A31731}"/>
                  </a:ext>
                </a:extLst>
              </p:cNvPr>
              <p:cNvSpPr/>
              <p:nvPr/>
            </p:nvSpPr>
            <p:spPr>
              <a:xfrm>
                <a:off x="6971159" y="2699902"/>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11" name="Freeform: Shape 110">
                <a:extLst>
                  <a:ext uri="{FF2B5EF4-FFF2-40B4-BE49-F238E27FC236}">
                    <a16:creationId xmlns:a16="http://schemas.microsoft.com/office/drawing/2014/main" id="{CD077CAA-1AEB-4145-88C1-D04E9E57F92C}"/>
                  </a:ext>
                </a:extLst>
              </p:cNvPr>
              <p:cNvSpPr/>
              <p:nvPr/>
            </p:nvSpPr>
            <p:spPr>
              <a:xfrm>
                <a:off x="6971159" y="2852041"/>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12" name="Freeform: Shape 111">
                <a:extLst>
                  <a:ext uri="{FF2B5EF4-FFF2-40B4-BE49-F238E27FC236}">
                    <a16:creationId xmlns:a16="http://schemas.microsoft.com/office/drawing/2014/main" id="{0EA93257-FC19-4F31-9624-C8B290B2E0DA}"/>
                  </a:ext>
                </a:extLst>
              </p:cNvPr>
              <p:cNvSpPr/>
              <p:nvPr/>
            </p:nvSpPr>
            <p:spPr>
              <a:xfrm>
                <a:off x="6817634" y="2699902"/>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13" name="Freeform: Shape 112">
                <a:extLst>
                  <a:ext uri="{FF2B5EF4-FFF2-40B4-BE49-F238E27FC236}">
                    <a16:creationId xmlns:a16="http://schemas.microsoft.com/office/drawing/2014/main" id="{CF05FF36-B920-492D-880F-EFC5F7D8B9DF}"/>
                  </a:ext>
                </a:extLst>
              </p:cNvPr>
              <p:cNvSpPr/>
              <p:nvPr/>
            </p:nvSpPr>
            <p:spPr>
              <a:xfrm>
                <a:off x="6817634" y="2852041"/>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14" name="Freeform: Shape 113">
                <a:extLst>
                  <a:ext uri="{FF2B5EF4-FFF2-40B4-BE49-F238E27FC236}">
                    <a16:creationId xmlns:a16="http://schemas.microsoft.com/office/drawing/2014/main" id="{F61D6FB0-A708-4D40-8A53-214C2EAA570F}"/>
                  </a:ext>
                </a:extLst>
              </p:cNvPr>
              <p:cNvSpPr/>
              <p:nvPr/>
            </p:nvSpPr>
            <p:spPr>
              <a:xfrm>
                <a:off x="6672492" y="2642688"/>
                <a:ext cx="551256" cy="374855"/>
              </a:xfrm>
              <a:custGeom>
                <a:avLst/>
                <a:gdLst>
                  <a:gd name="connsiteX0" fmla="*/ 597098 w 595312"/>
                  <a:gd name="connsiteY0" fmla="*/ 137517 h 404812"/>
                  <a:gd name="connsiteX1" fmla="*/ 597098 w 595312"/>
                  <a:gd name="connsiteY1" fmla="*/ 16669 h 404812"/>
                  <a:gd name="connsiteX2" fmla="*/ 580430 w 595312"/>
                  <a:gd name="connsiteY2" fmla="*/ 0 h 404812"/>
                  <a:gd name="connsiteX3" fmla="*/ 16669 w 595312"/>
                  <a:gd name="connsiteY3" fmla="*/ 0 h 404812"/>
                  <a:gd name="connsiteX4" fmla="*/ 0 w 595312"/>
                  <a:gd name="connsiteY4" fmla="*/ 16669 h 404812"/>
                  <a:gd name="connsiteX5" fmla="*/ 0 w 595312"/>
                  <a:gd name="connsiteY5" fmla="*/ 392311 h 404812"/>
                  <a:gd name="connsiteX6" fmla="*/ 16669 w 595312"/>
                  <a:gd name="connsiteY6" fmla="*/ 408980 h 404812"/>
                  <a:gd name="connsiteX7" fmla="*/ 471488 w 595312"/>
                  <a:gd name="connsiteY7" fmla="*/ 408980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312" h="404812">
                    <a:moveTo>
                      <a:pt x="597098" y="137517"/>
                    </a:moveTo>
                    <a:lnTo>
                      <a:pt x="597098" y="16669"/>
                    </a:lnTo>
                    <a:cubicBezTo>
                      <a:pt x="597098" y="7739"/>
                      <a:pt x="589955" y="0"/>
                      <a:pt x="580430" y="0"/>
                    </a:cubicBezTo>
                    <a:lnTo>
                      <a:pt x="16669" y="0"/>
                    </a:lnTo>
                    <a:cubicBezTo>
                      <a:pt x="7739" y="0"/>
                      <a:pt x="0" y="7144"/>
                      <a:pt x="0" y="16669"/>
                    </a:cubicBezTo>
                    <a:lnTo>
                      <a:pt x="0" y="392311"/>
                    </a:lnTo>
                    <a:cubicBezTo>
                      <a:pt x="0" y="401241"/>
                      <a:pt x="7144" y="408980"/>
                      <a:pt x="16669" y="408980"/>
                    </a:cubicBezTo>
                    <a:lnTo>
                      <a:pt x="471488" y="40898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15" name="Freeform: Shape 114">
                <a:extLst>
                  <a:ext uri="{FF2B5EF4-FFF2-40B4-BE49-F238E27FC236}">
                    <a16:creationId xmlns:a16="http://schemas.microsoft.com/office/drawing/2014/main" id="{D85896EE-3352-4485-A5AC-EFD4981AF736}"/>
                  </a:ext>
                </a:extLst>
              </p:cNvPr>
              <p:cNvSpPr/>
              <p:nvPr/>
            </p:nvSpPr>
            <p:spPr>
              <a:xfrm>
                <a:off x="6632801" y="2606305"/>
                <a:ext cx="628431" cy="457542"/>
              </a:xfrm>
              <a:custGeom>
                <a:avLst/>
                <a:gdLst>
                  <a:gd name="connsiteX0" fmla="*/ 680442 w 678656"/>
                  <a:gd name="connsiteY0" fmla="*/ 178594 h 494109"/>
                  <a:gd name="connsiteX1" fmla="*/ 680442 w 678656"/>
                  <a:gd name="connsiteY1" fmla="*/ 16669 h 494109"/>
                  <a:gd name="connsiteX2" fmla="*/ 663773 w 678656"/>
                  <a:gd name="connsiteY2" fmla="*/ 0 h 494109"/>
                  <a:gd name="connsiteX3" fmla="*/ 16669 w 678656"/>
                  <a:gd name="connsiteY3" fmla="*/ 0 h 494109"/>
                  <a:gd name="connsiteX4" fmla="*/ 0 w 678656"/>
                  <a:gd name="connsiteY4" fmla="*/ 16669 h 494109"/>
                  <a:gd name="connsiteX5" fmla="*/ 0 w 678656"/>
                  <a:gd name="connsiteY5" fmla="*/ 479227 h 494109"/>
                  <a:gd name="connsiteX6" fmla="*/ 16669 w 678656"/>
                  <a:gd name="connsiteY6" fmla="*/ 495895 h 494109"/>
                  <a:gd name="connsiteX7" fmla="*/ 489942 w 678656"/>
                  <a:gd name="connsiteY7" fmla="*/ 495895 h 49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656" h="494109">
                    <a:moveTo>
                      <a:pt x="680442" y="178594"/>
                    </a:moveTo>
                    <a:lnTo>
                      <a:pt x="680442" y="16669"/>
                    </a:lnTo>
                    <a:cubicBezTo>
                      <a:pt x="680442" y="7739"/>
                      <a:pt x="673298" y="0"/>
                      <a:pt x="663773" y="0"/>
                    </a:cubicBezTo>
                    <a:lnTo>
                      <a:pt x="16669" y="0"/>
                    </a:lnTo>
                    <a:cubicBezTo>
                      <a:pt x="7739" y="0"/>
                      <a:pt x="0" y="7144"/>
                      <a:pt x="0" y="16669"/>
                    </a:cubicBezTo>
                    <a:lnTo>
                      <a:pt x="0" y="479227"/>
                    </a:lnTo>
                    <a:cubicBezTo>
                      <a:pt x="0" y="488156"/>
                      <a:pt x="7144" y="495895"/>
                      <a:pt x="16669" y="495895"/>
                    </a:cubicBezTo>
                    <a:lnTo>
                      <a:pt x="489942" y="495895"/>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16" name="Freeform: Shape 115">
                <a:extLst>
                  <a:ext uri="{FF2B5EF4-FFF2-40B4-BE49-F238E27FC236}">
                    <a16:creationId xmlns:a16="http://schemas.microsoft.com/office/drawing/2014/main" id="{2FCF6FB7-75C7-4C26-B91F-0043CDF1F3F9}"/>
                  </a:ext>
                </a:extLst>
              </p:cNvPr>
              <p:cNvSpPr/>
              <p:nvPr/>
            </p:nvSpPr>
            <p:spPr>
              <a:xfrm>
                <a:off x="6566098" y="3066053"/>
                <a:ext cx="496130" cy="55126"/>
              </a:xfrm>
              <a:custGeom>
                <a:avLst/>
                <a:gdLst>
                  <a:gd name="connsiteX0" fmla="*/ 541139 w 535781"/>
                  <a:gd name="connsiteY0" fmla="*/ 60127 h 59531"/>
                  <a:gd name="connsiteX1" fmla="*/ 48816 w 535781"/>
                  <a:gd name="connsiteY1" fmla="*/ 60127 h 59531"/>
                  <a:gd name="connsiteX2" fmla="*/ 0 w 535781"/>
                  <a:gd name="connsiteY2" fmla="*/ 39291 h 59531"/>
                  <a:gd name="connsiteX3" fmla="*/ 0 w 535781"/>
                  <a:gd name="connsiteY3" fmla="*/ 0 h 59531"/>
                  <a:gd name="connsiteX4" fmla="*/ 79177 w 535781"/>
                  <a:gd name="connsiteY4" fmla="*/ 0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81" h="59531">
                    <a:moveTo>
                      <a:pt x="541139" y="60127"/>
                    </a:moveTo>
                    <a:lnTo>
                      <a:pt x="48816" y="60127"/>
                    </a:lnTo>
                    <a:cubicBezTo>
                      <a:pt x="48816" y="60127"/>
                      <a:pt x="13692" y="60722"/>
                      <a:pt x="0" y="39291"/>
                    </a:cubicBezTo>
                    <a:lnTo>
                      <a:pt x="0" y="0"/>
                    </a:lnTo>
                    <a:lnTo>
                      <a:pt x="79177"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20" name="Freeform: Shape 119">
                <a:extLst>
                  <a:ext uri="{FF2B5EF4-FFF2-40B4-BE49-F238E27FC236}">
                    <a16:creationId xmlns:a16="http://schemas.microsoft.com/office/drawing/2014/main" id="{2A634D57-9919-44F3-B928-DC9D5E74C32F}"/>
                  </a:ext>
                </a:extLst>
              </p:cNvPr>
              <p:cNvSpPr/>
              <p:nvPr/>
            </p:nvSpPr>
            <p:spPr>
              <a:xfrm>
                <a:off x="6971159" y="3422506"/>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21" name="Freeform: Shape 120">
                <a:extLst>
                  <a:ext uri="{FF2B5EF4-FFF2-40B4-BE49-F238E27FC236}">
                    <a16:creationId xmlns:a16="http://schemas.microsoft.com/office/drawing/2014/main" id="{9E960D69-91B6-4A5C-94F9-C555133D17B7}"/>
                  </a:ext>
                </a:extLst>
              </p:cNvPr>
              <p:cNvSpPr/>
              <p:nvPr/>
            </p:nvSpPr>
            <p:spPr>
              <a:xfrm>
                <a:off x="6971159" y="3574644"/>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22" name="Freeform: Shape 121">
                <a:extLst>
                  <a:ext uri="{FF2B5EF4-FFF2-40B4-BE49-F238E27FC236}">
                    <a16:creationId xmlns:a16="http://schemas.microsoft.com/office/drawing/2014/main" id="{EA6620CC-41D9-4325-AB1A-47EB17E4C272}"/>
                  </a:ext>
                </a:extLst>
              </p:cNvPr>
              <p:cNvSpPr/>
              <p:nvPr/>
            </p:nvSpPr>
            <p:spPr>
              <a:xfrm>
                <a:off x="6817634" y="3422506"/>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23" name="Freeform: Shape 122">
                <a:extLst>
                  <a:ext uri="{FF2B5EF4-FFF2-40B4-BE49-F238E27FC236}">
                    <a16:creationId xmlns:a16="http://schemas.microsoft.com/office/drawing/2014/main" id="{4BE64D01-9DB2-41EB-B98B-8B34FA3D42A8}"/>
                  </a:ext>
                </a:extLst>
              </p:cNvPr>
              <p:cNvSpPr/>
              <p:nvPr/>
            </p:nvSpPr>
            <p:spPr>
              <a:xfrm>
                <a:off x="6817634" y="3574644"/>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24" name="Freeform: Shape 123">
                <a:extLst>
                  <a:ext uri="{FF2B5EF4-FFF2-40B4-BE49-F238E27FC236}">
                    <a16:creationId xmlns:a16="http://schemas.microsoft.com/office/drawing/2014/main" id="{9F6A6ECF-38AF-49B8-90F7-FF94DBD84B0C}"/>
                  </a:ext>
                </a:extLst>
              </p:cNvPr>
              <p:cNvSpPr/>
              <p:nvPr/>
            </p:nvSpPr>
            <p:spPr>
              <a:xfrm>
                <a:off x="6672492" y="3365291"/>
                <a:ext cx="551256" cy="374855"/>
              </a:xfrm>
              <a:custGeom>
                <a:avLst/>
                <a:gdLst>
                  <a:gd name="connsiteX0" fmla="*/ 597098 w 595312"/>
                  <a:gd name="connsiteY0" fmla="*/ 137517 h 404812"/>
                  <a:gd name="connsiteX1" fmla="*/ 597098 w 595312"/>
                  <a:gd name="connsiteY1" fmla="*/ 16669 h 404812"/>
                  <a:gd name="connsiteX2" fmla="*/ 580430 w 595312"/>
                  <a:gd name="connsiteY2" fmla="*/ 0 h 404812"/>
                  <a:gd name="connsiteX3" fmla="*/ 16669 w 595312"/>
                  <a:gd name="connsiteY3" fmla="*/ 0 h 404812"/>
                  <a:gd name="connsiteX4" fmla="*/ 0 w 595312"/>
                  <a:gd name="connsiteY4" fmla="*/ 16669 h 404812"/>
                  <a:gd name="connsiteX5" fmla="*/ 0 w 595312"/>
                  <a:gd name="connsiteY5" fmla="*/ 392311 h 404812"/>
                  <a:gd name="connsiteX6" fmla="*/ 16669 w 595312"/>
                  <a:gd name="connsiteY6" fmla="*/ 408980 h 404812"/>
                  <a:gd name="connsiteX7" fmla="*/ 471488 w 595312"/>
                  <a:gd name="connsiteY7" fmla="*/ 408980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312" h="404812">
                    <a:moveTo>
                      <a:pt x="597098" y="137517"/>
                    </a:moveTo>
                    <a:lnTo>
                      <a:pt x="597098" y="16669"/>
                    </a:lnTo>
                    <a:cubicBezTo>
                      <a:pt x="597098" y="7739"/>
                      <a:pt x="589955" y="0"/>
                      <a:pt x="580430" y="0"/>
                    </a:cubicBezTo>
                    <a:lnTo>
                      <a:pt x="16669" y="0"/>
                    </a:lnTo>
                    <a:cubicBezTo>
                      <a:pt x="7739" y="0"/>
                      <a:pt x="0" y="7144"/>
                      <a:pt x="0" y="16669"/>
                    </a:cubicBezTo>
                    <a:lnTo>
                      <a:pt x="0" y="392311"/>
                    </a:lnTo>
                    <a:cubicBezTo>
                      <a:pt x="0" y="401241"/>
                      <a:pt x="7144" y="408980"/>
                      <a:pt x="16669" y="408980"/>
                    </a:cubicBezTo>
                    <a:lnTo>
                      <a:pt x="471488" y="40898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25" name="Freeform: Shape 124">
                <a:extLst>
                  <a:ext uri="{FF2B5EF4-FFF2-40B4-BE49-F238E27FC236}">
                    <a16:creationId xmlns:a16="http://schemas.microsoft.com/office/drawing/2014/main" id="{1B7636E1-3665-4A0A-8C31-5B73FC4EE19F}"/>
                  </a:ext>
                </a:extLst>
              </p:cNvPr>
              <p:cNvSpPr/>
              <p:nvPr/>
            </p:nvSpPr>
            <p:spPr>
              <a:xfrm>
                <a:off x="6632801" y="3328908"/>
                <a:ext cx="628431" cy="457542"/>
              </a:xfrm>
              <a:custGeom>
                <a:avLst/>
                <a:gdLst>
                  <a:gd name="connsiteX0" fmla="*/ 680442 w 678656"/>
                  <a:gd name="connsiteY0" fmla="*/ 178594 h 494109"/>
                  <a:gd name="connsiteX1" fmla="*/ 680442 w 678656"/>
                  <a:gd name="connsiteY1" fmla="*/ 16669 h 494109"/>
                  <a:gd name="connsiteX2" fmla="*/ 663773 w 678656"/>
                  <a:gd name="connsiteY2" fmla="*/ 0 h 494109"/>
                  <a:gd name="connsiteX3" fmla="*/ 16669 w 678656"/>
                  <a:gd name="connsiteY3" fmla="*/ 0 h 494109"/>
                  <a:gd name="connsiteX4" fmla="*/ 0 w 678656"/>
                  <a:gd name="connsiteY4" fmla="*/ 16669 h 494109"/>
                  <a:gd name="connsiteX5" fmla="*/ 0 w 678656"/>
                  <a:gd name="connsiteY5" fmla="*/ 479227 h 494109"/>
                  <a:gd name="connsiteX6" fmla="*/ 16669 w 678656"/>
                  <a:gd name="connsiteY6" fmla="*/ 495895 h 494109"/>
                  <a:gd name="connsiteX7" fmla="*/ 489942 w 678656"/>
                  <a:gd name="connsiteY7" fmla="*/ 495895 h 49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656" h="494109">
                    <a:moveTo>
                      <a:pt x="680442" y="178594"/>
                    </a:moveTo>
                    <a:lnTo>
                      <a:pt x="680442" y="16669"/>
                    </a:lnTo>
                    <a:cubicBezTo>
                      <a:pt x="680442" y="7739"/>
                      <a:pt x="673298" y="0"/>
                      <a:pt x="663773" y="0"/>
                    </a:cubicBezTo>
                    <a:lnTo>
                      <a:pt x="16669" y="0"/>
                    </a:lnTo>
                    <a:cubicBezTo>
                      <a:pt x="7739" y="0"/>
                      <a:pt x="0" y="7144"/>
                      <a:pt x="0" y="16669"/>
                    </a:cubicBezTo>
                    <a:lnTo>
                      <a:pt x="0" y="479227"/>
                    </a:lnTo>
                    <a:cubicBezTo>
                      <a:pt x="0" y="488156"/>
                      <a:pt x="7144" y="495895"/>
                      <a:pt x="16669" y="495895"/>
                    </a:cubicBezTo>
                    <a:lnTo>
                      <a:pt x="489942" y="495895"/>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26" name="Freeform: Shape 125">
                <a:extLst>
                  <a:ext uri="{FF2B5EF4-FFF2-40B4-BE49-F238E27FC236}">
                    <a16:creationId xmlns:a16="http://schemas.microsoft.com/office/drawing/2014/main" id="{855E54FA-2ECE-45F2-A349-67502185226B}"/>
                  </a:ext>
                </a:extLst>
              </p:cNvPr>
              <p:cNvSpPr/>
              <p:nvPr/>
            </p:nvSpPr>
            <p:spPr>
              <a:xfrm>
                <a:off x="6566098" y="3788656"/>
                <a:ext cx="496130" cy="55126"/>
              </a:xfrm>
              <a:custGeom>
                <a:avLst/>
                <a:gdLst>
                  <a:gd name="connsiteX0" fmla="*/ 541139 w 535781"/>
                  <a:gd name="connsiteY0" fmla="*/ 60127 h 59531"/>
                  <a:gd name="connsiteX1" fmla="*/ 48816 w 535781"/>
                  <a:gd name="connsiteY1" fmla="*/ 60127 h 59531"/>
                  <a:gd name="connsiteX2" fmla="*/ 0 w 535781"/>
                  <a:gd name="connsiteY2" fmla="*/ 39291 h 59531"/>
                  <a:gd name="connsiteX3" fmla="*/ 0 w 535781"/>
                  <a:gd name="connsiteY3" fmla="*/ 0 h 59531"/>
                  <a:gd name="connsiteX4" fmla="*/ 79177 w 535781"/>
                  <a:gd name="connsiteY4" fmla="*/ 0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81" h="59531">
                    <a:moveTo>
                      <a:pt x="541139" y="60127"/>
                    </a:moveTo>
                    <a:lnTo>
                      <a:pt x="48816" y="60127"/>
                    </a:lnTo>
                    <a:cubicBezTo>
                      <a:pt x="48816" y="60127"/>
                      <a:pt x="13692" y="60722"/>
                      <a:pt x="0" y="39291"/>
                    </a:cubicBezTo>
                    <a:lnTo>
                      <a:pt x="0" y="0"/>
                    </a:lnTo>
                    <a:lnTo>
                      <a:pt x="79177"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30" name="Freeform: Shape 129">
                <a:extLst>
                  <a:ext uri="{FF2B5EF4-FFF2-40B4-BE49-F238E27FC236}">
                    <a16:creationId xmlns:a16="http://schemas.microsoft.com/office/drawing/2014/main" id="{63F11E1C-BA98-448F-8386-1D02DB5D786B}"/>
                  </a:ext>
                </a:extLst>
              </p:cNvPr>
              <p:cNvSpPr/>
              <p:nvPr/>
            </p:nvSpPr>
            <p:spPr>
              <a:xfrm>
                <a:off x="7966727" y="3422506"/>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31" name="Freeform: Shape 130">
                <a:extLst>
                  <a:ext uri="{FF2B5EF4-FFF2-40B4-BE49-F238E27FC236}">
                    <a16:creationId xmlns:a16="http://schemas.microsoft.com/office/drawing/2014/main" id="{29453383-C301-46AD-A295-8D8D0CB21293}"/>
                  </a:ext>
                </a:extLst>
              </p:cNvPr>
              <p:cNvSpPr/>
              <p:nvPr/>
            </p:nvSpPr>
            <p:spPr>
              <a:xfrm>
                <a:off x="7966727" y="3574644"/>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32" name="Freeform: Shape 131">
                <a:extLst>
                  <a:ext uri="{FF2B5EF4-FFF2-40B4-BE49-F238E27FC236}">
                    <a16:creationId xmlns:a16="http://schemas.microsoft.com/office/drawing/2014/main" id="{7BE6F562-8BB3-421E-A488-E85C556E630C}"/>
                  </a:ext>
                </a:extLst>
              </p:cNvPr>
              <p:cNvSpPr/>
              <p:nvPr/>
            </p:nvSpPr>
            <p:spPr>
              <a:xfrm>
                <a:off x="7813201" y="3422506"/>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33" name="Freeform: Shape 132">
                <a:extLst>
                  <a:ext uri="{FF2B5EF4-FFF2-40B4-BE49-F238E27FC236}">
                    <a16:creationId xmlns:a16="http://schemas.microsoft.com/office/drawing/2014/main" id="{44AAED98-F0F7-44FA-B8F8-B35155E40870}"/>
                  </a:ext>
                </a:extLst>
              </p:cNvPr>
              <p:cNvSpPr/>
              <p:nvPr/>
            </p:nvSpPr>
            <p:spPr>
              <a:xfrm>
                <a:off x="7813201" y="3574644"/>
                <a:ext cx="104738" cy="104738"/>
              </a:xfrm>
              <a:custGeom>
                <a:avLst/>
                <a:gdLst>
                  <a:gd name="connsiteX0" fmla="*/ 116681 w 113109"/>
                  <a:gd name="connsiteY0" fmla="*/ 116681 h 113109"/>
                  <a:gd name="connsiteX1" fmla="*/ 0 w 113109"/>
                  <a:gd name="connsiteY1" fmla="*/ 116681 h 113109"/>
                  <a:gd name="connsiteX2" fmla="*/ 0 w 113109"/>
                  <a:gd name="connsiteY2" fmla="*/ 0 h 113109"/>
                  <a:gd name="connsiteX3" fmla="*/ 116681 w 113109"/>
                  <a:gd name="connsiteY3" fmla="*/ 0 h 113109"/>
                </a:gdLst>
                <a:ahLst/>
                <a:cxnLst>
                  <a:cxn ang="0">
                    <a:pos x="connsiteX0" y="connsiteY0"/>
                  </a:cxn>
                  <a:cxn ang="0">
                    <a:pos x="connsiteX1" y="connsiteY1"/>
                  </a:cxn>
                  <a:cxn ang="0">
                    <a:pos x="connsiteX2" y="connsiteY2"/>
                  </a:cxn>
                  <a:cxn ang="0">
                    <a:pos x="connsiteX3" y="connsiteY3"/>
                  </a:cxn>
                </a:cxnLst>
                <a:rect l="l" t="t" r="r" b="b"/>
                <a:pathLst>
                  <a:path w="113109" h="113109">
                    <a:moveTo>
                      <a:pt x="116681" y="116681"/>
                    </a:moveTo>
                    <a:lnTo>
                      <a:pt x="0" y="116681"/>
                    </a:lnTo>
                    <a:lnTo>
                      <a:pt x="0" y="0"/>
                    </a:lnTo>
                    <a:lnTo>
                      <a:pt x="116681"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34" name="Freeform: Shape 133">
                <a:extLst>
                  <a:ext uri="{FF2B5EF4-FFF2-40B4-BE49-F238E27FC236}">
                    <a16:creationId xmlns:a16="http://schemas.microsoft.com/office/drawing/2014/main" id="{9195C0F4-4FBA-466B-AAE2-2CBCD58DE80E}"/>
                  </a:ext>
                </a:extLst>
              </p:cNvPr>
              <p:cNvSpPr/>
              <p:nvPr/>
            </p:nvSpPr>
            <p:spPr>
              <a:xfrm>
                <a:off x="7668059" y="3365291"/>
                <a:ext cx="551256" cy="374855"/>
              </a:xfrm>
              <a:custGeom>
                <a:avLst/>
                <a:gdLst>
                  <a:gd name="connsiteX0" fmla="*/ 597098 w 595312"/>
                  <a:gd name="connsiteY0" fmla="*/ 137517 h 404812"/>
                  <a:gd name="connsiteX1" fmla="*/ 597098 w 595312"/>
                  <a:gd name="connsiteY1" fmla="*/ 16669 h 404812"/>
                  <a:gd name="connsiteX2" fmla="*/ 580430 w 595312"/>
                  <a:gd name="connsiteY2" fmla="*/ 0 h 404812"/>
                  <a:gd name="connsiteX3" fmla="*/ 16669 w 595312"/>
                  <a:gd name="connsiteY3" fmla="*/ 0 h 404812"/>
                  <a:gd name="connsiteX4" fmla="*/ 0 w 595312"/>
                  <a:gd name="connsiteY4" fmla="*/ 16669 h 404812"/>
                  <a:gd name="connsiteX5" fmla="*/ 0 w 595312"/>
                  <a:gd name="connsiteY5" fmla="*/ 392311 h 404812"/>
                  <a:gd name="connsiteX6" fmla="*/ 16669 w 595312"/>
                  <a:gd name="connsiteY6" fmla="*/ 408980 h 404812"/>
                  <a:gd name="connsiteX7" fmla="*/ 471488 w 595312"/>
                  <a:gd name="connsiteY7" fmla="*/ 408980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312" h="404812">
                    <a:moveTo>
                      <a:pt x="597098" y="137517"/>
                    </a:moveTo>
                    <a:lnTo>
                      <a:pt x="597098" y="16669"/>
                    </a:lnTo>
                    <a:cubicBezTo>
                      <a:pt x="597098" y="7739"/>
                      <a:pt x="589955" y="0"/>
                      <a:pt x="580430" y="0"/>
                    </a:cubicBezTo>
                    <a:lnTo>
                      <a:pt x="16669" y="0"/>
                    </a:lnTo>
                    <a:cubicBezTo>
                      <a:pt x="7739" y="0"/>
                      <a:pt x="0" y="7144"/>
                      <a:pt x="0" y="16669"/>
                    </a:cubicBezTo>
                    <a:lnTo>
                      <a:pt x="0" y="392311"/>
                    </a:lnTo>
                    <a:cubicBezTo>
                      <a:pt x="0" y="401241"/>
                      <a:pt x="7144" y="408980"/>
                      <a:pt x="16669" y="408980"/>
                    </a:cubicBezTo>
                    <a:lnTo>
                      <a:pt x="471488" y="40898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35" name="Freeform: Shape 134">
                <a:extLst>
                  <a:ext uri="{FF2B5EF4-FFF2-40B4-BE49-F238E27FC236}">
                    <a16:creationId xmlns:a16="http://schemas.microsoft.com/office/drawing/2014/main" id="{0E7122AC-604C-4FCE-AF99-1BD3C50B9465}"/>
                  </a:ext>
                </a:extLst>
              </p:cNvPr>
              <p:cNvSpPr/>
              <p:nvPr/>
            </p:nvSpPr>
            <p:spPr>
              <a:xfrm>
                <a:off x="7628368" y="3328908"/>
                <a:ext cx="628431" cy="457542"/>
              </a:xfrm>
              <a:custGeom>
                <a:avLst/>
                <a:gdLst>
                  <a:gd name="connsiteX0" fmla="*/ 680442 w 678656"/>
                  <a:gd name="connsiteY0" fmla="*/ 178594 h 494109"/>
                  <a:gd name="connsiteX1" fmla="*/ 680442 w 678656"/>
                  <a:gd name="connsiteY1" fmla="*/ 16669 h 494109"/>
                  <a:gd name="connsiteX2" fmla="*/ 663773 w 678656"/>
                  <a:gd name="connsiteY2" fmla="*/ 0 h 494109"/>
                  <a:gd name="connsiteX3" fmla="*/ 16669 w 678656"/>
                  <a:gd name="connsiteY3" fmla="*/ 0 h 494109"/>
                  <a:gd name="connsiteX4" fmla="*/ 0 w 678656"/>
                  <a:gd name="connsiteY4" fmla="*/ 16669 h 494109"/>
                  <a:gd name="connsiteX5" fmla="*/ 0 w 678656"/>
                  <a:gd name="connsiteY5" fmla="*/ 479227 h 494109"/>
                  <a:gd name="connsiteX6" fmla="*/ 16669 w 678656"/>
                  <a:gd name="connsiteY6" fmla="*/ 495895 h 494109"/>
                  <a:gd name="connsiteX7" fmla="*/ 489942 w 678656"/>
                  <a:gd name="connsiteY7" fmla="*/ 495895 h 49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656" h="494109">
                    <a:moveTo>
                      <a:pt x="680442" y="178594"/>
                    </a:moveTo>
                    <a:lnTo>
                      <a:pt x="680442" y="16669"/>
                    </a:lnTo>
                    <a:cubicBezTo>
                      <a:pt x="680442" y="7739"/>
                      <a:pt x="673298" y="0"/>
                      <a:pt x="663773" y="0"/>
                    </a:cubicBezTo>
                    <a:lnTo>
                      <a:pt x="16669" y="0"/>
                    </a:lnTo>
                    <a:cubicBezTo>
                      <a:pt x="7739" y="0"/>
                      <a:pt x="0" y="7144"/>
                      <a:pt x="0" y="16669"/>
                    </a:cubicBezTo>
                    <a:lnTo>
                      <a:pt x="0" y="479227"/>
                    </a:lnTo>
                    <a:cubicBezTo>
                      <a:pt x="0" y="488156"/>
                      <a:pt x="7144" y="495895"/>
                      <a:pt x="16669" y="495895"/>
                    </a:cubicBezTo>
                    <a:lnTo>
                      <a:pt x="489942" y="495895"/>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36" name="Freeform: Shape 135">
                <a:extLst>
                  <a:ext uri="{FF2B5EF4-FFF2-40B4-BE49-F238E27FC236}">
                    <a16:creationId xmlns:a16="http://schemas.microsoft.com/office/drawing/2014/main" id="{26E97ABE-AF22-4C96-9335-39D7B3A6B513}"/>
                  </a:ext>
                </a:extLst>
              </p:cNvPr>
              <p:cNvSpPr/>
              <p:nvPr/>
            </p:nvSpPr>
            <p:spPr>
              <a:xfrm>
                <a:off x="7561666" y="3788656"/>
                <a:ext cx="496130" cy="55126"/>
              </a:xfrm>
              <a:custGeom>
                <a:avLst/>
                <a:gdLst>
                  <a:gd name="connsiteX0" fmla="*/ 541139 w 535781"/>
                  <a:gd name="connsiteY0" fmla="*/ 60127 h 59531"/>
                  <a:gd name="connsiteX1" fmla="*/ 48816 w 535781"/>
                  <a:gd name="connsiteY1" fmla="*/ 60127 h 59531"/>
                  <a:gd name="connsiteX2" fmla="*/ 0 w 535781"/>
                  <a:gd name="connsiteY2" fmla="*/ 39291 h 59531"/>
                  <a:gd name="connsiteX3" fmla="*/ 0 w 535781"/>
                  <a:gd name="connsiteY3" fmla="*/ 0 h 59531"/>
                  <a:gd name="connsiteX4" fmla="*/ 79177 w 535781"/>
                  <a:gd name="connsiteY4" fmla="*/ 0 h 5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781" h="59531">
                    <a:moveTo>
                      <a:pt x="541139" y="60127"/>
                    </a:moveTo>
                    <a:lnTo>
                      <a:pt x="48816" y="60127"/>
                    </a:lnTo>
                    <a:cubicBezTo>
                      <a:pt x="48816" y="60127"/>
                      <a:pt x="13692" y="60722"/>
                      <a:pt x="0" y="39291"/>
                    </a:cubicBezTo>
                    <a:lnTo>
                      <a:pt x="0" y="0"/>
                    </a:lnTo>
                    <a:lnTo>
                      <a:pt x="79177"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grpSp>
        <p:grpSp>
          <p:nvGrpSpPr>
            <p:cNvPr id="3" name="Group 2">
              <a:extLst>
                <a:ext uri="{FF2B5EF4-FFF2-40B4-BE49-F238E27FC236}">
                  <a16:creationId xmlns:a16="http://schemas.microsoft.com/office/drawing/2014/main" id="{58B298F8-2AFD-47A1-A767-63670DC54423}"/>
                </a:ext>
              </a:extLst>
            </p:cNvPr>
            <p:cNvGrpSpPr/>
            <p:nvPr/>
          </p:nvGrpSpPr>
          <p:grpSpPr>
            <a:xfrm>
              <a:off x="7107983" y="2810270"/>
              <a:ext cx="1304271" cy="1057767"/>
              <a:chOff x="7107983" y="2810270"/>
              <a:chExt cx="1304271" cy="1057767"/>
            </a:xfrm>
          </p:grpSpPr>
          <p:sp>
            <p:nvSpPr>
              <p:cNvPr id="107" name="Freeform: Shape 106">
                <a:extLst>
                  <a:ext uri="{FF2B5EF4-FFF2-40B4-BE49-F238E27FC236}">
                    <a16:creationId xmlns:a16="http://schemas.microsoft.com/office/drawing/2014/main" id="{B214C8C6-47D5-4DB2-9750-06A4434C5465}"/>
                  </a:ext>
                </a:extLst>
              </p:cNvPr>
              <p:cNvSpPr/>
              <p:nvPr/>
            </p:nvSpPr>
            <p:spPr>
              <a:xfrm>
                <a:off x="8170805" y="2810271"/>
                <a:ext cx="170889" cy="170889"/>
              </a:xfrm>
              <a:custGeom>
                <a:avLst/>
                <a:gdLst>
                  <a:gd name="connsiteX0" fmla="*/ 189309 w 184546"/>
                  <a:gd name="connsiteY0" fmla="*/ 94655 h 184546"/>
                  <a:gd name="connsiteX1" fmla="*/ 94655 w 184546"/>
                  <a:gd name="connsiteY1" fmla="*/ 0 h 184546"/>
                  <a:gd name="connsiteX2" fmla="*/ 0 w 184546"/>
                  <a:gd name="connsiteY2" fmla="*/ 94655 h 184546"/>
                  <a:gd name="connsiteX3" fmla="*/ 94655 w 184546"/>
                  <a:gd name="connsiteY3" fmla="*/ 189309 h 184546"/>
                  <a:gd name="connsiteX4" fmla="*/ 189309 w 184546"/>
                  <a:gd name="connsiteY4" fmla="*/ 94655 h 18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546" h="184546">
                    <a:moveTo>
                      <a:pt x="189309" y="94655"/>
                    </a:moveTo>
                    <a:cubicBezTo>
                      <a:pt x="189309" y="42267"/>
                      <a:pt x="147042" y="0"/>
                      <a:pt x="94655" y="0"/>
                    </a:cubicBezTo>
                    <a:cubicBezTo>
                      <a:pt x="42267" y="0"/>
                      <a:pt x="0" y="42267"/>
                      <a:pt x="0" y="94655"/>
                    </a:cubicBezTo>
                    <a:cubicBezTo>
                      <a:pt x="0" y="147042"/>
                      <a:pt x="42267" y="189309"/>
                      <a:pt x="94655" y="189309"/>
                    </a:cubicBezTo>
                    <a:cubicBezTo>
                      <a:pt x="147042" y="189309"/>
                      <a:pt x="189309" y="147042"/>
                      <a:pt x="189309" y="94655"/>
                    </a:cubicBezTo>
                  </a:path>
                </a:pathLst>
              </a:custGeom>
              <a:noFill/>
              <a:ln w="19050" cap="flat">
                <a:solidFill>
                  <a:schemeClr val="tx1"/>
                </a:solidFill>
                <a:prstDash val="solid"/>
                <a:round/>
              </a:ln>
            </p:spPr>
            <p:txBody>
              <a:bodyPr rtlCol="0" anchor="ctr"/>
              <a:lstStyle/>
              <a:p>
                <a:pPr defTabSz="457209">
                  <a:defRPr/>
                </a:pPr>
                <a:endParaRPr lang="en-US" sz="2100" dirty="0">
                  <a:solidFill>
                    <a:schemeClr val="bg1"/>
                  </a:solidFill>
                </a:endParaRPr>
              </a:p>
            </p:txBody>
          </p:sp>
          <p:sp>
            <p:nvSpPr>
              <p:cNvPr id="108" name="Freeform: Shape 107">
                <a:extLst>
                  <a:ext uri="{FF2B5EF4-FFF2-40B4-BE49-F238E27FC236}">
                    <a16:creationId xmlns:a16="http://schemas.microsoft.com/office/drawing/2014/main" id="{64EC55FD-C7CC-42B7-B22E-7AC861EC990E}"/>
                  </a:ext>
                </a:extLst>
              </p:cNvPr>
              <p:cNvSpPr/>
              <p:nvPr/>
            </p:nvSpPr>
            <p:spPr>
              <a:xfrm>
                <a:off x="8103551" y="2991082"/>
                <a:ext cx="308703" cy="154352"/>
              </a:xfrm>
              <a:custGeom>
                <a:avLst/>
                <a:gdLst>
                  <a:gd name="connsiteX0" fmla="*/ 333375 w 333375"/>
                  <a:gd name="connsiteY0" fmla="*/ 172641 h 166687"/>
                  <a:gd name="connsiteX1" fmla="*/ 0 w 333375"/>
                  <a:gd name="connsiteY1" fmla="*/ 172641 h 166687"/>
                  <a:gd name="connsiteX2" fmla="*/ 80962 w 333375"/>
                  <a:gd name="connsiteY2" fmla="*/ 24408 h 166687"/>
                  <a:gd name="connsiteX3" fmla="*/ 166092 w 333375"/>
                  <a:gd name="connsiteY3" fmla="*/ 0 h 166687"/>
                  <a:gd name="connsiteX4" fmla="*/ 333375 w 333375"/>
                  <a:gd name="connsiteY4" fmla="*/ 172641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166687">
                    <a:moveTo>
                      <a:pt x="333375" y="172641"/>
                    </a:moveTo>
                    <a:lnTo>
                      <a:pt x="0" y="172641"/>
                    </a:lnTo>
                    <a:cubicBezTo>
                      <a:pt x="0" y="109538"/>
                      <a:pt x="32742" y="54769"/>
                      <a:pt x="80962" y="24408"/>
                    </a:cubicBezTo>
                    <a:cubicBezTo>
                      <a:pt x="105966" y="8930"/>
                      <a:pt x="135136" y="0"/>
                      <a:pt x="166092" y="0"/>
                    </a:cubicBezTo>
                    <a:cubicBezTo>
                      <a:pt x="258961" y="0"/>
                      <a:pt x="333375" y="76795"/>
                      <a:pt x="333375" y="172641"/>
                    </a:cubicBezTo>
                    <a:close/>
                  </a:path>
                </a:pathLst>
              </a:custGeom>
              <a:noFill/>
              <a:ln w="19050" cap="flat">
                <a:solidFill>
                  <a:schemeClr val="tx1"/>
                </a:solidFill>
                <a:prstDash val="solid"/>
                <a:round/>
              </a:ln>
            </p:spPr>
            <p:txBody>
              <a:bodyPr rtlCol="0" anchor="ctr"/>
              <a:lstStyle/>
              <a:p>
                <a:pPr defTabSz="457209">
                  <a:defRPr/>
                </a:pPr>
                <a:endParaRPr lang="en-US" sz="2100" dirty="0">
                  <a:solidFill>
                    <a:schemeClr val="bg1"/>
                  </a:solidFill>
                </a:endParaRPr>
              </a:p>
            </p:txBody>
          </p:sp>
          <p:grpSp>
            <p:nvGrpSpPr>
              <p:cNvPr id="139" name="Group 138">
                <a:extLst>
                  <a:ext uri="{FF2B5EF4-FFF2-40B4-BE49-F238E27FC236}">
                    <a16:creationId xmlns:a16="http://schemas.microsoft.com/office/drawing/2014/main" id="{B962CEAF-BD36-4CFB-BB0D-B8A00CA340E9}"/>
                  </a:ext>
                </a:extLst>
              </p:cNvPr>
              <p:cNvGrpSpPr/>
              <p:nvPr/>
            </p:nvGrpSpPr>
            <p:grpSpPr>
              <a:xfrm>
                <a:off x="7107983" y="2810270"/>
                <a:ext cx="308703" cy="335164"/>
                <a:chOff x="6985604" y="2698210"/>
                <a:chExt cx="333375" cy="361950"/>
              </a:xfrm>
            </p:grpSpPr>
            <p:sp>
              <p:nvSpPr>
                <p:cNvPr id="117" name="Freeform: Shape 116">
                  <a:extLst>
                    <a:ext uri="{FF2B5EF4-FFF2-40B4-BE49-F238E27FC236}">
                      <a16:creationId xmlns:a16="http://schemas.microsoft.com/office/drawing/2014/main" id="{7F3275CE-CBB4-425A-A0D9-C7F9BCE4079C}"/>
                    </a:ext>
                  </a:extLst>
                </p:cNvPr>
                <p:cNvSpPr/>
                <p:nvPr/>
              </p:nvSpPr>
              <p:spPr>
                <a:xfrm>
                  <a:off x="7058233" y="2698210"/>
                  <a:ext cx="184547" cy="184547"/>
                </a:xfrm>
                <a:custGeom>
                  <a:avLst/>
                  <a:gdLst>
                    <a:gd name="connsiteX0" fmla="*/ 189309 w 184546"/>
                    <a:gd name="connsiteY0" fmla="*/ 94655 h 184546"/>
                    <a:gd name="connsiteX1" fmla="*/ 94655 w 184546"/>
                    <a:gd name="connsiteY1" fmla="*/ 0 h 184546"/>
                    <a:gd name="connsiteX2" fmla="*/ 0 w 184546"/>
                    <a:gd name="connsiteY2" fmla="*/ 94655 h 184546"/>
                    <a:gd name="connsiteX3" fmla="*/ 94655 w 184546"/>
                    <a:gd name="connsiteY3" fmla="*/ 189309 h 184546"/>
                    <a:gd name="connsiteX4" fmla="*/ 189309 w 184546"/>
                    <a:gd name="connsiteY4" fmla="*/ 94655 h 18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546" h="184546">
                      <a:moveTo>
                        <a:pt x="189309" y="94655"/>
                      </a:moveTo>
                      <a:cubicBezTo>
                        <a:pt x="189309" y="42267"/>
                        <a:pt x="147042" y="0"/>
                        <a:pt x="94655" y="0"/>
                      </a:cubicBezTo>
                      <a:cubicBezTo>
                        <a:pt x="42267" y="0"/>
                        <a:pt x="0" y="42267"/>
                        <a:pt x="0" y="94655"/>
                      </a:cubicBezTo>
                      <a:cubicBezTo>
                        <a:pt x="0" y="147042"/>
                        <a:pt x="42267" y="189309"/>
                        <a:pt x="94655" y="189309"/>
                      </a:cubicBezTo>
                      <a:cubicBezTo>
                        <a:pt x="147042" y="189309"/>
                        <a:pt x="189309" y="147042"/>
                        <a:pt x="189309" y="94655"/>
                      </a:cubicBezTo>
                    </a:path>
                  </a:pathLst>
                </a:custGeom>
                <a:noFill/>
                <a:ln w="19050" cap="flat">
                  <a:solidFill>
                    <a:schemeClr val="tx1"/>
                  </a:solidFill>
                  <a:prstDash val="solid"/>
                  <a:round/>
                </a:ln>
              </p:spPr>
              <p:txBody>
                <a:bodyPr rtlCol="0" anchor="ctr"/>
                <a:lstStyle/>
                <a:p>
                  <a:pPr defTabSz="457209">
                    <a:defRPr/>
                  </a:pPr>
                  <a:endParaRPr lang="en-US" sz="2100" dirty="0">
                    <a:solidFill>
                      <a:schemeClr val="bg1"/>
                    </a:solidFill>
                  </a:endParaRPr>
                </a:p>
              </p:txBody>
            </p:sp>
            <p:sp>
              <p:nvSpPr>
                <p:cNvPr id="118" name="Freeform: Shape 117">
                  <a:extLst>
                    <a:ext uri="{FF2B5EF4-FFF2-40B4-BE49-F238E27FC236}">
                      <a16:creationId xmlns:a16="http://schemas.microsoft.com/office/drawing/2014/main" id="{346EC044-A928-4E16-8D49-B1447C5B3D7A}"/>
                    </a:ext>
                  </a:extLst>
                </p:cNvPr>
                <p:cNvSpPr/>
                <p:nvPr/>
              </p:nvSpPr>
              <p:spPr>
                <a:xfrm>
                  <a:off x="6985604" y="2893472"/>
                  <a:ext cx="333375" cy="166688"/>
                </a:xfrm>
                <a:custGeom>
                  <a:avLst/>
                  <a:gdLst>
                    <a:gd name="connsiteX0" fmla="*/ 333375 w 333375"/>
                    <a:gd name="connsiteY0" fmla="*/ 172641 h 166687"/>
                    <a:gd name="connsiteX1" fmla="*/ 0 w 333375"/>
                    <a:gd name="connsiteY1" fmla="*/ 172641 h 166687"/>
                    <a:gd name="connsiteX2" fmla="*/ 80962 w 333375"/>
                    <a:gd name="connsiteY2" fmla="*/ 24408 h 166687"/>
                    <a:gd name="connsiteX3" fmla="*/ 166092 w 333375"/>
                    <a:gd name="connsiteY3" fmla="*/ 0 h 166687"/>
                    <a:gd name="connsiteX4" fmla="*/ 333375 w 333375"/>
                    <a:gd name="connsiteY4" fmla="*/ 172641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166687">
                      <a:moveTo>
                        <a:pt x="333375" y="172641"/>
                      </a:moveTo>
                      <a:lnTo>
                        <a:pt x="0" y="172641"/>
                      </a:lnTo>
                      <a:cubicBezTo>
                        <a:pt x="0" y="109538"/>
                        <a:pt x="32742" y="54769"/>
                        <a:pt x="80962" y="24408"/>
                      </a:cubicBezTo>
                      <a:cubicBezTo>
                        <a:pt x="105966" y="8930"/>
                        <a:pt x="135136" y="0"/>
                        <a:pt x="166092" y="0"/>
                      </a:cubicBezTo>
                      <a:cubicBezTo>
                        <a:pt x="258961" y="0"/>
                        <a:pt x="333375" y="76795"/>
                        <a:pt x="333375" y="172641"/>
                      </a:cubicBezTo>
                      <a:close/>
                    </a:path>
                  </a:pathLst>
                </a:custGeom>
                <a:noFill/>
                <a:ln w="19050" cap="flat">
                  <a:solidFill>
                    <a:schemeClr val="tx1"/>
                  </a:solidFill>
                  <a:prstDash val="solid"/>
                  <a:round/>
                </a:ln>
              </p:spPr>
              <p:txBody>
                <a:bodyPr rtlCol="0" anchor="ctr"/>
                <a:lstStyle/>
                <a:p>
                  <a:pPr defTabSz="457209">
                    <a:defRPr/>
                  </a:pPr>
                  <a:endParaRPr lang="en-US" sz="2100" dirty="0">
                    <a:solidFill>
                      <a:schemeClr val="bg1"/>
                    </a:solidFill>
                  </a:endParaRPr>
                </a:p>
              </p:txBody>
            </p:sp>
          </p:grpSp>
          <p:grpSp>
            <p:nvGrpSpPr>
              <p:cNvPr id="141" name="Group 140">
                <a:extLst>
                  <a:ext uri="{FF2B5EF4-FFF2-40B4-BE49-F238E27FC236}">
                    <a16:creationId xmlns:a16="http://schemas.microsoft.com/office/drawing/2014/main" id="{8E250DC7-FFB8-41C5-AA0C-2BCA5047B254}"/>
                  </a:ext>
                </a:extLst>
              </p:cNvPr>
              <p:cNvGrpSpPr/>
              <p:nvPr/>
            </p:nvGrpSpPr>
            <p:grpSpPr>
              <a:xfrm>
                <a:off x="7107983" y="3532873"/>
                <a:ext cx="308703" cy="335164"/>
                <a:chOff x="6985604" y="3630330"/>
                <a:chExt cx="333375" cy="361950"/>
              </a:xfrm>
            </p:grpSpPr>
            <p:sp>
              <p:nvSpPr>
                <p:cNvPr id="127" name="Freeform: Shape 126">
                  <a:extLst>
                    <a:ext uri="{FF2B5EF4-FFF2-40B4-BE49-F238E27FC236}">
                      <a16:creationId xmlns:a16="http://schemas.microsoft.com/office/drawing/2014/main" id="{BA36B956-8E99-4FC6-AC4A-DB135D5FD3FD}"/>
                    </a:ext>
                  </a:extLst>
                </p:cNvPr>
                <p:cNvSpPr/>
                <p:nvPr/>
              </p:nvSpPr>
              <p:spPr>
                <a:xfrm>
                  <a:off x="7058233" y="3630330"/>
                  <a:ext cx="184547" cy="184547"/>
                </a:xfrm>
                <a:custGeom>
                  <a:avLst/>
                  <a:gdLst>
                    <a:gd name="connsiteX0" fmla="*/ 189309 w 184546"/>
                    <a:gd name="connsiteY0" fmla="*/ 94655 h 184546"/>
                    <a:gd name="connsiteX1" fmla="*/ 94655 w 184546"/>
                    <a:gd name="connsiteY1" fmla="*/ 0 h 184546"/>
                    <a:gd name="connsiteX2" fmla="*/ 0 w 184546"/>
                    <a:gd name="connsiteY2" fmla="*/ 94655 h 184546"/>
                    <a:gd name="connsiteX3" fmla="*/ 94655 w 184546"/>
                    <a:gd name="connsiteY3" fmla="*/ 189309 h 184546"/>
                    <a:gd name="connsiteX4" fmla="*/ 189309 w 184546"/>
                    <a:gd name="connsiteY4" fmla="*/ 94655 h 18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546" h="184546">
                      <a:moveTo>
                        <a:pt x="189309" y="94655"/>
                      </a:moveTo>
                      <a:cubicBezTo>
                        <a:pt x="189309" y="42267"/>
                        <a:pt x="147042" y="0"/>
                        <a:pt x="94655" y="0"/>
                      </a:cubicBezTo>
                      <a:cubicBezTo>
                        <a:pt x="42267" y="0"/>
                        <a:pt x="0" y="42267"/>
                        <a:pt x="0" y="94655"/>
                      </a:cubicBezTo>
                      <a:cubicBezTo>
                        <a:pt x="0" y="147042"/>
                        <a:pt x="42267" y="189309"/>
                        <a:pt x="94655" y="189309"/>
                      </a:cubicBezTo>
                      <a:cubicBezTo>
                        <a:pt x="147042" y="189309"/>
                        <a:pt x="189309" y="147042"/>
                        <a:pt x="189309" y="94655"/>
                      </a:cubicBezTo>
                    </a:path>
                  </a:pathLst>
                </a:custGeom>
                <a:noFill/>
                <a:ln w="19050" cap="flat">
                  <a:solidFill>
                    <a:schemeClr val="tx1"/>
                  </a:solidFill>
                  <a:prstDash val="solid"/>
                  <a:round/>
                </a:ln>
              </p:spPr>
              <p:txBody>
                <a:bodyPr rtlCol="0" anchor="ctr"/>
                <a:lstStyle/>
                <a:p>
                  <a:pPr defTabSz="457209">
                    <a:defRPr/>
                  </a:pPr>
                  <a:endParaRPr lang="en-US" sz="2100" dirty="0">
                    <a:solidFill>
                      <a:schemeClr val="bg1"/>
                    </a:solidFill>
                  </a:endParaRPr>
                </a:p>
              </p:txBody>
            </p:sp>
            <p:sp>
              <p:nvSpPr>
                <p:cNvPr id="128" name="Freeform: Shape 127">
                  <a:extLst>
                    <a:ext uri="{FF2B5EF4-FFF2-40B4-BE49-F238E27FC236}">
                      <a16:creationId xmlns:a16="http://schemas.microsoft.com/office/drawing/2014/main" id="{A5C09940-A131-4427-A5F5-5C4DD4C0249A}"/>
                    </a:ext>
                  </a:extLst>
                </p:cNvPr>
                <p:cNvSpPr/>
                <p:nvPr/>
              </p:nvSpPr>
              <p:spPr>
                <a:xfrm>
                  <a:off x="6985604" y="3825592"/>
                  <a:ext cx="333375" cy="166688"/>
                </a:xfrm>
                <a:custGeom>
                  <a:avLst/>
                  <a:gdLst>
                    <a:gd name="connsiteX0" fmla="*/ 333375 w 333375"/>
                    <a:gd name="connsiteY0" fmla="*/ 172641 h 166687"/>
                    <a:gd name="connsiteX1" fmla="*/ 0 w 333375"/>
                    <a:gd name="connsiteY1" fmla="*/ 172641 h 166687"/>
                    <a:gd name="connsiteX2" fmla="*/ 80962 w 333375"/>
                    <a:gd name="connsiteY2" fmla="*/ 24408 h 166687"/>
                    <a:gd name="connsiteX3" fmla="*/ 166092 w 333375"/>
                    <a:gd name="connsiteY3" fmla="*/ 0 h 166687"/>
                    <a:gd name="connsiteX4" fmla="*/ 333375 w 333375"/>
                    <a:gd name="connsiteY4" fmla="*/ 172641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166687">
                      <a:moveTo>
                        <a:pt x="333375" y="172641"/>
                      </a:moveTo>
                      <a:lnTo>
                        <a:pt x="0" y="172641"/>
                      </a:lnTo>
                      <a:cubicBezTo>
                        <a:pt x="0" y="109538"/>
                        <a:pt x="32742" y="54769"/>
                        <a:pt x="80962" y="24408"/>
                      </a:cubicBezTo>
                      <a:cubicBezTo>
                        <a:pt x="105966" y="8930"/>
                        <a:pt x="135136" y="0"/>
                        <a:pt x="166092" y="0"/>
                      </a:cubicBezTo>
                      <a:cubicBezTo>
                        <a:pt x="258961" y="0"/>
                        <a:pt x="333375" y="76795"/>
                        <a:pt x="333375" y="172641"/>
                      </a:cubicBezTo>
                      <a:close/>
                    </a:path>
                  </a:pathLst>
                </a:custGeom>
                <a:noFill/>
                <a:ln w="19050" cap="flat">
                  <a:solidFill>
                    <a:schemeClr val="tx1"/>
                  </a:solidFill>
                  <a:prstDash val="solid"/>
                  <a:round/>
                </a:ln>
              </p:spPr>
              <p:txBody>
                <a:bodyPr rtlCol="0" anchor="ctr"/>
                <a:lstStyle/>
                <a:p>
                  <a:pPr defTabSz="457209">
                    <a:defRPr/>
                  </a:pPr>
                  <a:endParaRPr lang="en-US" sz="2100" dirty="0">
                    <a:solidFill>
                      <a:schemeClr val="bg1"/>
                    </a:solidFill>
                  </a:endParaRPr>
                </a:p>
              </p:txBody>
            </p:sp>
          </p:grpSp>
          <p:grpSp>
            <p:nvGrpSpPr>
              <p:cNvPr id="140" name="Group 139">
                <a:extLst>
                  <a:ext uri="{FF2B5EF4-FFF2-40B4-BE49-F238E27FC236}">
                    <a16:creationId xmlns:a16="http://schemas.microsoft.com/office/drawing/2014/main" id="{0DC3EF4D-21FA-4F42-B937-6A78D604C5BF}"/>
                  </a:ext>
                </a:extLst>
              </p:cNvPr>
              <p:cNvGrpSpPr/>
              <p:nvPr/>
            </p:nvGrpSpPr>
            <p:grpSpPr>
              <a:xfrm>
                <a:off x="8103551" y="3532873"/>
                <a:ext cx="308703" cy="335164"/>
                <a:chOff x="8112351" y="3630330"/>
                <a:chExt cx="333375" cy="361950"/>
              </a:xfrm>
            </p:grpSpPr>
            <p:sp>
              <p:nvSpPr>
                <p:cNvPr id="137" name="Freeform: Shape 136">
                  <a:extLst>
                    <a:ext uri="{FF2B5EF4-FFF2-40B4-BE49-F238E27FC236}">
                      <a16:creationId xmlns:a16="http://schemas.microsoft.com/office/drawing/2014/main" id="{B1889E8A-A099-4854-B46E-20272C5ADD49}"/>
                    </a:ext>
                  </a:extLst>
                </p:cNvPr>
                <p:cNvSpPr/>
                <p:nvPr/>
              </p:nvSpPr>
              <p:spPr>
                <a:xfrm>
                  <a:off x="8184980" y="3630330"/>
                  <a:ext cx="184547" cy="184547"/>
                </a:xfrm>
                <a:custGeom>
                  <a:avLst/>
                  <a:gdLst>
                    <a:gd name="connsiteX0" fmla="*/ 189309 w 184546"/>
                    <a:gd name="connsiteY0" fmla="*/ 94655 h 184546"/>
                    <a:gd name="connsiteX1" fmla="*/ 94655 w 184546"/>
                    <a:gd name="connsiteY1" fmla="*/ 0 h 184546"/>
                    <a:gd name="connsiteX2" fmla="*/ 0 w 184546"/>
                    <a:gd name="connsiteY2" fmla="*/ 94655 h 184546"/>
                    <a:gd name="connsiteX3" fmla="*/ 94655 w 184546"/>
                    <a:gd name="connsiteY3" fmla="*/ 189309 h 184546"/>
                    <a:gd name="connsiteX4" fmla="*/ 189309 w 184546"/>
                    <a:gd name="connsiteY4" fmla="*/ 94655 h 18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546" h="184546">
                      <a:moveTo>
                        <a:pt x="189309" y="94655"/>
                      </a:moveTo>
                      <a:cubicBezTo>
                        <a:pt x="189309" y="42267"/>
                        <a:pt x="147042" y="0"/>
                        <a:pt x="94655" y="0"/>
                      </a:cubicBezTo>
                      <a:cubicBezTo>
                        <a:pt x="42267" y="0"/>
                        <a:pt x="0" y="42267"/>
                        <a:pt x="0" y="94655"/>
                      </a:cubicBezTo>
                      <a:cubicBezTo>
                        <a:pt x="0" y="147042"/>
                        <a:pt x="42267" y="189309"/>
                        <a:pt x="94655" y="189309"/>
                      </a:cubicBezTo>
                      <a:cubicBezTo>
                        <a:pt x="147042" y="189309"/>
                        <a:pt x="189309" y="147042"/>
                        <a:pt x="189309" y="94655"/>
                      </a:cubicBezTo>
                    </a:path>
                  </a:pathLst>
                </a:custGeom>
                <a:noFill/>
                <a:ln w="19050" cap="flat">
                  <a:solidFill>
                    <a:schemeClr val="tx1"/>
                  </a:solidFill>
                  <a:prstDash val="solid"/>
                  <a:round/>
                </a:ln>
              </p:spPr>
              <p:txBody>
                <a:bodyPr rtlCol="0" anchor="ctr"/>
                <a:lstStyle/>
                <a:p>
                  <a:pPr defTabSz="457209">
                    <a:defRPr/>
                  </a:pPr>
                  <a:endParaRPr lang="en-US" sz="2100" dirty="0">
                    <a:solidFill>
                      <a:schemeClr val="bg1"/>
                    </a:solidFill>
                  </a:endParaRPr>
                </a:p>
              </p:txBody>
            </p:sp>
            <p:sp>
              <p:nvSpPr>
                <p:cNvPr id="138" name="Freeform: Shape 137">
                  <a:extLst>
                    <a:ext uri="{FF2B5EF4-FFF2-40B4-BE49-F238E27FC236}">
                      <a16:creationId xmlns:a16="http://schemas.microsoft.com/office/drawing/2014/main" id="{5BE4E9AF-0153-447D-A74D-CBF11F95EBC2}"/>
                    </a:ext>
                  </a:extLst>
                </p:cNvPr>
                <p:cNvSpPr/>
                <p:nvPr/>
              </p:nvSpPr>
              <p:spPr>
                <a:xfrm>
                  <a:off x="8112351" y="3825592"/>
                  <a:ext cx="333375" cy="166688"/>
                </a:xfrm>
                <a:custGeom>
                  <a:avLst/>
                  <a:gdLst>
                    <a:gd name="connsiteX0" fmla="*/ 333375 w 333375"/>
                    <a:gd name="connsiteY0" fmla="*/ 172641 h 166687"/>
                    <a:gd name="connsiteX1" fmla="*/ 0 w 333375"/>
                    <a:gd name="connsiteY1" fmla="*/ 172641 h 166687"/>
                    <a:gd name="connsiteX2" fmla="*/ 80962 w 333375"/>
                    <a:gd name="connsiteY2" fmla="*/ 24408 h 166687"/>
                    <a:gd name="connsiteX3" fmla="*/ 166092 w 333375"/>
                    <a:gd name="connsiteY3" fmla="*/ 0 h 166687"/>
                    <a:gd name="connsiteX4" fmla="*/ 333375 w 333375"/>
                    <a:gd name="connsiteY4" fmla="*/ 172641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166687">
                      <a:moveTo>
                        <a:pt x="333375" y="172641"/>
                      </a:moveTo>
                      <a:lnTo>
                        <a:pt x="0" y="172641"/>
                      </a:lnTo>
                      <a:cubicBezTo>
                        <a:pt x="0" y="109538"/>
                        <a:pt x="32742" y="54769"/>
                        <a:pt x="80962" y="24408"/>
                      </a:cubicBezTo>
                      <a:cubicBezTo>
                        <a:pt x="105966" y="8930"/>
                        <a:pt x="135136" y="0"/>
                        <a:pt x="166092" y="0"/>
                      </a:cubicBezTo>
                      <a:cubicBezTo>
                        <a:pt x="258961" y="0"/>
                        <a:pt x="333375" y="76795"/>
                        <a:pt x="333375" y="172641"/>
                      </a:cubicBezTo>
                      <a:close/>
                    </a:path>
                  </a:pathLst>
                </a:custGeom>
                <a:noFill/>
                <a:ln w="19050" cap="flat">
                  <a:solidFill>
                    <a:schemeClr val="tx1"/>
                  </a:solidFill>
                  <a:prstDash val="solid"/>
                  <a:round/>
                </a:ln>
              </p:spPr>
              <p:txBody>
                <a:bodyPr rtlCol="0" anchor="ctr"/>
                <a:lstStyle/>
                <a:p>
                  <a:pPr defTabSz="457209">
                    <a:defRPr/>
                  </a:pPr>
                  <a:endParaRPr lang="en-US" sz="2100" dirty="0">
                    <a:solidFill>
                      <a:schemeClr val="bg1"/>
                    </a:solidFill>
                  </a:endParaRPr>
                </a:p>
              </p:txBody>
            </p:sp>
          </p:grpSp>
        </p:grpSp>
      </p:grpSp>
      <p:sp>
        <p:nvSpPr>
          <p:cNvPr id="147" name="Freeform: Shape 146">
            <a:extLst>
              <a:ext uri="{FF2B5EF4-FFF2-40B4-BE49-F238E27FC236}">
                <a16:creationId xmlns:a16="http://schemas.microsoft.com/office/drawing/2014/main" id="{6735B443-5EA7-40B0-9E42-9C6AC90852BD}"/>
              </a:ext>
            </a:extLst>
          </p:cNvPr>
          <p:cNvSpPr/>
          <p:nvPr/>
        </p:nvSpPr>
        <p:spPr>
          <a:xfrm flipH="1">
            <a:off x="5387174" y="3415884"/>
            <a:ext cx="1091309" cy="45719"/>
          </a:xfrm>
          <a:custGeom>
            <a:avLst/>
            <a:gdLst>
              <a:gd name="connsiteX0" fmla="*/ 0 w 746760"/>
              <a:gd name="connsiteY0" fmla="*/ 0 h 0"/>
              <a:gd name="connsiteX1" fmla="*/ 746760 w 746760"/>
              <a:gd name="connsiteY1" fmla="*/ 0 h 0"/>
            </a:gdLst>
            <a:ahLst/>
            <a:cxnLst>
              <a:cxn ang="0">
                <a:pos x="connsiteX0" y="connsiteY0"/>
              </a:cxn>
              <a:cxn ang="0">
                <a:pos x="connsiteX1" y="connsiteY1"/>
              </a:cxn>
            </a:cxnLst>
            <a:rect l="l" t="t" r="r" b="b"/>
            <a:pathLst>
              <a:path w="746760">
                <a:moveTo>
                  <a:pt x="0" y="0"/>
                </a:moveTo>
                <a:lnTo>
                  <a:pt x="746760" y="0"/>
                </a:lnTo>
              </a:path>
            </a:pathLst>
          </a:custGeom>
          <a:ln w="15875">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18" dirty="0">
              <a:solidFill>
                <a:schemeClr val="bg1"/>
              </a:solidFill>
              <a:latin typeface="Amazon Ember" panose="020B0603020204020204" pitchFamily="34" charset="0"/>
            </a:endParaRPr>
          </a:p>
        </p:txBody>
      </p:sp>
      <p:sp>
        <p:nvSpPr>
          <p:cNvPr id="149" name="Oval 148">
            <a:extLst>
              <a:ext uri="{FF2B5EF4-FFF2-40B4-BE49-F238E27FC236}">
                <a16:creationId xmlns:a16="http://schemas.microsoft.com/office/drawing/2014/main" id="{4EF72897-493C-41A5-A916-2FCB5892CFBC}"/>
              </a:ext>
            </a:extLst>
          </p:cNvPr>
          <p:cNvSpPr/>
          <p:nvPr/>
        </p:nvSpPr>
        <p:spPr>
          <a:xfrm>
            <a:off x="5772500" y="3262690"/>
            <a:ext cx="299466" cy="301752"/>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400" dirty="0">
                <a:solidFill>
                  <a:schemeClr val="bg1"/>
                </a:solidFill>
                <a:latin typeface="Amazon Ember"/>
              </a:rPr>
              <a:t>3</a:t>
            </a:r>
          </a:p>
        </p:txBody>
      </p:sp>
      <p:cxnSp>
        <p:nvCxnSpPr>
          <p:cNvPr id="156" name="Straight Connector 155">
            <a:extLst>
              <a:ext uri="{FF2B5EF4-FFF2-40B4-BE49-F238E27FC236}">
                <a16:creationId xmlns:a16="http://schemas.microsoft.com/office/drawing/2014/main" id="{44D520F6-BA5C-4B12-82B3-2293E8DE2682}"/>
              </a:ext>
            </a:extLst>
          </p:cNvPr>
          <p:cNvCxnSpPr>
            <a:cxnSpLocks/>
          </p:cNvCxnSpPr>
          <p:nvPr/>
        </p:nvCxnSpPr>
        <p:spPr>
          <a:xfrm>
            <a:off x="2811687" y="928629"/>
            <a:ext cx="0" cy="137160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138BD97-56C2-425B-9C07-D637D17A8617}"/>
              </a:ext>
            </a:extLst>
          </p:cNvPr>
          <p:cNvCxnSpPr>
            <a:cxnSpLocks/>
          </p:cNvCxnSpPr>
          <p:nvPr/>
        </p:nvCxnSpPr>
        <p:spPr>
          <a:xfrm>
            <a:off x="6130287" y="928629"/>
            <a:ext cx="0" cy="137160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F55C555-1C71-4BBB-81FC-A1CD77B1D263}"/>
              </a:ext>
            </a:extLst>
          </p:cNvPr>
          <p:cNvGrpSpPr/>
          <p:nvPr/>
        </p:nvGrpSpPr>
        <p:grpSpPr>
          <a:xfrm>
            <a:off x="452988" y="928630"/>
            <a:ext cx="1649256" cy="1146040"/>
            <a:chOff x="452988" y="928629"/>
            <a:chExt cx="1649256" cy="1146040"/>
          </a:xfrm>
        </p:grpSpPr>
        <p:sp>
          <p:nvSpPr>
            <p:cNvPr id="129" name="Text Placeholder 9">
              <a:extLst>
                <a:ext uri="{FF2B5EF4-FFF2-40B4-BE49-F238E27FC236}">
                  <a16:creationId xmlns:a16="http://schemas.microsoft.com/office/drawing/2014/main" id="{3810EABA-D904-43AC-BCBC-904808CA9FE0}"/>
                </a:ext>
              </a:extLst>
            </p:cNvPr>
            <p:cNvSpPr txBox="1">
              <a:spLocks/>
            </p:cNvSpPr>
            <p:nvPr/>
          </p:nvSpPr>
          <p:spPr>
            <a:xfrm>
              <a:off x="452988" y="1492971"/>
              <a:ext cx="1649256" cy="581698"/>
            </a:xfrm>
            <a:prstGeom prst="rect">
              <a:avLst/>
            </a:prstGeom>
          </p:spPr>
          <p:txBody>
            <a:bodyPr lIns="0" tIns="0" rIns="0" bIns="0">
              <a:sp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bg1"/>
                  </a:solidFill>
                </a:rPr>
                <a:t>Send data as</a:t>
              </a:r>
              <a:br>
                <a:rPr lang="en-US" sz="1400" dirty="0">
                  <a:solidFill>
                    <a:schemeClr val="bg1"/>
                  </a:solidFill>
                </a:rPr>
              </a:br>
              <a:r>
                <a:rPr lang="en-US" sz="1400" dirty="0">
                  <a:solidFill>
                    <a:schemeClr val="bg1"/>
                  </a:solidFill>
                </a:rPr>
                <a:t>JSON via REST APIs</a:t>
              </a:r>
            </a:p>
          </p:txBody>
        </p:sp>
        <p:sp>
          <p:nvSpPr>
            <p:cNvPr id="109" name="Oval 108">
              <a:extLst>
                <a:ext uri="{FF2B5EF4-FFF2-40B4-BE49-F238E27FC236}">
                  <a16:creationId xmlns:a16="http://schemas.microsoft.com/office/drawing/2014/main" id="{AAA89898-BBEC-4F11-8E33-301601410ABD}"/>
                </a:ext>
              </a:extLst>
            </p:cNvPr>
            <p:cNvSpPr/>
            <p:nvPr/>
          </p:nvSpPr>
          <p:spPr>
            <a:xfrm>
              <a:off x="452988" y="928629"/>
              <a:ext cx="457200" cy="460659"/>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lang="en-US" dirty="0">
                  <a:solidFill>
                    <a:schemeClr val="bg1"/>
                  </a:solidFill>
                  <a:latin typeface="Amazon Ember"/>
                </a:rPr>
                <a:t>1</a:t>
              </a:r>
            </a:p>
          </p:txBody>
        </p:sp>
      </p:grpSp>
      <p:grpSp>
        <p:nvGrpSpPr>
          <p:cNvPr id="37" name="Group 36">
            <a:extLst>
              <a:ext uri="{FF2B5EF4-FFF2-40B4-BE49-F238E27FC236}">
                <a16:creationId xmlns:a16="http://schemas.microsoft.com/office/drawing/2014/main" id="{CCA91B63-F6C8-41FD-B17C-50E62C9AF92B}"/>
              </a:ext>
            </a:extLst>
          </p:cNvPr>
          <p:cNvGrpSpPr/>
          <p:nvPr/>
        </p:nvGrpSpPr>
        <p:grpSpPr>
          <a:xfrm>
            <a:off x="3521130" y="928630"/>
            <a:ext cx="1899714" cy="1146040"/>
            <a:chOff x="3521130" y="928629"/>
            <a:chExt cx="1899714" cy="1146040"/>
          </a:xfrm>
        </p:grpSpPr>
        <p:sp>
          <p:nvSpPr>
            <p:cNvPr id="148" name="Text Placeholder 9">
              <a:extLst>
                <a:ext uri="{FF2B5EF4-FFF2-40B4-BE49-F238E27FC236}">
                  <a16:creationId xmlns:a16="http://schemas.microsoft.com/office/drawing/2014/main" id="{F2B915E6-50CF-4295-A18C-1A972A020B97}"/>
                </a:ext>
              </a:extLst>
            </p:cNvPr>
            <p:cNvSpPr txBox="1">
              <a:spLocks/>
            </p:cNvSpPr>
            <p:nvPr/>
          </p:nvSpPr>
          <p:spPr>
            <a:xfrm>
              <a:off x="3521130" y="1492971"/>
              <a:ext cx="1899714" cy="581698"/>
            </a:xfrm>
            <a:prstGeom prst="rect">
              <a:avLst/>
            </a:prstGeom>
          </p:spPr>
          <p:txBody>
            <a:bodyPr vert="horz" wrap="square" lIns="0" tIns="0" rIns="0" bIns="0" rtlCol="0" anchor="t" anchorCtr="0">
              <a:sp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1400" dirty="0">
                  <a:solidFill>
                    <a:schemeClr val="bg1"/>
                  </a:solidFill>
                </a:rPr>
                <a:t>Data is indexed—</a:t>
              </a:r>
              <a:br>
                <a:rPr lang="en-US" sz="1400" dirty="0">
                  <a:solidFill>
                    <a:schemeClr val="bg1"/>
                  </a:solidFill>
                </a:rPr>
              </a:br>
              <a:r>
                <a:rPr lang="en-US" sz="1400" dirty="0">
                  <a:solidFill>
                    <a:schemeClr val="bg1"/>
                  </a:solidFill>
                </a:rPr>
                <a:t>all fields searchable, including nested JSON</a:t>
              </a:r>
            </a:p>
          </p:txBody>
        </p:sp>
        <p:sp>
          <p:nvSpPr>
            <p:cNvPr id="119" name="Oval 118">
              <a:extLst>
                <a:ext uri="{FF2B5EF4-FFF2-40B4-BE49-F238E27FC236}">
                  <a16:creationId xmlns:a16="http://schemas.microsoft.com/office/drawing/2014/main" id="{FCE08087-0B3F-46DD-8771-326A8DB074B0}"/>
                </a:ext>
              </a:extLst>
            </p:cNvPr>
            <p:cNvSpPr/>
            <p:nvPr/>
          </p:nvSpPr>
          <p:spPr>
            <a:xfrm>
              <a:off x="3521130" y="928629"/>
              <a:ext cx="457200" cy="460659"/>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lang="en-US" sz="2100" dirty="0">
                  <a:solidFill>
                    <a:schemeClr val="bg1"/>
                  </a:solidFill>
                  <a:latin typeface="Amazon Ember"/>
                </a:rPr>
                <a:t>2</a:t>
              </a:r>
              <a:endParaRPr lang="en-US" dirty="0">
                <a:solidFill>
                  <a:schemeClr val="bg1"/>
                </a:solidFill>
                <a:latin typeface="Amazon Ember"/>
              </a:endParaRPr>
            </a:p>
          </p:txBody>
        </p:sp>
      </p:grpSp>
      <p:grpSp>
        <p:nvGrpSpPr>
          <p:cNvPr id="38" name="Group 37">
            <a:extLst>
              <a:ext uri="{FF2B5EF4-FFF2-40B4-BE49-F238E27FC236}">
                <a16:creationId xmlns:a16="http://schemas.microsoft.com/office/drawing/2014/main" id="{D0B29BC4-FAD9-40F6-B694-C1868CB74047}"/>
              </a:ext>
            </a:extLst>
          </p:cNvPr>
          <p:cNvGrpSpPr/>
          <p:nvPr/>
        </p:nvGrpSpPr>
        <p:grpSpPr>
          <a:xfrm>
            <a:off x="6839730" y="928630"/>
            <a:ext cx="1920241" cy="1339939"/>
            <a:chOff x="6839729" y="928629"/>
            <a:chExt cx="1920241" cy="1339939"/>
          </a:xfrm>
        </p:grpSpPr>
        <p:sp>
          <p:nvSpPr>
            <p:cNvPr id="154" name="Text Placeholder 9">
              <a:extLst>
                <a:ext uri="{FF2B5EF4-FFF2-40B4-BE49-F238E27FC236}">
                  <a16:creationId xmlns:a16="http://schemas.microsoft.com/office/drawing/2014/main" id="{9BEF4A4B-CDF6-403C-B912-28A4D993E228}"/>
                </a:ext>
              </a:extLst>
            </p:cNvPr>
            <p:cNvSpPr txBox="1">
              <a:spLocks/>
            </p:cNvSpPr>
            <p:nvPr/>
          </p:nvSpPr>
          <p:spPr>
            <a:xfrm>
              <a:off x="6839729" y="1492971"/>
              <a:ext cx="1920241" cy="775597"/>
            </a:xfrm>
            <a:prstGeom prst="rect">
              <a:avLst/>
            </a:prstGeom>
          </p:spPr>
          <p:txBody>
            <a:bodyPr vert="horz" wrap="square" lIns="0" tIns="0" rIns="0" bIns="0" rtlCol="0" anchor="t" anchorCtr="0">
              <a:spAutoFit/>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1400" dirty="0">
                  <a:solidFill>
                    <a:schemeClr val="bg1"/>
                  </a:solidFill>
                </a:rPr>
                <a:t>REST APIs, for fielded matching, Boolean expressions, sorting, and analysis </a:t>
              </a:r>
            </a:p>
          </p:txBody>
        </p:sp>
        <p:sp>
          <p:nvSpPr>
            <p:cNvPr id="142" name="Oval 141">
              <a:extLst>
                <a:ext uri="{FF2B5EF4-FFF2-40B4-BE49-F238E27FC236}">
                  <a16:creationId xmlns:a16="http://schemas.microsoft.com/office/drawing/2014/main" id="{FF48C12A-E939-4022-AE72-CFB73DAFA848}"/>
                </a:ext>
              </a:extLst>
            </p:cNvPr>
            <p:cNvSpPr/>
            <p:nvPr/>
          </p:nvSpPr>
          <p:spPr>
            <a:xfrm>
              <a:off x="6839729" y="928629"/>
              <a:ext cx="457200" cy="460659"/>
            </a:xfrm>
            <a:prstGeom prst="ellipse">
              <a:avLst/>
            </a:prstGeom>
            <a:solidFill>
              <a:srgbClr val="151C25"/>
            </a:solidFill>
            <a:ln w="19050">
              <a:solidFill>
                <a:schemeClr val="accent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lang="en-US" dirty="0">
                  <a:solidFill>
                    <a:schemeClr val="bg1"/>
                  </a:solidFill>
                  <a:latin typeface="Amazon Ember"/>
                </a:rPr>
                <a:t>3</a:t>
              </a:r>
            </a:p>
          </p:txBody>
        </p:sp>
      </p:grpSp>
      <p:grpSp>
        <p:nvGrpSpPr>
          <p:cNvPr id="34" name="Group 33">
            <a:extLst>
              <a:ext uri="{FF2B5EF4-FFF2-40B4-BE49-F238E27FC236}">
                <a16:creationId xmlns:a16="http://schemas.microsoft.com/office/drawing/2014/main" id="{F3EA633E-4107-4033-AA5C-A532E0EFB5F0}"/>
              </a:ext>
            </a:extLst>
          </p:cNvPr>
          <p:cNvGrpSpPr/>
          <p:nvPr/>
        </p:nvGrpSpPr>
        <p:grpSpPr>
          <a:xfrm>
            <a:off x="457200" y="2571751"/>
            <a:ext cx="2750820" cy="1722119"/>
            <a:chOff x="457200" y="2571751"/>
            <a:chExt cx="2750820" cy="1722119"/>
          </a:xfrm>
        </p:grpSpPr>
        <p:sp>
          <p:nvSpPr>
            <p:cNvPr id="77" name="Rectangle 76">
              <a:extLst>
                <a:ext uri="{FF2B5EF4-FFF2-40B4-BE49-F238E27FC236}">
                  <a16:creationId xmlns:a16="http://schemas.microsoft.com/office/drawing/2014/main" id="{370FB9DD-2C00-4023-9928-073AB2324A72}"/>
                </a:ext>
              </a:extLst>
            </p:cNvPr>
            <p:cNvSpPr/>
            <p:nvPr/>
          </p:nvSpPr>
          <p:spPr>
            <a:xfrm>
              <a:off x="457200" y="2571751"/>
              <a:ext cx="2750820" cy="1722119"/>
            </a:xfrm>
            <a:prstGeom prst="rect">
              <a:avLst/>
            </a:prstGeom>
            <a:solidFill>
              <a:schemeClr val="tx1">
                <a:lumMod val="50000"/>
              </a:schemeClr>
            </a:solidFill>
            <a:ln w="19050">
              <a:solidFill>
                <a:schemeClr val="tx1">
                  <a:lumMod val="60000"/>
                  <a:lumOff val="40000"/>
                </a:schemeClr>
              </a:solidFill>
              <a:prstDash val="dash"/>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18" dirty="0">
                <a:solidFill>
                  <a:schemeClr val="bg1"/>
                </a:solidFill>
                <a:latin typeface="Arial"/>
              </a:endParaRPr>
            </a:p>
          </p:txBody>
        </p:sp>
        <p:sp>
          <p:nvSpPr>
            <p:cNvPr id="40" name="TextBox 39">
              <a:extLst>
                <a:ext uri="{FF2B5EF4-FFF2-40B4-BE49-F238E27FC236}">
                  <a16:creationId xmlns:a16="http://schemas.microsoft.com/office/drawing/2014/main" id="{953EE03C-7B8D-4BFD-A6FB-A4AC64ACFA81}"/>
                </a:ext>
              </a:extLst>
            </p:cNvPr>
            <p:cNvSpPr txBox="1"/>
            <p:nvPr/>
          </p:nvSpPr>
          <p:spPr>
            <a:xfrm>
              <a:off x="1894840" y="3728621"/>
              <a:ext cx="1305560" cy="153888"/>
            </a:xfrm>
            <a:prstGeom prst="rect">
              <a:avLst/>
            </a:prstGeom>
            <a:noFill/>
          </p:spPr>
          <p:txBody>
            <a:bodyPr wrap="square" lIns="0" tIns="0" rIns="0" bIns="0" rtlCol="0">
              <a:spAutoFit/>
            </a:bodyPr>
            <a:lstStyle/>
            <a:p>
              <a:pPr algn="ctr" defTabSz="457209">
                <a:defRPr/>
              </a:pPr>
              <a:r>
                <a:rPr lang="en-US" sz="1000" dirty="0">
                  <a:solidFill>
                    <a:schemeClr val="bg1"/>
                  </a:solidFill>
                  <a:ea typeface="Amazon Ember" panose="020B0603020204020204" pitchFamily="34" charset="0"/>
                  <a:cs typeface="Amazon Ember" panose="020B0603020204020204" pitchFamily="34" charset="0"/>
                </a:rPr>
                <a:t>Application data</a:t>
              </a:r>
            </a:p>
          </p:txBody>
        </p:sp>
        <p:sp>
          <p:nvSpPr>
            <p:cNvPr id="41" name="TextBox 40">
              <a:extLst>
                <a:ext uri="{FF2B5EF4-FFF2-40B4-BE49-F238E27FC236}">
                  <a16:creationId xmlns:a16="http://schemas.microsoft.com/office/drawing/2014/main" id="{45A19950-E565-4509-9516-2BE1C4DE8FF1}"/>
                </a:ext>
              </a:extLst>
            </p:cNvPr>
            <p:cNvSpPr txBox="1"/>
            <p:nvPr/>
          </p:nvSpPr>
          <p:spPr>
            <a:xfrm>
              <a:off x="468351" y="3728621"/>
              <a:ext cx="1413694" cy="461665"/>
            </a:xfrm>
            <a:prstGeom prst="rect">
              <a:avLst/>
            </a:prstGeom>
            <a:noFill/>
          </p:spPr>
          <p:txBody>
            <a:bodyPr wrap="square" lIns="0" tIns="0" rIns="0" bIns="0" rtlCol="0">
              <a:spAutoFit/>
            </a:bodyPr>
            <a:lstStyle/>
            <a:p>
              <a:pPr algn="ctr" defTabSz="457209">
                <a:defRPr/>
              </a:pPr>
              <a:r>
                <a:rPr lang="en-US" sz="1000" dirty="0">
                  <a:solidFill>
                    <a:schemeClr val="bg1"/>
                  </a:solidFill>
                  <a:ea typeface="Amazon Ember" panose="020B0603020204020204" pitchFamily="34" charset="0"/>
                  <a:cs typeface="Amazon Ember" panose="020B0603020204020204" pitchFamily="34" charset="0"/>
                </a:rPr>
                <a:t>Server, application, network, AWS,</a:t>
              </a:r>
              <a:br>
                <a:rPr lang="en-US" sz="1000" dirty="0">
                  <a:solidFill>
                    <a:schemeClr val="bg1"/>
                  </a:solidFill>
                  <a:ea typeface="Amazon Ember" panose="020B0603020204020204" pitchFamily="34" charset="0"/>
                  <a:cs typeface="Amazon Ember" panose="020B0603020204020204" pitchFamily="34" charset="0"/>
                </a:rPr>
              </a:br>
              <a:r>
                <a:rPr lang="en-US" sz="1000" dirty="0">
                  <a:solidFill>
                    <a:schemeClr val="bg1"/>
                  </a:solidFill>
                  <a:ea typeface="Amazon Ember" panose="020B0603020204020204" pitchFamily="34" charset="0"/>
                  <a:cs typeface="Amazon Ember" panose="020B0603020204020204" pitchFamily="34" charset="0"/>
                </a:rPr>
                <a:t>and other logs</a:t>
              </a:r>
            </a:p>
          </p:txBody>
        </p:sp>
        <p:cxnSp>
          <p:nvCxnSpPr>
            <p:cNvPr id="42" name="Straight Connector 41">
              <a:extLst>
                <a:ext uri="{FF2B5EF4-FFF2-40B4-BE49-F238E27FC236}">
                  <a16:creationId xmlns:a16="http://schemas.microsoft.com/office/drawing/2014/main" id="{9C0ADF57-5686-4DD9-A485-67AC46970E64}"/>
                </a:ext>
              </a:extLst>
            </p:cNvPr>
            <p:cNvCxnSpPr>
              <a:cxnSpLocks/>
            </p:cNvCxnSpPr>
            <p:nvPr/>
          </p:nvCxnSpPr>
          <p:spPr>
            <a:xfrm flipH="1">
              <a:off x="1882045" y="2701290"/>
              <a:ext cx="2" cy="146304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3E8E4B7-35F9-482A-93B3-06306576AEC4}"/>
                </a:ext>
              </a:extLst>
            </p:cNvPr>
            <p:cNvGrpSpPr/>
            <p:nvPr/>
          </p:nvGrpSpPr>
          <p:grpSpPr>
            <a:xfrm>
              <a:off x="958994" y="2800068"/>
              <a:ext cx="362212" cy="702996"/>
              <a:chOff x="928764" y="2741396"/>
              <a:chExt cx="422672" cy="820340"/>
            </a:xfrm>
          </p:grpSpPr>
          <p:sp>
            <p:nvSpPr>
              <p:cNvPr id="9" name="Freeform: Shape 8">
                <a:extLst>
                  <a:ext uri="{FF2B5EF4-FFF2-40B4-BE49-F238E27FC236}">
                    <a16:creationId xmlns:a16="http://schemas.microsoft.com/office/drawing/2014/main" id="{A9106387-FB8F-4E89-AE6D-580C3EE9190F}"/>
                  </a:ext>
                </a:extLst>
              </p:cNvPr>
              <p:cNvSpPr/>
              <p:nvPr/>
            </p:nvSpPr>
            <p:spPr>
              <a:xfrm>
                <a:off x="1033538" y="2992022"/>
                <a:ext cx="160734" cy="5953"/>
              </a:xfrm>
              <a:custGeom>
                <a:avLst/>
                <a:gdLst>
                  <a:gd name="connsiteX0" fmla="*/ 0 w 160734"/>
                  <a:gd name="connsiteY0" fmla="*/ 0 h 0"/>
                  <a:gd name="connsiteX1" fmla="*/ 162520 w 160734"/>
                  <a:gd name="connsiteY1" fmla="*/ 0 h 0"/>
                </a:gdLst>
                <a:ahLst/>
                <a:cxnLst>
                  <a:cxn ang="0">
                    <a:pos x="connsiteX0" y="connsiteY0"/>
                  </a:cxn>
                  <a:cxn ang="0">
                    <a:pos x="connsiteX1" y="connsiteY1"/>
                  </a:cxn>
                </a:cxnLst>
                <a:rect l="l" t="t" r="r" b="b"/>
                <a:pathLst>
                  <a:path w="160734">
                    <a:moveTo>
                      <a:pt x="0" y="0"/>
                    </a:moveTo>
                    <a:lnTo>
                      <a:pt x="162520" y="0"/>
                    </a:lnTo>
                  </a:path>
                </a:pathLst>
              </a:custGeom>
              <a:noFill/>
              <a:ln w="19050" cap="flat">
                <a:solidFill>
                  <a:schemeClr val="tx1">
                    <a:lumMod val="60000"/>
                    <a:lumOff val="40000"/>
                  </a:schemeClr>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10" name="Freeform: Shape 9">
                <a:extLst>
                  <a:ext uri="{FF2B5EF4-FFF2-40B4-BE49-F238E27FC236}">
                    <a16:creationId xmlns:a16="http://schemas.microsoft.com/office/drawing/2014/main" id="{170CDA21-1C7F-43E9-92BE-EA5D284C73CF}"/>
                  </a:ext>
                </a:extLst>
              </p:cNvPr>
              <p:cNvSpPr/>
              <p:nvPr/>
            </p:nvSpPr>
            <p:spPr>
              <a:xfrm>
                <a:off x="1033538" y="3084891"/>
                <a:ext cx="160734" cy="5953"/>
              </a:xfrm>
              <a:custGeom>
                <a:avLst/>
                <a:gdLst>
                  <a:gd name="connsiteX0" fmla="*/ 0 w 160734"/>
                  <a:gd name="connsiteY0" fmla="*/ 0 h 0"/>
                  <a:gd name="connsiteX1" fmla="*/ 162520 w 160734"/>
                  <a:gd name="connsiteY1" fmla="*/ 0 h 0"/>
                </a:gdLst>
                <a:ahLst/>
                <a:cxnLst>
                  <a:cxn ang="0">
                    <a:pos x="connsiteX0" y="connsiteY0"/>
                  </a:cxn>
                  <a:cxn ang="0">
                    <a:pos x="connsiteX1" y="connsiteY1"/>
                  </a:cxn>
                </a:cxnLst>
                <a:rect l="l" t="t" r="r" b="b"/>
                <a:pathLst>
                  <a:path w="160734">
                    <a:moveTo>
                      <a:pt x="0" y="0"/>
                    </a:moveTo>
                    <a:lnTo>
                      <a:pt x="162520" y="0"/>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11" name="Freeform: Shape 10">
                <a:extLst>
                  <a:ext uri="{FF2B5EF4-FFF2-40B4-BE49-F238E27FC236}">
                    <a16:creationId xmlns:a16="http://schemas.microsoft.com/office/drawing/2014/main" id="{5ECAE3ED-8C4C-4E97-A77C-77F315D98223}"/>
                  </a:ext>
                </a:extLst>
              </p:cNvPr>
              <p:cNvSpPr/>
              <p:nvPr/>
            </p:nvSpPr>
            <p:spPr>
              <a:xfrm>
                <a:off x="1033538" y="2899155"/>
                <a:ext cx="160734" cy="5953"/>
              </a:xfrm>
              <a:custGeom>
                <a:avLst/>
                <a:gdLst>
                  <a:gd name="connsiteX0" fmla="*/ 0 w 160734"/>
                  <a:gd name="connsiteY0" fmla="*/ 0 h 0"/>
                  <a:gd name="connsiteX1" fmla="*/ 162520 w 160734"/>
                  <a:gd name="connsiteY1" fmla="*/ 0 h 0"/>
                </a:gdLst>
                <a:ahLst/>
                <a:cxnLst>
                  <a:cxn ang="0">
                    <a:pos x="connsiteX0" y="connsiteY0"/>
                  </a:cxn>
                  <a:cxn ang="0">
                    <a:pos x="connsiteX1" y="connsiteY1"/>
                  </a:cxn>
                </a:cxnLst>
                <a:rect l="l" t="t" r="r" b="b"/>
                <a:pathLst>
                  <a:path w="160734">
                    <a:moveTo>
                      <a:pt x="0" y="0"/>
                    </a:moveTo>
                    <a:lnTo>
                      <a:pt x="162520" y="0"/>
                    </a:lnTo>
                  </a:path>
                </a:pathLst>
              </a:custGeom>
              <a:noFill/>
              <a:ln w="19050" cap="flat">
                <a:solidFill>
                  <a:schemeClr val="tx1">
                    <a:lumMod val="60000"/>
                    <a:lumOff val="40000"/>
                  </a:schemeClr>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12" name="Freeform: Shape 11">
                <a:extLst>
                  <a:ext uri="{FF2B5EF4-FFF2-40B4-BE49-F238E27FC236}">
                    <a16:creationId xmlns:a16="http://schemas.microsoft.com/office/drawing/2014/main" id="{B95AF603-E4C4-4C8E-BF05-8463A5FF88EA}"/>
                  </a:ext>
                </a:extLst>
              </p:cNvPr>
              <p:cNvSpPr/>
              <p:nvPr/>
            </p:nvSpPr>
            <p:spPr>
              <a:xfrm>
                <a:off x="1223442" y="2887843"/>
                <a:ext cx="17859" cy="17859"/>
              </a:xfrm>
              <a:custGeom>
                <a:avLst/>
                <a:gdLst>
                  <a:gd name="connsiteX0" fmla="*/ 22622 w 17859"/>
                  <a:gd name="connsiteY0" fmla="*/ 11311 h 17859"/>
                  <a:gd name="connsiteX1" fmla="*/ 11311 w 17859"/>
                  <a:gd name="connsiteY1" fmla="*/ 22622 h 17859"/>
                  <a:gd name="connsiteX2" fmla="*/ 0 w 17859"/>
                  <a:gd name="connsiteY2" fmla="*/ 11311 h 17859"/>
                  <a:gd name="connsiteX3" fmla="*/ 11311 w 17859"/>
                  <a:gd name="connsiteY3" fmla="*/ 0 h 17859"/>
                  <a:gd name="connsiteX4" fmla="*/ 22622 w 17859"/>
                  <a:gd name="connsiteY4" fmla="*/ 11311 h 17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9" h="17859">
                    <a:moveTo>
                      <a:pt x="22622" y="11311"/>
                    </a:moveTo>
                    <a:cubicBezTo>
                      <a:pt x="22622" y="17558"/>
                      <a:pt x="17558" y="22622"/>
                      <a:pt x="11311" y="22622"/>
                    </a:cubicBezTo>
                    <a:cubicBezTo>
                      <a:pt x="5064" y="22622"/>
                      <a:pt x="0" y="17558"/>
                      <a:pt x="0" y="11311"/>
                    </a:cubicBezTo>
                    <a:cubicBezTo>
                      <a:pt x="0" y="5064"/>
                      <a:pt x="5064" y="0"/>
                      <a:pt x="11311" y="0"/>
                    </a:cubicBezTo>
                    <a:cubicBezTo>
                      <a:pt x="17558" y="0"/>
                      <a:pt x="22622" y="5064"/>
                      <a:pt x="22622" y="11311"/>
                    </a:cubicBezTo>
                    <a:close/>
                  </a:path>
                </a:pathLst>
              </a:custGeom>
              <a:solidFill>
                <a:schemeClr val="tx1"/>
              </a:solidFill>
              <a:ln w="19050" cap="flat">
                <a:solidFill>
                  <a:schemeClr val="accent2"/>
                </a:solidFill>
                <a:prstDash val="solid"/>
                <a:miter/>
              </a:ln>
            </p:spPr>
            <p:txBody>
              <a:bodyPr rtlCol="0" anchor="ctr"/>
              <a:lstStyle/>
              <a:p>
                <a:pPr defTabSz="457209">
                  <a:defRPr/>
                </a:pPr>
                <a:endParaRPr lang="en-US" sz="2100" dirty="0">
                  <a:solidFill>
                    <a:schemeClr val="bg1"/>
                  </a:solidFill>
                </a:endParaRPr>
              </a:p>
            </p:txBody>
          </p:sp>
          <p:sp>
            <p:nvSpPr>
              <p:cNvPr id="13" name="Freeform: Shape 12">
                <a:extLst>
                  <a:ext uri="{FF2B5EF4-FFF2-40B4-BE49-F238E27FC236}">
                    <a16:creationId xmlns:a16="http://schemas.microsoft.com/office/drawing/2014/main" id="{10329A44-92D5-46EA-AF03-4C94D5A20303}"/>
                  </a:ext>
                </a:extLst>
              </p:cNvPr>
              <p:cNvSpPr/>
              <p:nvPr/>
            </p:nvSpPr>
            <p:spPr>
              <a:xfrm>
                <a:off x="1223442" y="2980712"/>
                <a:ext cx="17859" cy="17859"/>
              </a:xfrm>
              <a:custGeom>
                <a:avLst/>
                <a:gdLst>
                  <a:gd name="connsiteX0" fmla="*/ 22622 w 17859"/>
                  <a:gd name="connsiteY0" fmla="*/ 11311 h 17859"/>
                  <a:gd name="connsiteX1" fmla="*/ 11311 w 17859"/>
                  <a:gd name="connsiteY1" fmla="*/ 22622 h 17859"/>
                  <a:gd name="connsiteX2" fmla="*/ 0 w 17859"/>
                  <a:gd name="connsiteY2" fmla="*/ 11311 h 17859"/>
                  <a:gd name="connsiteX3" fmla="*/ 11311 w 17859"/>
                  <a:gd name="connsiteY3" fmla="*/ 0 h 17859"/>
                  <a:gd name="connsiteX4" fmla="*/ 22622 w 17859"/>
                  <a:gd name="connsiteY4" fmla="*/ 11311 h 17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9" h="17859">
                    <a:moveTo>
                      <a:pt x="22622" y="11311"/>
                    </a:moveTo>
                    <a:cubicBezTo>
                      <a:pt x="22622" y="17558"/>
                      <a:pt x="17558" y="22622"/>
                      <a:pt x="11311" y="22622"/>
                    </a:cubicBezTo>
                    <a:cubicBezTo>
                      <a:pt x="5064" y="22622"/>
                      <a:pt x="0" y="17558"/>
                      <a:pt x="0" y="11311"/>
                    </a:cubicBezTo>
                    <a:cubicBezTo>
                      <a:pt x="0" y="5064"/>
                      <a:pt x="5064" y="0"/>
                      <a:pt x="11311" y="0"/>
                    </a:cubicBezTo>
                    <a:cubicBezTo>
                      <a:pt x="17558" y="0"/>
                      <a:pt x="22622" y="5064"/>
                      <a:pt x="22622" y="11311"/>
                    </a:cubicBezTo>
                    <a:close/>
                  </a:path>
                </a:pathLst>
              </a:custGeom>
              <a:solidFill>
                <a:schemeClr val="tx1"/>
              </a:solidFill>
              <a:ln w="19050" cap="flat">
                <a:solidFill>
                  <a:schemeClr val="accent2"/>
                </a:solidFill>
                <a:prstDash val="solid"/>
                <a:miter/>
              </a:ln>
            </p:spPr>
            <p:txBody>
              <a:bodyPr rtlCol="0" anchor="ctr"/>
              <a:lstStyle/>
              <a:p>
                <a:pPr defTabSz="457209">
                  <a:defRPr/>
                </a:pPr>
                <a:endParaRPr lang="en-US" sz="2100" dirty="0">
                  <a:solidFill>
                    <a:schemeClr val="bg1"/>
                  </a:solidFill>
                </a:endParaRPr>
              </a:p>
            </p:txBody>
          </p:sp>
          <p:sp>
            <p:nvSpPr>
              <p:cNvPr id="14" name="Freeform: Shape 13">
                <a:extLst>
                  <a:ext uri="{FF2B5EF4-FFF2-40B4-BE49-F238E27FC236}">
                    <a16:creationId xmlns:a16="http://schemas.microsoft.com/office/drawing/2014/main" id="{44FCDF4D-7E20-4AFE-9C4E-27EFE4CE3D8F}"/>
                  </a:ext>
                </a:extLst>
              </p:cNvPr>
              <p:cNvSpPr/>
              <p:nvPr/>
            </p:nvSpPr>
            <p:spPr>
              <a:xfrm>
                <a:off x="1223442" y="3073580"/>
                <a:ext cx="17859" cy="17859"/>
              </a:xfrm>
              <a:custGeom>
                <a:avLst/>
                <a:gdLst>
                  <a:gd name="connsiteX0" fmla="*/ 22622 w 17859"/>
                  <a:gd name="connsiteY0" fmla="*/ 11311 h 17859"/>
                  <a:gd name="connsiteX1" fmla="*/ 11311 w 17859"/>
                  <a:gd name="connsiteY1" fmla="*/ 22622 h 17859"/>
                  <a:gd name="connsiteX2" fmla="*/ 0 w 17859"/>
                  <a:gd name="connsiteY2" fmla="*/ 11311 h 17859"/>
                  <a:gd name="connsiteX3" fmla="*/ 11311 w 17859"/>
                  <a:gd name="connsiteY3" fmla="*/ 0 h 17859"/>
                  <a:gd name="connsiteX4" fmla="*/ 22622 w 17859"/>
                  <a:gd name="connsiteY4" fmla="*/ 11311 h 17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9" h="17859">
                    <a:moveTo>
                      <a:pt x="22622" y="11311"/>
                    </a:moveTo>
                    <a:cubicBezTo>
                      <a:pt x="22622" y="17558"/>
                      <a:pt x="17558" y="22622"/>
                      <a:pt x="11311" y="22622"/>
                    </a:cubicBezTo>
                    <a:cubicBezTo>
                      <a:pt x="5064" y="22622"/>
                      <a:pt x="0" y="17558"/>
                      <a:pt x="0" y="11311"/>
                    </a:cubicBezTo>
                    <a:cubicBezTo>
                      <a:pt x="0" y="5064"/>
                      <a:pt x="5064" y="0"/>
                      <a:pt x="11311" y="0"/>
                    </a:cubicBezTo>
                    <a:cubicBezTo>
                      <a:pt x="17558" y="0"/>
                      <a:pt x="22622" y="5064"/>
                      <a:pt x="22622" y="11311"/>
                    </a:cubicBezTo>
                    <a:close/>
                  </a:path>
                </a:pathLst>
              </a:custGeom>
              <a:solidFill>
                <a:schemeClr val="tx1"/>
              </a:solidFill>
              <a:ln w="19050" cap="flat">
                <a:solidFill>
                  <a:schemeClr val="accent2"/>
                </a:solidFill>
                <a:prstDash val="solid"/>
                <a:miter/>
              </a:ln>
            </p:spPr>
            <p:txBody>
              <a:bodyPr rtlCol="0" anchor="ctr"/>
              <a:lstStyle/>
              <a:p>
                <a:pPr defTabSz="457209">
                  <a:defRPr/>
                </a:pPr>
                <a:endParaRPr lang="en-US" sz="2100" dirty="0">
                  <a:solidFill>
                    <a:schemeClr val="bg1"/>
                  </a:solidFill>
                </a:endParaRPr>
              </a:p>
            </p:txBody>
          </p:sp>
          <p:sp>
            <p:nvSpPr>
              <p:cNvPr id="15" name="Freeform: Shape 14">
                <a:extLst>
                  <a:ext uri="{FF2B5EF4-FFF2-40B4-BE49-F238E27FC236}">
                    <a16:creationId xmlns:a16="http://schemas.microsoft.com/office/drawing/2014/main" id="{E6FB7BAB-FAD7-4C6B-9C42-02D9EBB701CE}"/>
                  </a:ext>
                </a:extLst>
              </p:cNvPr>
              <p:cNvSpPr/>
              <p:nvPr/>
            </p:nvSpPr>
            <p:spPr>
              <a:xfrm>
                <a:off x="988890" y="2852719"/>
                <a:ext cx="291703" cy="89297"/>
              </a:xfrm>
              <a:custGeom>
                <a:avLst/>
                <a:gdLst>
                  <a:gd name="connsiteX0" fmla="*/ 295275 w 291703"/>
                  <a:gd name="connsiteY0" fmla="*/ 92273 h 89296"/>
                  <a:gd name="connsiteX1" fmla="*/ 0 w 291703"/>
                  <a:gd name="connsiteY1" fmla="*/ 92273 h 89296"/>
                  <a:gd name="connsiteX2" fmla="*/ 0 w 291703"/>
                  <a:gd name="connsiteY2" fmla="*/ 11906 h 89296"/>
                  <a:gd name="connsiteX3" fmla="*/ 11906 w 291703"/>
                  <a:gd name="connsiteY3" fmla="*/ 0 h 89296"/>
                  <a:gd name="connsiteX4" fmla="*/ 282773 w 291703"/>
                  <a:gd name="connsiteY4" fmla="*/ 0 h 89296"/>
                  <a:gd name="connsiteX5" fmla="*/ 294680 w 291703"/>
                  <a:gd name="connsiteY5" fmla="*/ 11906 h 89296"/>
                  <a:gd name="connsiteX6" fmla="*/ 294680 w 291703"/>
                  <a:gd name="connsiteY6" fmla="*/ 92273 h 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703" h="89296">
                    <a:moveTo>
                      <a:pt x="295275" y="92273"/>
                    </a:moveTo>
                    <a:lnTo>
                      <a:pt x="0" y="92273"/>
                    </a:lnTo>
                    <a:lnTo>
                      <a:pt x="0" y="11906"/>
                    </a:lnTo>
                    <a:cubicBezTo>
                      <a:pt x="0" y="5358"/>
                      <a:pt x="5358" y="0"/>
                      <a:pt x="11906" y="0"/>
                    </a:cubicBezTo>
                    <a:lnTo>
                      <a:pt x="282773" y="0"/>
                    </a:lnTo>
                    <a:cubicBezTo>
                      <a:pt x="289322" y="0"/>
                      <a:pt x="294680" y="5358"/>
                      <a:pt x="294680" y="11906"/>
                    </a:cubicBezTo>
                    <a:lnTo>
                      <a:pt x="294680" y="92273"/>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6" name="Freeform: Shape 15">
                <a:extLst>
                  <a:ext uri="{FF2B5EF4-FFF2-40B4-BE49-F238E27FC236}">
                    <a16:creationId xmlns:a16="http://schemas.microsoft.com/office/drawing/2014/main" id="{F7143FBD-A7E2-4898-81A6-448AB2C0EAE1}"/>
                  </a:ext>
                </a:extLst>
              </p:cNvPr>
              <p:cNvSpPr/>
              <p:nvPr/>
            </p:nvSpPr>
            <p:spPr>
              <a:xfrm>
                <a:off x="988890" y="2945588"/>
                <a:ext cx="291703" cy="89297"/>
              </a:xfrm>
              <a:custGeom>
                <a:avLst/>
                <a:gdLst>
                  <a:gd name="connsiteX0" fmla="*/ 0 w 291703"/>
                  <a:gd name="connsiteY0" fmla="*/ 0 h 89296"/>
                  <a:gd name="connsiteX1" fmla="*/ 294680 w 291703"/>
                  <a:gd name="connsiteY1" fmla="*/ 0 h 89296"/>
                  <a:gd name="connsiteX2" fmla="*/ 294680 w 291703"/>
                  <a:gd name="connsiteY2" fmla="*/ 92869 h 89296"/>
                  <a:gd name="connsiteX3" fmla="*/ 0 w 291703"/>
                  <a:gd name="connsiteY3" fmla="*/ 92869 h 89296"/>
                </a:gdLst>
                <a:ahLst/>
                <a:cxnLst>
                  <a:cxn ang="0">
                    <a:pos x="connsiteX0" y="connsiteY0"/>
                  </a:cxn>
                  <a:cxn ang="0">
                    <a:pos x="connsiteX1" y="connsiteY1"/>
                  </a:cxn>
                  <a:cxn ang="0">
                    <a:pos x="connsiteX2" y="connsiteY2"/>
                  </a:cxn>
                  <a:cxn ang="0">
                    <a:pos x="connsiteX3" y="connsiteY3"/>
                  </a:cxn>
                </a:cxnLst>
                <a:rect l="l" t="t" r="r" b="b"/>
                <a:pathLst>
                  <a:path w="291703" h="89296">
                    <a:moveTo>
                      <a:pt x="0" y="0"/>
                    </a:moveTo>
                    <a:lnTo>
                      <a:pt x="294680" y="0"/>
                    </a:lnTo>
                    <a:lnTo>
                      <a:pt x="294680" y="92869"/>
                    </a:lnTo>
                    <a:lnTo>
                      <a:pt x="0" y="92869"/>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7" name="Freeform: Shape 16">
                <a:extLst>
                  <a:ext uri="{FF2B5EF4-FFF2-40B4-BE49-F238E27FC236}">
                    <a16:creationId xmlns:a16="http://schemas.microsoft.com/office/drawing/2014/main" id="{42BC173B-AF9A-47A6-885E-414C0D0B829F}"/>
                  </a:ext>
                </a:extLst>
              </p:cNvPr>
              <p:cNvSpPr/>
              <p:nvPr/>
            </p:nvSpPr>
            <p:spPr>
              <a:xfrm>
                <a:off x="988890" y="3038457"/>
                <a:ext cx="291703" cy="89297"/>
              </a:xfrm>
              <a:custGeom>
                <a:avLst/>
                <a:gdLst>
                  <a:gd name="connsiteX0" fmla="*/ 283369 w 291703"/>
                  <a:gd name="connsiteY0" fmla="*/ 92869 h 89296"/>
                  <a:gd name="connsiteX1" fmla="*/ 11906 w 291703"/>
                  <a:gd name="connsiteY1" fmla="*/ 92869 h 89296"/>
                  <a:gd name="connsiteX2" fmla="*/ 0 w 291703"/>
                  <a:gd name="connsiteY2" fmla="*/ 80962 h 89296"/>
                  <a:gd name="connsiteX3" fmla="*/ 0 w 291703"/>
                  <a:gd name="connsiteY3" fmla="*/ 0 h 89296"/>
                  <a:gd name="connsiteX4" fmla="*/ 294680 w 291703"/>
                  <a:gd name="connsiteY4" fmla="*/ 0 h 89296"/>
                  <a:gd name="connsiteX5" fmla="*/ 294680 w 291703"/>
                  <a:gd name="connsiteY5" fmla="*/ 80962 h 89296"/>
                  <a:gd name="connsiteX6" fmla="*/ 283369 w 291703"/>
                  <a:gd name="connsiteY6" fmla="*/ 92869 h 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703" h="89296">
                    <a:moveTo>
                      <a:pt x="283369" y="92869"/>
                    </a:moveTo>
                    <a:lnTo>
                      <a:pt x="11906" y="92869"/>
                    </a:lnTo>
                    <a:cubicBezTo>
                      <a:pt x="5358" y="92869"/>
                      <a:pt x="0" y="87511"/>
                      <a:pt x="0" y="80962"/>
                    </a:cubicBezTo>
                    <a:lnTo>
                      <a:pt x="0" y="0"/>
                    </a:lnTo>
                    <a:lnTo>
                      <a:pt x="294680" y="0"/>
                    </a:lnTo>
                    <a:lnTo>
                      <a:pt x="294680" y="80962"/>
                    </a:lnTo>
                    <a:cubicBezTo>
                      <a:pt x="295275" y="87511"/>
                      <a:pt x="289917" y="92869"/>
                      <a:pt x="283369" y="92869"/>
                    </a:cubicBez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19" name="Freeform: Shape 18">
                <a:extLst>
                  <a:ext uri="{FF2B5EF4-FFF2-40B4-BE49-F238E27FC236}">
                    <a16:creationId xmlns:a16="http://schemas.microsoft.com/office/drawing/2014/main" id="{B568081F-614C-4F0D-87D1-277A30A41EE1}"/>
                  </a:ext>
                </a:extLst>
              </p:cNvPr>
              <p:cNvSpPr/>
              <p:nvPr/>
            </p:nvSpPr>
            <p:spPr>
              <a:xfrm>
                <a:off x="928764" y="2741396"/>
                <a:ext cx="422672" cy="779859"/>
              </a:xfrm>
              <a:custGeom>
                <a:avLst/>
                <a:gdLst>
                  <a:gd name="connsiteX0" fmla="*/ 410766 w 422671"/>
                  <a:gd name="connsiteY0" fmla="*/ 784622 h 779859"/>
                  <a:gd name="connsiteX1" fmla="*/ 11906 w 422671"/>
                  <a:gd name="connsiteY1" fmla="*/ 784622 h 779859"/>
                  <a:gd name="connsiteX2" fmla="*/ 0 w 422671"/>
                  <a:gd name="connsiteY2" fmla="*/ 772716 h 779859"/>
                  <a:gd name="connsiteX3" fmla="*/ 0 w 422671"/>
                  <a:gd name="connsiteY3" fmla="*/ 11906 h 779859"/>
                  <a:gd name="connsiteX4" fmla="*/ 11906 w 422671"/>
                  <a:gd name="connsiteY4" fmla="*/ 0 h 779859"/>
                  <a:gd name="connsiteX5" fmla="*/ 410766 w 422671"/>
                  <a:gd name="connsiteY5" fmla="*/ 0 h 779859"/>
                  <a:gd name="connsiteX6" fmla="*/ 422672 w 422671"/>
                  <a:gd name="connsiteY6" fmla="*/ 11906 h 779859"/>
                  <a:gd name="connsiteX7" fmla="*/ 422672 w 422671"/>
                  <a:gd name="connsiteY7" fmla="*/ 772716 h 779859"/>
                  <a:gd name="connsiteX8" fmla="*/ 410766 w 422671"/>
                  <a:gd name="connsiteY8" fmla="*/ 784622 h 77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671" h="779859">
                    <a:moveTo>
                      <a:pt x="410766" y="784622"/>
                    </a:moveTo>
                    <a:lnTo>
                      <a:pt x="11906" y="784622"/>
                    </a:lnTo>
                    <a:cubicBezTo>
                      <a:pt x="5358" y="784622"/>
                      <a:pt x="0" y="779264"/>
                      <a:pt x="0" y="772716"/>
                    </a:cubicBezTo>
                    <a:lnTo>
                      <a:pt x="0" y="11906"/>
                    </a:lnTo>
                    <a:cubicBezTo>
                      <a:pt x="0" y="5358"/>
                      <a:pt x="5358" y="0"/>
                      <a:pt x="11906" y="0"/>
                    </a:cubicBezTo>
                    <a:lnTo>
                      <a:pt x="410766" y="0"/>
                    </a:lnTo>
                    <a:cubicBezTo>
                      <a:pt x="417314" y="0"/>
                      <a:pt x="422672" y="5358"/>
                      <a:pt x="422672" y="11906"/>
                    </a:cubicBezTo>
                    <a:lnTo>
                      <a:pt x="422672" y="772716"/>
                    </a:lnTo>
                    <a:cubicBezTo>
                      <a:pt x="422672" y="779264"/>
                      <a:pt x="417314" y="784622"/>
                      <a:pt x="410766" y="784622"/>
                    </a:cubicBezTo>
                    <a:close/>
                  </a:path>
                </a:pathLst>
              </a:custGeom>
              <a:noFill/>
              <a:ln w="19050"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20" name="Freeform: Shape 19">
                <a:extLst>
                  <a:ext uri="{FF2B5EF4-FFF2-40B4-BE49-F238E27FC236}">
                    <a16:creationId xmlns:a16="http://schemas.microsoft.com/office/drawing/2014/main" id="{70E403FA-23DF-4899-88A5-555AFEA12E35}"/>
                  </a:ext>
                </a:extLst>
              </p:cNvPr>
              <p:cNvSpPr/>
              <p:nvPr/>
            </p:nvSpPr>
            <p:spPr>
              <a:xfrm>
                <a:off x="1149624" y="3201571"/>
                <a:ext cx="35719" cy="35719"/>
              </a:xfrm>
              <a:custGeom>
                <a:avLst/>
                <a:gdLst>
                  <a:gd name="connsiteX0" fmla="*/ 0 w 35718"/>
                  <a:gd name="connsiteY0" fmla="*/ 0 h 35718"/>
                  <a:gd name="connsiteX1" fmla="*/ 38695 w 35718"/>
                  <a:gd name="connsiteY1" fmla="*/ 0 h 35718"/>
                  <a:gd name="connsiteX2" fmla="*/ 38695 w 35718"/>
                  <a:gd name="connsiteY2" fmla="*/ 38695 h 35718"/>
                  <a:gd name="connsiteX3" fmla="*/ 0 w 35718"/>
                  <a:gd name="connsiteY3" fmla="*/ 38695 h 35718"/>
                </a:gdLst>
                <a:ahLst/>
                <a:cxnLst>
                  <a:cxn ang="0">
                    <a:pos x="connsiteX0" y="connsiteY0"/>
                  </a:cxn>
                  <a:cxn ang="0">
                    <a:pos x="connsiteX1" y="connsiteY1"/>
                  </a:cxn>
                  <a:cxn ang="0">
                    <a:pos x="connsiteX2" y="connsiteY2"/>
                  </a:cxn>
                  <a:cxn ang="0">
                    <a:pos x="connsiteX3" y="connsiteY3"/>
                  </a:cxn>
                </a:cxnLst>
                <a:rect l="l" t="t" r="r" b="b"/>
                <a:pathLst>
                  <a:path w="35718" h="35718">
                    <a:moveTo>
                      <a:pt x="0" y="0"/>
                    </a:moveTo>
                    <a:lnTo>
                      <a:pt x="38695" y="0"/>
                    </a:lnTo>
                    <a:lnTo>
                      <a:pt x="38695" y="38695"/>
                    </a:lnTo>
                    <a:lnTo>
                      <a:pt x="0" y="38695"/>
                    </a:lnTo>
                    <a:close/>
                  </a:path>
                </a:pathLst>
              </a:custGeom>
              <a:solidFill>
                <a:schemeClr val="tx1"/>
              </a:solidFill>
              <a:ln w="19050" cap="rnd">
                <a:solidFill>
                  <a:schemeClr val="accent2"/>
                </a:solidFill>
                <a:prstDash val="solid"/>
                <a:round/>
                <a:headEnd/>
                <a:tailEnd/>
              </a:ln>
            </p:spPr>
            <p:txBody>
              <a:bodyPr rtlCol="0" anchor="ctr"/>
              <a:lstStyle/>
              <a:p>
                <a:pPr algn="ctr"/>
                <a:endParaRPr lang="en-US" sz="2118" dirty="0">
                  <a:solidFill>
                    <a:schemeClr val="bg1"/>
                  </a:solidFill>
                </a:endParaRPr>
              </a:p>
            </p:txBody>
          </p:sp>
          <p:sp>
            <p:nvSpPr>
              <p:cNvPr id="21" name="Freeform: Shape 20">
                <a:extLst>
                  <a:ext uri="{FF2B5EF4-FFF2-40B4-BE49-F238E27FC236}">
                    <a16:creationId xmlns:a16="http://schemas.microsoft.com/office/drawing/2014/main" id="{48BDCAA2-4FDA-479C-A0E1-CD11AF25FA23}"/>
                  </a:ext>
                </a:extLst>
              </p:cNvPr>
              <p:cNvSpPr/>
              <p:nvPr/>
            </p:nvSpPr>
            <p:spPr>
              <a:xfrm>
                <a:off x="1241897" y="3201571"/>
                <a:ext cx="35719" cy="35719"/>
              </a:xfrm>
              <a:custGeom>
                <a:avLst/>
                <a:gdLst>
                  <a:gd name="connsiteX0" fmla="*/ 0 w 35718"/>
                  <a:gd name="connsiteY0" fmla="*/ 0 h 35718"/>
                  <a:gd name="connsiteX1" fmla="*/ 38695 w 35718"/>
                  <a:gd name="connsiteY1" fmla="*/ 0 h 35718"/>
                  <a:gd name="connsiteX2" fmla="*/ 38695 w 35718"/>
                  <a:gd name="connsiteY2" fmla="*/ 38695 h 35718"/>
                  <a:gd name="connsiteX3" fmla="*/ 0 w 35718"/>
                  <a:gd name="connsiteY3" fmla="*/ 38695 h 35718"/>
                </a:gdLst>
                <a:ahLst/>
                <a:cxnLst>
                  <a:cxn ang="0">
                    <a:pos x="connsiteX0" y="connsiteY0"/>
                  </a:cxn>
                  <a:cxn ang="0">
                    <a:pos x="connsiteX1" y="connsiteY1"/>
                  </a:cxn>
                  <a:cxn ang="0">
                    <a:pos x="connsiteX2" y="connsiteY2"/>
                  </a:cxn>
                  <a:cxn ang="0">
                    <a:pos x="connsiteX3" y="connsiteY3"/>
                  </a:cxn>
                </a:cxnLst>
                <a:rect l="l" t="t" r="r" b="b"/>
                <a:pathLst>
                  <a:path w="35718" h="35718">
                    <a:moveTo>
                      <a:pt x="0" y="0"/>
                    </a:moveTo>
                    <a:lnTo>
                      <a:pt x="38695" y="0"/>
                    </a:lnTo>
                    <a:lnTo>
                      <a:pt x="38695" y="38695"/>
                    </a:lnTo>
                    <a:lnTo>
                      <a:pt x="0" y="38695"/>
                    </a:lnTo>
                    <a:close/>
                  </a:path>
                </a:pathLst>
              </a:custGeom>
              <a:solidFill>
                <a:schemeClr val="tx1"/>
              </a:solidFill>
              <a:ln w="19050" cap="rnd">
                <a:solidFill>
                  <a:schemeClr val="accent2"/>
                </a:solidFill>
                <a:prstDash val="solid"/>
                <a:round/>
                <a:headEnd/>
                <a:tailEnd/>
              </a:ln>
            </p:spPr>
            <p:txBody>
              <a:bodyPr rtlCol="0" anchor="ctr"/>
              <a:lstStyle/>
              <a:p>
                <a:pPr algn="ctr"/>
                <a:endParaRPr lang="en-US" sz="2118" dirty="0">
                  <a:solidFill>
                    <a:schemeClr val="bg1"/>
                  </a:solidFill>
                </a:endParaRPr>
              </a:p>
            </p:txBody>
          </p:sp>
          <p:sp>
            <p:nvSpPr>
              <p:cNvPr id="22" name="Freeform: Shape 21">
                <a:extLst>
                  <a:ext uri="{FF2B5EF4-FFF2-40B4-BE49-F238E27FC236}">
                    <a16:creationId xmlns:a16="http://schemas.microsoft.com/office/drawing/2014/main" id="{30D90182-8912-4564-B01C-ABA0AEE06F28}"/>
                  </a:ext>
                </a:extLst>
              </p:cNvPr>
              <p:cNvSpPr/>
              <p:nvPr/>
            </p:nvSpPr>
            <p:spPr>
              <a:xfrm>
                <a:off x="1149624" y="3302776"/>
                <a:ext cx="35719" cy="35719"/>
              </a:xfrm>
              <a:custGeom>
                <a:avLst/>
                <a:gdLst>
                  <a:gd name="connsiteX0" fmla="*/ 0 w 35718"/>
                  <a:gd name="connsiteY0" fmla="*/ 0 h 35718"/>
                  <a:gd name="connsiteX1" fmla="*/ 38695 w 35718"/>
                  <a:gd name="connsiteY1" fmla="*/ 0 h 35718"/>
                  <a:gd name="connsiteX2" fmla="*/ 38695 w 35718"/>
                  <a:gd name="connsiteY2" fmla="*/ 38695 h 35718"/>
                  <a:gd name="connsiteX3" fmla="*/ 0 w 35718"/>
                  <a:gd name="connsiteY3" fmla="*/ 38695 h 35718"/>
                </a:gdLst>
                <a:ahLst/>
                <a:cxnLst>
                  <a:cxn ang="0">
                    <a:pos x="connsiteX0" y="connsiteY0"/>
                  </a:cxn>
                  <a:cxn ang="0">
                    <a:pos x="connsiteX1" y="connsiteY1"/>
                  </a:cxn>
                  <a:cxn ang="0">
                    <a:pos x="connsiteX2" y="connsiteY2"/>
                  </a:cxn>
                  <a:cxn ang="0">
                    <a:pos x="connsiteX3" y="connsiteY3"/>
                  </a:cxn>
                </a:cxnLst>
                <a:rect l="l" t="t" r="r" b="b"/>
                <a:pathLst>
                  <a:path w="35718" h="35718">
                    <a:moveTo>
                      <a:pt x="0" y="0"/>
                    </a:moveTo>
                    <a:lnTo>
                      <a:pt x="38695" y="0"/>
                    </a:lnTo>
                    <a:lnTo>
                      <a:pt x="38695" y="38695"/>
                    </a:lnTo>
                    <a:lnTo>
                      <a:pt x="0" y="38695"/>
                    </a:lnTo>
                    <a:close/>
                  </a:path>
                </a:pathLst>
              </a:custGeom>
              <a:solidFill>
                <a:schemeClr val="tx1"/>
              </a:solidFill>
              <a:ln w="19050" cap="rnd">
                <a:solidFill>
                  <a:schemeClr val="accent2"/>
                </a:solidFill>
                <a:prstDash val="solid"/>
                <a:round/>
                <a:headEnd/>
                <a:tailEnd/>
              </a:ln>
            </p:spPr>
            <p:txBody>
              <a:bodyPr rtlCol="0" anchor="ctr"/>
              <a:lstStyle/>
              <a:p>
                <a:pPr algn="ctr"/>
                <a:endParaRPr lang="en-US" sz="2118" dirty="0">
                  <a:solidFill>
                    <a:schemeClr val="bg1"/>
                  </a:solidFill>
                </a:endParaRPr>
              </a:p>
            </p:txBody>
          </p:sp>
          <p:sp>
            <p:nvSpPr>
              <p:cNvPr id="24" name="Freeform: Shape 23">
                <a:extLst>
                  <a:ext uri="{FF2B5EF4-FFF2-40B4-BE49-F238E27FC236}">
                    <a16:creationId xmlns:a16="http://schemas.microsoft.com/office/drawing/2014/main" id="{B04E68ED-7AAB-4840-A120-C13D5BA67B00}"/>
                  </a:ext>
                </a:extLst>
              </p:cNvPr>
              <p:cNvSpPr/>
              <p:nvPr/>
            </p:nvSpPr>
            <p:spPr>
              <a:xfrm>
                <a:off x="1241897" y="3302776"/>
                <a:ext cx="35719" cy="35719"/>
              </a:xfrm>
              <a:custGeom>
                <a:avLst/>
                <a:gdLst>
                  <a:gd name="connsiteX0" fmla="*/ 0 w 35718"/>
                  <a:gd name="connsiteY0" fmla="*/ 0 h 35718"/>
                  <a:gd name="connsiteX1" fmla="*/ 38695 w 35718"/>
                  <a:gd name="connsiteY1" fmla="*/ 0 h 35718"/>
                  <a:gd name="connsiteX2" fmla="*/ 38695 w 35718"/>
                  <a:gd name="connsiteY2" fmla="*/ 38695 h 35718"/>
                  <a:gd name="connsiteX3" fmla="*/ 0 w 35718"/>
                  <a:gd name="connsiteY3" fmla="*/ 38695 h 35718"/>
                </a:gdLst>
                <a:ahLst/>
                <a:cxnLst>
                  <a:cxn ang="0">
                    <a:pos x="connsiteX0" y="connsiteY0"/>
                  </a:cxn>
                  <a:cxn ang="0">
                    <a:pos x="connsiteX1" y="connsiteY1"/>
                  </a:cxn>
                  <a:cxn ang="0">
                    <a:pos x="connsiteX2" y="connsiteY2"/>
                  </a:cxn>
                  <a:cxn ang="0">
                    <a:pos x="connsiteX3" y="connsiteY3"/>
                  </a:cxn>
                </a:cxnLst>
                <a:rect l="l" t="t" r="r" b="b"/>
                <a:pathLst>
                  <a:path w="35718" h="35718">
                    <a:moveTo>
                      <a:pt x="0" y="0"/>
                    </a:moveTo>
                    <a:lnTo>
                      <a:pt x="38695" y="0"/>
                    </a:lnTo>
                    <a:lnTo>
                      <a:pt x="38695" y="38695"/>
                    </a:lnTo>
                    <a:lnTo>
                      <a:pt x="0" y="38695"/>
                    </a:lnTo>
                    <a:close/>
                  </a:path>
                </a:pathLst>
              </a:custGeom>
              <a:solidFill>
                <a:schemeClr val="tx1"/>
              </a:solidFill>
              <a:ln w="19050" cap="rnd">
                <a:solidFill>
                  <a:schemeClr val="accent2"/>
                </a:solidFill>
                <a:prstDash val="solid"/>
                <a:round/>
                <a:headEnd/>
                <a:tailEnd/>
              </a:ln>
            </p:spPr>
            <p:txBody>
              <a:bodyPr rtlCol="0" anchor="ctr"/>
              <a:lstStyle/>
              <a:p>
                <a:pPr algn="ctr"/>
                <a:endParaRPr lang="en-US" sz="2118" dirty="0">
                  <a:solidFill>
                    <a:schemeClr val="bg1"/>
                  </a:solidFill>
                </a:endParaRPr>
              </a:p>
            </p:txBody>
          </p:sp>
          <p:sp>
            <p:nvSpPr>
              <p:cNvPr id="45" name="Freeform: Shape 44">
                <a:extLst>
                  <a:ext uri="{FF2B5EF4-FFF2-40B4-BE49-F238E27FC236}">
                    <a16:creationId xmlns:a16="http://schemas.microsoft.com/office/drawing/2014/main" id="{A16C3B55-12C2-44B1-866D-E04F83C39606}"/>
                  </a:ext>
                </a:extLst>
              </p:cNvPr>
              <p:cNvSpPr/>
              <p:nvPr/>
            </p:nvSpPr>
            <p:spPr>
              <a:xfrm>
                <a:off x="978770" y="3526017"/>
                <a:ext cx="95250" cy="35719"/>
              </a:xfrm>
              <a:custGeom>
                <a:avLst/>
                <a:gdLst>
                  <a:gd name="connsiteX0" fmla="*/ 0 w 95250"/>
                  <a:gd name="connsiteY0" fmla="*/ 0 h 35718"/>
                  <a:gd name="connsiteX1" fmla="*/ 100608 w 95250"/>
                  <a:gd name="connsiteY1" fmla="*/ 0 h 35718"/>
                  <a:gd name="connsiteX2" fmla="*/ 100608 w 95250"/>
                  <a:gd name="connsiteY2" fmla="*/ 37505 h 35718"/>
                  <a:gd name="connsiteX3" fmla="*/ 0 w 95250"/>
                  <a:gd name="connsiteY3" fmla="*/ 37505 h 35718"/>
                </a:gdLst>
                <a:ahLst/>
                <a:cxnLst>
                  <a:cxn ang="0">
                    <a:pos x="connsiteX0" y="connsiteY0"/>
                  </a:cxn>
                  <a:cxn ang="0">
                    <a:pos x="connsiteX1" y="connsiteY1"/>
                  </a:cxn>
                  <a:cxn ang="0">
                    <a:pos x="connsiteX2" y="connsiteY2"/>
                  </a:cxn>
                  <a:cxn ang="0">
                    <a:pos x="connsiteX3" y="connsiteY3"/>
                  </a:cxn>
                </a:cxnLst>
                <a:rect l="l" t="t" r="r" b="b"/>
                <a:pathLst>
                  <a:path w="95250" h="35718">
                    <a:moveTo>
                      <a:pt x="0" y="0"/>
                    </a:moveTo>
                    <a:lnTo>
                      <a:pt x="100608" y="0"/>
                    </a:lnTo>
                    <a:lnTo>
                      <a:pt x="100608" y="37505"/>
                    </a:lnTo>
                    <a:lnTo>
                      <a:pt x="0" y="37505"/>
                    </a:lnTo>
                    <a:close/>
                  </a:path>
                </a:pathLst>
              </a:custGeom>
              <a:solidFill>
                <a:schemeClr val="tx1">
                  <a:lumMod val="50000"/>
                </a:schemeClr>
              </a:solidFill>
              <a:ln w="19050" cap="rnd">
                <a:solidFill>
                  <a:schemeClr val="accent3">
                    <a:lumMod val="75000"/>
                  </a:schemeClr>
                </a:solidFill>
                <a:prstDash val="solid"/>
                <a:round/>
                <a:headEnd/>
                <a:tailEnd/>
              </a:ln>
            </p:spPr>
            <p:txBody>
              <a:bodyPr rtlCol="0" anchor="ctr"/>
              <a:lstStyle/>
              <a:p>
                <a:pPr algn="ctr"/>
                <a:endParaRPr lang="en-US" sz="2118" dirty="0">
                  <a:solidFill>
                    <a:schemeClr val="bg1"/>
                  </a:solidFill>
                </a:endParaRPr>
              </a:p>
            </p:txBody>
          </p:sp>
          <p:sp>
            <p:nvSpPr>
              <p:cNvPr id="53" name="Freeform: Shape 52">
                <a:extLst>
                  <a:ext uri="{FF2B5EF4-FFF2-40B4-BE49-F238E27FC236}">
                    <a16:creationId xmlns:a16="http://schemas.microsoft.com/office/drawing/2014/main" id="{6830C860-6424-4CCD-A68B-2F41636B9ACC}"/>
                  </a:ext>
                </a:extLst>
              </p:cNvPr>
              <p:cNvSpPr/>
              <p:nvPr/>
            </p:nvSpPr>
            <p:spPr>
              <a:xfrm>
                <a:off x="1210941" y="3526017"/>
                <a:ext cx="95250" cy="35719"/>
              </a:xfrm>
              <a:custGeom>
                <a:avLst/>
                <a:gdLst>
                  <a:gd name="connsiteX0" fmla="*/ 0 w 95250"/>
                  <a:gd name="connsiteY0" fmla="*/ 0 h 35718"/>
                  <a:gd name="connsiteX1" fmla="*/ 100608 w 95250"/>
                  <a:gd name="connsiteY1" fmla="*/ 0 h 35718"/>
                  <a:gd name="connsiteX2" fmla="*/ 100608 w 95250"/>
                  <a:gd name="connsiteY2" fmla="*/ 37505 h 35718"/>
                  <a:gd name="connsiteX3" fmla="*/ 0 w 95250"/>
                  <a:gd name="connsiteY3" fmla="*/ 37505 h 35718"/>
                </a:gdLst>
                <a:ahLst/>
                <a:cxnLst>
                  <a:cxn ang="0">
                    <a:pos x="connsiteX0" y="connsiteY0"/>
                  </a:cxn>
                  <a:cxn ang="0">
                    <a:pos x="connsiteX1" y="connsiteY1"/>
                  </a:cxn>
                  <a:cxn ang="0">
                    <a:pos x="connsiteX2" y="connsiteY2"/>
                  </a:cxn>
                  <a:cxn ang="0">
                    <a:pos x="connsiteX3" y="connsiteY3"/>
                  </a:cxn>
                </a:cxnLst>
                <a:rect l="l" t="t" r="r" b="b"/>
                <a:pathLst>
                  <a:path w="95250" h="35718">
                    <a:moveTo>
                      <a:pt x="0" y="0"/>
                    </a:moveTo>
                    <a:lnTo>
                      <a:pt x="100608" y="0"/>
                    </a:lnTo>
                    <a:lnTo>
                      <a:pt x="100608" y="37505"/>
                    </a:lnTo>
                    <a:lnTo>
                      <a:pt x="0" y="37505"/>
                    </a:lnTo>
                    <a:close/>
                  </a:path>
                </a:pathLst>
              </a:custGeom>
              <a:solidFill>
                <a:schemeClr val="tx1">
                  <a:lumMod val="50000"/>
                </a:schemeClr>
              </a:solidFill>
              <a:ln w="19050" cap="rnd">
                <a:solidFill>
                  <a:schemeClr val="accent3">
                    <a:lumMod val="75000"/>
                  </a:schemeClr>
                </a:solidFill>
                <a:prstDash val="solid"/>
                <a:round/>
                <a:headEnd/>
                <a:tailEnd/>
              </a:ln>
            </p:spPr>
            <p:txBody>
              <a:bodyPr rtlCol="0" anchor="ctr"/>
              <a:lstStyle/>
              <a:p>
                <a:pPr algn="ctr"/>
                <a:endParaRPr lang="en-US" sz="2118" dirty="0">
                  <a:solidFill>
                    <a:schemeClr val="bg1"/>
                  </a:solidFill>
                </a:endParaRPr>
              </a:p>
            </p:txBody>
          </p:sp>
        </p:grpSp>
        <p:grpSp>
          <p:nvGrpSpPr>
            <p:cNvPr id="23" name="Group 22">
              <a:extLst>
                <a:ext uri="{FF2B5EF4-FFF2-40B4-BE49-F238E27FC236}">
                  <a16:creationId xmlns:a16="http://schemas.microsoft.com/office/drawing/2014/main" id="{1157E33D-C0FD-4F0A-BFAC-51346126D9FB}"/>
                </a:ext>
              </a:extLst>
            </p:cNvPr>
            <p:cNvGrpSpPr/>
            <p:nvPr/>
          </p:nvGrpSpPr>
          <p:grpSpPr>
            <a:xfrm>
              <a:off x="2249424" y="2835211"/>
              <a:ext cx="643206" cy="632710"/>
              <a:chOff x="2195742" y="2779495"/>
              <a:chExt cx="750570" cy="738322"/>
            </a:xfrm>
          </p:grpSpPr>
          <p:grpSp>
            <p:nvGrpSpPr>
              <p:cNvPr id="8" name="Group 7">
                <a:extLst>
                  <a:ext uri="{FF2B5EF4-FFF2-40B4-BE49-F238E27FC236}">
                    <a16:creationId xmlns:a16="http://schemas.microsoft.com/office/drawing/2014/main" id="{F1538EB6-EC26-464D-9677-F06712AFEA34}"/>
                  </a:ext>
                </a:extLst>
              </p:cNvPr>
              <p:cNvGrpSpPr/>
              <p:nvPr/>
            </p:nvGrpSpPr>
            <p:grpSpPr>
              <a:xfrm>
                <a:off x="2384932" y="2779495"/>
                <a:ext cx="561380" cy="561381"/>
                <a:chOff x="2384932" y="2779495"/>
                <a:chExt cx="561380" cy="561381"/>
              </a:xfrm>
            </p:grpSpPr>
            <p:sp>
              <p:nvSpPr>
                <p:cNvPr id="55" name="Freeform: Shape 54">
                  <a:extLst>
                    <a:ext uri="{FF2B5EF4-FFF2-40B4-BE49-F238E27FC236}">
                      <a16:creationId xmlns:a16="http://schemas.microsoft.com/office/drawing/2014/main" id="{F4BF06E6-ECCC-4AC1-8FD0-5440C4BB588F}"/>
                    </a:ext>
                  </a:extLst>
                </p:cNvPr>
                <p:cNvSpPr/>
                <p:nvPr/>
              </p:nvSpPr>
              <p:spPr>
                <a:xfrm>
                  <a:off x="2497446" y="2779495"/>
                  <a:ext cx="5953" cy="83344"/>
                </a:xfrm>
                <a:custGeom>
                  <a:avLst/>
                  <a:gdLst>
                    <a:gd name="connsiteX0" fmla="*/ 0 w 0"/>
                    <a:gd name="connsiteY0" fmla="*/ 0 h 83343"/>
                    <a:gd name="connsiteX1" fmla="*/ 0 w 0"/>
                    <a:gd name="connsiteY1" fmla="*/ 84534 h 83343"/>
                  </a:gdLst>
                  <a:ahLst/>
                  <a:cxnLst>
                    <a:cxn ang="0">
                      <a:pos x="connsiteX0" y="connsiteY0"/>
                    </a:cxn>
                    <a:cxn ang="0">
                      <a:pos x="connsiteX1" y="connsiteY1"/>
                    </a:cxn>
                  </a:cxnLst>
                  <a:rect l="l" t="t" r="r" b="b"/>
                  <a:pathLst>
                    <a:path h="83343">
                      <a:moveTo>
                        <a:pt x="0" y="0"/>
                      </a:moveTo>
                      <a:lnTo>
                        <a:pt x="0" y="84534"/>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56" name="Freeform: Shape 55">
                  <a:extLst>
                    <a:ext uri="{FF2B5EF4-FFF2-40B4-BE49-F238E27FC236}">
                      <a16:creationId xmlns:a16="http://schemas.microsoft.com/office/drawing/2014/main" id="{9C6C9BD0-26C9-4EE4-9F75-71F180536AC4}"/>
                    </a:ext>
                  </a:extLst>
                </p:cNvPr>
                <p:cNvSpPr/>
                <p:nvPr/>
              </p:nvSpPr>
              <p:spPr>
                <a:xfrm>
                  <a:off x="2581981" y="2779495"/>
                  <a:ext cx="5953" cy="83344"/>
                </a:xfrm>
                <a:custGeom>
                  <a:avLst/>
                  <a:gdLst>
                    <a:gd name="connsiteX0" fmla="*/ 0 w 0"/>
                    <a:gd name="connsiteY0" fmla="*/ 0 h 83343"/>
                    <a:gd name="connsiteX1" fmla="*/ 0 w 0"/>
                    <a:gd name="connsiteY1" fmla="*/ 84534 h 83343"/>
                  </a:gdLst>
                  <a:ahLst/>
                  <a:cxnLst>
                    <a:cxn ang="0">
                      <a:pos x="connsiteX0" y="connsiteY0"/>
                    </a:cxn>
                    <a:cxn ang="0">
                      <a:pos x="connsiteX1" y="connsiteY1"/>
                    </a:cxn>
                  </a:cxnLst>
                  <a:rect l="l" t="t" r="r" b="b"/>
                  <a:pathLst>
                    <a:path h="83343">
                      <a:moveTo>
                        <a:pt x="0" y="0"/>
                      </a:moveTo>
                      <a:lnTo>
                        <a:pt x="0" y="84534"/>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57" name="Freeform: Shape 56">
                  <a:extLst>
                    <a:ext uri="{FF2B5EF4-FFF2-40B4-BE49-F238E27FC236}">
                      <a16:creationId xmlns:a16="http://schemas.microsoft.com/office/drawing/2014/main" id="{BCF95143-08FF-4379-94F5-C63A3BBDEFB4}"/>
                    </a:ext>
                  </a:extLst>
                </p:cNvPr>
                <p:cNvSpPr/>
                <p:nvPr/>
              </p:nvSpPr>
              <p:spPr>
                <a:xfrm>
                  <a:off x="2666516" y="2779495"/>
                  <a:ext cx="5953" cy="83344"/>
                </a:xfrm>
                <a:custGeom>
                  <a:avLst/>
                  <a:gdLst>
                    <a:gd name="connsiteX0" fmla="*/ 0 w 0"/>
                    <a:gd name="connsiteY0" fmla="*/ 0 h 83343"/>
                    <a:gd name="connsiteX1" fmla="*/ 0 w 0"/>
                    <a:gd name="connsiteY1" fmla="*/ 84534 h 83343"/>
                  </a:gdLst>
                  <a:ahLst/>
                  <a:cxnLst>
                    <a:cxn ang="0">
                      <a:pos x="connsiteX0" y="connsiteY0"/>
                    </a:cxn>
                    <a:cxn ang="0">
                      <a:pos x="connsiteX1" y="connsiteY1"/>
                    </a:cxn>
                  </a:cxnLst>
                  <a:rect l="l" t="t" r="r" b="b"/>
                  <a:pathLst>
                    <a:path h="83343">
                      <a:moveTo>
                        <a:pt x="0" y="0"/>
                      </a:moveTo>
                      <a:lnTo>
                        <a:pt x="0" y="84534"/>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58" name="Freeform: Shape 57">
                  <a:extLst>
                    <a:ext uri="{FF2B5EF4-FFF2-40B4-BE49-F238E27FC236}">
                      <a16:creationId xmlns:a16="http://schemas.microsoft.com/office/drawing/2014/main" id="{CA958CA7-8CFD-4129-AEE0-A177317D6AB1}"/>
                    </a:ext>
                  </a:extLst>
                </p:cNvPr>
                <p:cNvSpPr/>
                <p:nvPr/>
              </p:nvSpPr>
              <p:spPr>
                <a:xfrm>
                  <a:off x="2750454" y="2779495"/>
                  <a:ext cx="5953" cy="83344"/>
                </a:xfrm>
                <a:custGeom>
                  <a:avLst/>
                  <a:gdLst>
                    <a:gd name="connsiteX0" fmla="*/ 0 w 0"/>
                    <a:gd name="connsiteY0" fmla="*/ 0 h 83343"/>
                    <a:gd name="connsiteX1" fmla="*/ 0 w 0"/>
                    <a:gd name="connsiteY1" fmla="*/ 84534 h 83343"/>
                  </a:gdLst>
                  <a:ahLst/>
                  <a:cxnLst>
                    <a:cxn ang="0">
                      <a:pos x="connsiteX0" y="connsiteY0"/>
                    </a:cxn>
                    <a:cxn ang="0">
                      <a:pos x="connsiteX1" y="connsiteY1"/>
                    </a:cxn>
                  </a:cxnLst>
                  <a:rect l="l" t="t" r="r" b="b"/>
                  <a:pathLst>
                    <a:path h="83343">
                      <a:moveTo>
                        <a:pt x="0" y="0"/>
                      </a:moveTo>
                      <a:lnTo>
                        <a:pt x="0" y="84534"/>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59" name="Freeform: Shape 58">
                  <a:extLst>
                    <a:ext uri="{FF2B5EF4-FFF2-40B4-BE49-F238E27FC236}">
                      <a16:creationId xmlns:a16="http://schemas.microsoft.com/office/drawing/2014/main" id="{F0B879C6-7375-4DC8-9AA1-5579228C7BEE}"/>
                    </a:ext>
                  </a:extLst>
                </p:cNvPr>
                <p:cNvSpPr/>
                <p:nvPr/>
              </p:nvSpPr>
              <p:spPr>
                <a:xfrm>
                  <a:off x="2834989" y="2779495"/>
                  <a:ext cx="5953" cy="83344"/>
                </a:xfrm>
                <a:custGeom>
                  <a:avLst/>
                  <a:gdLst>
                    <a:gd name="connsiteX0" fmla="*/ 0 w 0"/>
                    <a:gd name="connsiteY0" fmla="*/ 0 h 83343"/>
                    <a:gd name="connsiteX1" fmla="*/ 0 w 0"/>
                    <a:gd name="connsiteY1" fmla="*/ 84534 h 83343"/>
                  </a:gdLst>
                  <a:ahLst/>
                  <a:cxnLst>
                    <a:cxn ang="0">
                      <a:pos x="connsiteX0" y="connsiteY0"/>
                    </a:cxn>
                    <a:cxn ang="0">
                      <a:pos x="connsiteX1" y="connsiteY1"/>
                    </a:cxn>
                  </a:cxnLst>
                  <a:rect l="l" t="t" r="r" b="b"/>
                  <a:pathLst>
                    <a:path h="83343">
                      <a:moveTo>
                        <a:pt x="0" y="0"/>
                      </a:moveTo>
                      <a:lnTo>
                        <a:pt x="0" y="84534"/>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60" name="Freeform: Shape 59">
                  <a:extLst>
                    <a:ext uri="{FF2B5EF4-FFF2-40B4-BE49-F238E27FC236}">
                      <a16:creationId xmlns:a16="http://schemas.microsoft.com/office/drawing/2014/main" id="{F1CDC125-1094-494A-9185-2819A1A95025}"/>
                    </a:ext>
                  </a:extLst>
                </p:cNvPr>
                <p:cNvSpPr/>
                <p:nvPr/>
              </p:nvSpPr>
              <p:spPr>
                <a:xfrm>
                  <a:off x="2666516" y="3257532"/>
                  <a:ext cx="5953" cy="83344"/>
                </a:xfrm>
                <a:custGeom>
                  <a:avLst/>
                  <a:gdLst>
                    <a:gd name="connsiteX0" fmla="*/ 0 w 0"/>
                    <a:gd name="connsiteY0" fmla="*/ 0 h 83343"/>
                    <a:gd name="connsiteX1" fmla="*/ 0 w 0"/>
                    <a:gd name="connsiteY1" fmla="*/ 84534 h 83343"/>
                  </a:gdLst>
                  <a:ahLst/>
                  <a:cxnLst>
                    <a:cxn ang="0">
                      <a:pos x="connsiteX0" y="connsiteY0"/>
                    </a:cxn>
                    <a:cxn ang="0">
                      <a:pos x="connsiteX1" y="connsiteY1"/>
                    </a:cxn>
                  </a:cxnLst>
                  <a:rect l="l" t="t" r="r" b="b"/>
                  <a:pathLst>
                    <a:path h="83343">
                      <a:moveTo>
                        <a:pt x="0" y="0"/>
                      </a:moveTo>
                      <a:lnTo>
                        <a:pt x="0" y="84534"/>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61" name="Freeform: Shape 60">
                  <a:extLst>
                    <a:ext uri="{FF2B5EF4-FFF2-40B4-BE49-F238E27FC236}">
                      <a16:creationId xmlns:a16="http://schemas.microsoft.com/office/drawing/2014/main" id="{F1BD623D-49FC-4CE0-8808-5054EC4AE639}"/>
                    </a:ext>
                  </a:extLst>
                </p:cNvPr>
                <p:cNvSpPr/>
                <p:nvPr/>
              </p:nvSpPr>
              <p:spPr>
                <a:xfrm>
                  <a:off x="2750454" y="3257532"/>
                  <a:ext cx="5953" cy="83344"/>
                </a:xfrm>
                <a:custGeom>
                  <a:avLst/>
                  <a:gdLst>
                    <a:gd name="connsiteX0" fmla="*/ 0 w 0"/>
                    <a:gd name="connsiteY0" fmla="*/ 0 h 83343"/>
                    <a:gd name="connsiteX1" fmla="*/ 0 w 0"/>
                    <a:gd name="connsiteY1" fmla="*/ 84534 h 83343"/>
                  </a:gdLst>
                  <a:ahLst/>
                  <a:cxnLst>
                    <a:cxn ang="0">
                      <a:pos x="connsiteX0" y="connsiteY0"/>
                    </a:cxn>
                    <a:cxn ang="0">
                      <a:pos x="connsiteX1" y="connsiteY1"/>
                    </a:cxn>
                  </a:cxnLst>
                  <a:rect l="l" t="t" r="r" b="b"/>
                  <a:pathLst>
                    <a:path h="83343">
                      <a:moveTo>
                        <a:pt x="0" y="0"/>
                      </a:moveTo>
                      <a:lnTo>
                        <a:pt x="0" y="84534"/>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62" name="Freeform: Shape 61">
                  <a:extLst>
                    <a:ext uri="{FF2B5EF4-FFF2-40B4-BE49-F238E27FC236}">
                      <a16:creationId xmlns:a16="http://schemas.microsoft.com/office/drawing/2014/main" id="{1F7D8031-EAD2-409F-ADC5-BE88A2593A2E}"/>
                    </a:ext>
                  </a:extLst>
                </p:cNvPr>
                <p:cNvSpPr/>
                <p:nvPr/>
              </p:nvSpPr>
              <p:spPr>
                <a:xfrm>
                  <a:off x="2834989" y="3257532"/>
                  <a:ext cx="5953" cy="83344"/>
                </a:xfrm>
                <a:custGeom>
                  <a:avLst/>
                  <a:gdLst>
                    <a:gd name="connsiteX0" fmla="*/ 0 w 0"/>
                    <a:gd name="connsiteY0" fmla="*/ 0 h 83343"/>
                    <a:gd name="connsiteX1" fmla="*/ 0 w 0"/>
                    <a:gd name="connsiteY1" fmla="*/ 84534 h 83343"/>
                  </a:gdLst>
                  <a:ahLst/>
                  <a:cxnLst>
                    <a:cxn ang="0">
                      <a:pos x="connsiteX0" y="connsiteY0"/>
                    </a:cxn>
                    <a:cxn ang="0">
                      <a:pos x="connsiteX1" y="connsiteY1"/>
                    </a:cxn>
                  </a:cxnLst>
                  <a:rect l="l" t="t" r="r" b="b"/>
                  <a:pathLst>
                    <a:path h="83343">
                      <a:moveTo>
                        <a:pt x="0" y="0"/>
                      </a:moveTo>
                      <a:lnTo>
                        <a:pt x="0" y="84534"/>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63" name="Freeform: Shape 62">
                  <a:extLst>
                    <a:ext uri="{FF2B5EF4-FFF2-40B4-BE49-F238E27FC236}">
                      <a16:creationId xmlns:a16="http://schemas.microsoft.com/office/drawing/2014/main" id="{0BE4EB6E-DFB3-4918-820F-DB4B0282C89D}"/>
                    </a:ext>
                  </a:extLst>
                </p:cNvPr>
                <p:cNvSpPr/>
                <p:nvPr/>
              </p:nvSpPr>
              <p:spPr>
                <a:xfrm>
                  <a:off x="2384932" y="2892010"/>
                  <a:ext cx="83344" cy="5953"/>
                </a:xfrm>
                <a:custGeom>
                  <a:avLst/>
                  <a:gdLst>
                    <a:gd name="connsiteX0" fmla="*/ 0 w 83343"/>
                    <a:gd name="connsiteY0" fmla="*/ 0 h 0"/>
                    <a:gd name="connsiteX1" fmla="*/ 84534 w 83343"/>
                    <a:gd name="connsiteY1" fmla="*/ 0 h 0"/>
                  </a:gdLst>
                  <a:ahLst/>
                  <a:cxnLst>
                    <a:cxn ang="0">
                      <a:pos x="connsiteX0" y="connsiteY0"/>
                    </a:cxn>
                    <a:cxn ang="0">
                      <a:pos x="connsiteX1" y="connsiteY1"/>
                    </a:cxn>
                  </a:cxnLst>
                  <a:rect l="l" t="t" r="r" b="b"/>
                  <a:pathLst>
                    <a:path w="83343">
                      <a:moveTo>
                        <a:pt x="0" y="0"/>
                      </a:moveTo>
                      <a:lnTo>
                        <a:pt x="84534" y="0"/>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64" name="Freeform: Shape 63">
                  <a:extLst>
                    <a:ext uri="{FF2B5EF4-FFF2-40B4-BE49-F238E27FC236}">
                      <a16:creationId xmlns:a16="http://schemas.microsoft.com/office/drawing/2014/main" id="{1D5B55B1-9048-4B0E-9ECC-405612F15CC9}"/>
                    </a:ext>
                  </a:extLst>
                </p:cNvPr>
                <p:cNvSpPr/>
                <p:nvPr/>
              </p:nvSpPr>
              <p:spPr>
                <a:xfrm>
                  <a:off x="2862968" y="3229552"/>
                  <a:ext cx="83344" cy="5953"/>
                </a:xfrm>
                <a:custGeom>
                  <a:avLst/>
                  <a:gdLst>
                    <a:gd name="connsiteX0" fmla="*/ 0 w 83343"/>
                    <a:gd name="connsiteY0" fmla="*/ 0 h 0"/>
                    <a:gd name="connsiteX1" fmla="*/ 84534 w 83343"/>
                    <a:gd name="connsiteY1" fmla="*/ 0 h 0"/>
                  </a:gdLst>
                  <a:ahLst/>
                  <a:cxnLst>
                    <a:cxn ang="0">
                      <a:pos x="connsiteX0" y="connsiteY0"/>
                    </a:cxn>
                    <a:cxn ang="0">
                      <a:pos x="connsiteX1" y="connsiteY1"/>
                    </a:cxn>
                  </a:cxnLst>
                  <a:rect l="l" t="t" r="r" b="b"/>
                  <a:pathLst>
                    <a:path w="83343">
                      <a:moveTo>
                        <a:pt x="0" y="0"/>
                      </a:moveTo>
                      <a:lnTo>
                        <a:pt x="84534" y="0"/>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65" name="Freeform: Shape 64">
                  <a:extLst>
                    <a:ext uri="{FF2B5EF4-FFF2-40B4-BE49-F238E27FC236}">
                      <a16:creationId xmlns:a16="http://schemas.microsoft.com/office/drawing/2014/main" id="{435A81F5-3468-4A20-802D-2B8265D27A36}"/>
                    </a:ext>
                  </a:extLst>
                </p:cNvPr>
                <p:cNvSpPr/>
                <p:nvPr/>
              </p:nvSpPr>
              <p:spPr>
                <a:xfrm>
                  <a:off x="2862968" y="3145018"/>
                  <a:ext cx="83344" cy="5953"/>
                </a:xfrm>
                <a:custGeom>
                  <a:avLst/>
                  <a:gdLst>
                    <a:gd name="connsiteX0" fmla="*/ 0 w 83343"/>
                    <a:gd name="connsiteY0" fmla="*/ 0 h 0"/>
                    <a:gd name="connsiteX1" fmla="*/ 84534 w 83343"/>
                    <a:gd name="connsiteY1" fmla="*/ 0 h 0"/>
                  </a:gdLst>
                  <a:ahLst/>
                  <a:cxnLst>
                    <a:cxn ang="0">
                      <a:pos x="connsiteX0" y="connsiteY0"/>
                    </a:cxn>
                    <a:cxn ang="0">
                      <a:pos x="connsiteX1" y="connsiteY1"/>
                    </a:cxn>
                  </a:cxnLst>
                  <a:rect l="l" t="t" r="r" b="b"/>
                  <a:pathLst>
                    <a:path w="83343">
                      <a:moveTo>
                        <a:pt x="0" y="0"/>
                      </a:moveTo>
                      <a:lnTo>
                        <a:pt x="84534" y="0"/>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66" name="Freeform: Shape 65">
                  <a:extLst>
                    <a:ext uri="{FF2B5EF4-FFF2-40B4-BE49-F238E27FC236}">
                      <a16:creationId xmlns:a16="http://schemas.microsoft.com/office/drawing/2014/main" id="{18730F0B-3897-4479-BE96-F8C06F0A3467}"/>
                    </a:ext>
                  </a:extLst>
                </p:cNvPr>
                <p:cNvSpPr/>
                <p:nvPr/>
              </p:nvSpPr>
              <p:spPr>
                <a:xfrm>
                  <a:off x="2862968" y="3061080"/>
                  <a:ext cx="83344" cy="5953"/>
                </a:xfrm>
                <a:custGeom>
                  <a:avLst/>
                  <a:gdLst>
                    <a:gd name="connsiteX0" fmla="*/ 0 w 83343"/>
                    <a:gd name="connsiteY0" fmla="*/ 0 h 0"/>
                    <a:gd name="connsiteX1" fmla="*/ 84534 w 83343"/>
                    <a:gd name="connsiteY1" fmla="*/ 0 h 0"/>
                  </a:gdLst>
                  <a:ahLst/>
                  <a:cxnLst>
                    <a:cxn ang="0">
                      <a:pos x="connsiteX0" y="connsiteY0"/>
                    </a:cxn>
                    <a:cxn ang="0">
                      <a:pos x="connsiteX1" y="connsiteY1"/>
                    </a:cxn>
                  </a:cxnLst>
                  <a:rect l="l" t="t" r="r" b="b"/>
                  <a:pathLst>
                    <a:path w="83343">
                      <a:moveTo>
                        <a:pt x="0" y="0"/>
                      </a:moveTo>
                      <a:lnTo>
                        <a:pt x="84534" y="0"/>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67" name="Freeform: Shape 66">
                  <a:extLst>
                    <a:ext uri="{FF2B5EF4-FFF2-40B4-BE49-F238E27FC236}">
                      <a16:creationId xmlns:a16="http://schemas.microsoft.com/office/drawing/2014/main" id="{E73058D4-6350-4D9E-AF28-486FB002DEB2}"/>
                    </a:ext>
                  </a:extLst>
                </p:cNvPr>
                <p:cNvSpPr/>
                <p:nvPr/>
              </p:nvSpPr>
              <p:spPr>
                <a:xfrm>
                  <a:off x="2862968" y="2976544"/>
                  <a:ext cx="83344" cy="5953"/>
                </a:xfrm>
                <a:custGeom>
                  <a:avLst/>
                  <a:gdLst>
                    <a:gd name="connsiteX0" fmla="*/ 0 w 83343"/>
                    <a:gd name="connsiteY0" fmla="*/ 0 h 0"/>
                    <a:gd name="connsiteX1" fmla="*/ 84534 w 83343"/>
                    <a:gd name="connsiteY1" fmla="*/ 0 h 0"/>
                  </a:gdLst>
                  <a:ahLst/>
                  <a:cxnLst>
                    <a:cxn ang="0">
                      <a:pos x="connsiteX0" y="connsiteY0"/>
                    </a:cxn>
                    <a:cxn ang="0">
                      <a:pos x="connsiteX1" y="connsiteY1"/>
                    </a:cxn>
                  </a:cxnLst>
                  <a:rect l="l" t="t" r="r" b="b"/>
                  <a:pathLst>
                    <a:path w="83343">
                      <a:moveTo>
                        <a:pt x="0" y="0"/>
                      </a:moveTo>
                      <a:lnTo>
                        <a:pt x="84534" y="0"/>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68" name="Freeform: Shape 67">
                  <a:extLst>
                    <a:ext uri="{FF2B5EF4-FFF2-40B4-BE49-F238E27FC236}">
                      <a16:creationId xmlns:a16="http://schemas.microsoft.com/office/drawing/2014/main" id="{D9C70A99-D9C8-4C56-8071-2247AD40C8FC}"/>
                    </a:ext>
                  </a:extLst>
                </p:cNvPr>
                <p:cNvSpPr/>
                <p:nvPr/>
              </p:nvSpPr>
              <p:spPr>
                <a:xfrm>
                  <a:off x="2862968" y="2892010"/>
                  <a:ext cx="83344" cy="5953"/>
                </a:xfrm>
                <a:custGeom>
                  <a:avLst/>
                  <a:gdLst>
                    <a:gd name="connsiteX0" fmla="*/ 0 w 83343"/>
                    <a:gd name="connsiteY0" fmla="*/ 0 h 0"/>
                    <a:gd name="connsiteX1" fmla="*/ 84534 w 83343"/>
                    <a:gd name="connsiteY1" fmla="*/ 0 h 0"/>
                  </a:gdLst>
                  <a:ahLst/>
                  <a:cxnLst>
                    <a:cxn ang="0">
                      <a:pos x="connsiteX0" y="connsiteY0"/>
                    </a:cxn>
                    <a:cxn ang="0">
                      <a:pos x="connsiteX1" y="connsiteY1"/>
                    </a:cxn>
                  </a:cxnLst>
                  <a:rect l="l" t="t" r="r" b="b"/>
                  <a:pathLst>
                    <a:path w="83343">
                      <a:moveTo>
                        <a:pt x="0" y="0"/>
                      </a:moveTo>
                      <a:lnTo>
                        <a:pt x="84534" y="0"/>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sp>
              <p:nvSpPr>
                <p:cNvPr id="74" name="Freeform: Shape 73">
                  <a:extLst>
                    <a:ext uri="{FF2B5EF4-FFF2-40B4-BE49-F238E27FC236}">
                      <a16:creationId xmlns:a16="http://schemas.microsoft.com/office/drawing/2014/main" id="{E105DB35-674A-45B2-9284-0ADEA5FFE113}"/>
                    </a:ext>
                  </a:extLst>
                </p:cNvPr>
                <p:cNvSpPr/>
                <p:nvPr/>
              </p:nvSpPr>
              <p:spPr>
                <a:xfrm>
                  <a:off x="2469466" y="2864030"/>
                  <a:ext cx="392906" cy="392906"/>
                </a:xfrm>
                <a:custGeom>
                  <a:avLst/>
                  <a:gdLst>
                    <a:gd name="connsiteX0" fmla="*/ 0 w 392906"/>
                    <a:gd name="connsiteY0" fmla="*/ 86320 h 392906"/>
                    <a:gd name="connsiteX1" fmla="*/ 0 w 392906"/>
                    <a:gd name="connsiteY1" fmla="*/ 20836 h 392906"/>
                    <a:gd name="connsiteX2" fmla="*/ 20836 w 392906"/>
                    <a:gd name="connsiteY2" fmla="*/ 0 h 392906"/>
                    <a:gd name="connsiteX3" fmla="*/ 372070 w 392906"/>
                    <a:gd name="connsiteY3" fmla="*/ 0 h 392906"/>
                    <a:gd name="connsiteX4" fmla="*/ 392906 w 392906"/>
                    <a:gd name="connsiteY4" fmla="*/ 20836 h 392906"/>
                    <a:gd name="connsiteX5" fmla="*/ 392906 w 392906"/>
                    <a:gd name="connsiteY5" fmla="*/ 372070 h 392906"/>
                    <a:gd name="connsiteX6" fmla="*/ 372070 w 392906"/>
                    <a:gd name="connsiteY6" fmla="*/ 392906 h 392906"/>
                    <a:gd name="connsiteX7" fmla="*/ 186333 w 392906"/>
                    <a:gd name="connsiteY7" fmla="*/ 392906 h 3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906" h="392906">
                      <a:moveTo>
                        <a:pt x="0" y="86320"/>
                      </a:moveTo>
                      <a:lnTo>
                        <a:pt x="0" y="20836"/>
                      </a:lnTo>
                      <a:cubicBezTo>
                        <a:pt x="0" y="8930"/>
                        <a:pt x="9525" y="0"/>
                        <a:pt x="20836" y="0"/>
                      </a:cubicBezTo>
                      <a:lnTo>
                        <a:pt x="372070" y="0"/>
                      </a:lnTo>
                      <a:cubicBezTo>
                        <a:pt x="383977" y="0"/>
                        <a:pt x="392906" y="9525"/>
                        <a:pt x="392906" y="20836"/>
                      </a:cubicBezTo>
                      <a:lnTo>
                        <a:pt x="392906" y="372070"/>
                      </a:lnTo>
                      <a:cubicBezTo>
                        <a:pt x="392906" y="383977"/>
                        <a:pt x="383381" y="392906"/>
                        <a:pt x="372070" y="392906"/>
                      </a:cubicBezTo>
                      <a:lnTo>
                        <a:pt x="186333" y="392906"/>
                      </a:lnTo>
                    </a:path>
                  </a:pathLst>
                </a:custGeom>
                <a:noFill/>
                <a:ln w="19050" cap="flat">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rtlCol="0" anchor="ctr"/>
                <a:lstStyle/>
                <a:p>
                  <a:endParaRPr lang="en-US" sz="2118" dirty="0">
                    <a:solidFill>
                      <a:schemeClr val="bg1"/>
                    </a:solidFill>
                  </a:endParaRPr>
                </a:p>
              </p:txBody>
            </p:sp>
          </p:grpSp>
          <p:grpSp>
            <p:nvGrpSpPr>
              <p:cNvPr id="7" name="Group 6">
                <a:extLst>
                  <a:ext uri="{FF2B5EF4-FFF2-40B4-BE49-F238E27FC236}">
                    <a16:creationId xmlns:a16="http://schemas.microsoft.com/office/drawing/2014/main" id="{5AF9C3D7-0932-4CA5-AD44-2AE1EE4C1CA8}"/>
                  </a:ext>
                </a:extLst>
              </p:cNvPr>
              <p:cNvGrpSpPr/>
              <p:nvPr/>
            </p:nvGrpSpPr>
            <p:grpSpPr>
              <a:xfrm>
                <a:off x="2195742" y="2964176"/>
                <a:ext cx="446484" cy="553641"/>
                <a:chOff x="1723046" y="3031110"/>
                <a:chExt cx="446484" cy="553641"/>
              </a:xfrm>
            </p:grpSpPr>
            <p:sp>
              <p:nvSpPr>
                <p:cNvPr id="70" name="Freeform: Shape 69">
                  <a:extLst>
                    <a:ext uri="{FF2B5EF4-FFF2-40B4-BE49-F238E27FC236}">
                      <a16:creationId xmlns:a16="http://schemas.microsoft.com/office/drawing/2014/main" id="{9D8CB955-BFC4-403B-BACE-DAD1D791EFD4}"/>
                    </a:ext>
                  </a:extLst>
                </p:cNvPr>
                <p:cNvSpPr/>
                <p:nvPr/>
              </p:nvSpPr>
              <p:spPr>
                <a:xfrm>
                  <a:off x="1723046" y="3031110"/>
                  <a:ext cx="446484" cy="142875"/>
                </a:xfrm>
                <a:custGeom>
                  <a:avLst/>
                  <a:gdLst>
                    <a:gd name="connsiteX0" fmla="*/ 446484 w 446484"/>
                    <a:gd name="connsiteY0" fmla="*/ 77986 h 142875"/>
                    <a:gd name="connsiteX1" fmla="*/ 223242 w 446484"/>
                    <a:gd name="connsiteY1" fmla="*/ 147638 h 142875"/>
                    <a:gd name="connsiteX2" fmla="*/ 0 w 446484"/>
                    <a:gd name="connsiteY2" fmla="*/ 77986 h 142875"/>
                    <a:gd name="connsiteX3" fmla="*/ 223242 w 446484"/>
                    <a:gd name="connsiteY3" fmla="*/ 0 h 142875"/>
                    <a:gd name="connsiteX4" fmla="*/ 446484 w 446484"/>
                    <a:gd name="connsiteY4" fmla="*/ 77986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84" h="142875">
                      <a:moveTo>
                        <a:pt x="446484" y="77986"/>
                      </a:moveTo>
                      <a:cubicBezTo>
                        <a:pt x="446484" y="116086"/>
                        <a:pt x="352425" y="147638"/>
                        <a:pt x="223242" y="147638"/>
                      </a:cubicBezTo>
                      <a:cubicBezTo>
                        <a:pt x="94059" y="147638"/>
                        <a:pt x="0" y="116681"/>
                        <a:pt x="0" y="77986"/>
                      </a:cubicBezTo>
                      <a:cubicBezTo>
                        <a:pt x="0" y="39886"/>
                        <a:pt x="94059" y="0"/>
                        <a:pt x="223242" y="0"/>
                      </a:cubicBezTo>
                      <a:cubicBezTo>
                        <a:pt x="352425" y="0"/>
                        <a:pt x="446484" y="39291"/>
                        <a:pt x="446484" y="77986"/>
                      </a:cubicBezTo>
                      <a:close/>
                    </a:path>
                  </a:pathLst>
                </a:custGeom>
                <a:noFill/>
                <a:ln w="19050"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71" name="Freeform: Shape 70">
                  <a:extLst>
                    <a:ext uri="{FF2B5EF4-FFF2-40B4-BE49-F238E27FC236}">
                      <a16:creationId xmlns:a16="http://schemas.microsoft.com/office/drawing/2014/main" id="{E921E418-A88C-474E-B8E1-FD25145E6ED8}"/>
                    </a:ext>
                  </a:extLst>
                </p:cNvPr>
                <p:cNvSpPr/>
                <p:nvPr/>
              </p:nvSpPr>
              <p:spPr>
                <a:xfrm>
                  <a:off x="1726056" y="3247209"/>
                  <a:ext cx="440531" cy="65484"/>
                </a:xfrm>
                <a:custGeom>
                  <a:avLst/>
                  <a:gdLst>
                    <a:gd name="connsiteX0" fmla="*/ 446484 w 446484"/>
                    <a:gd name="connsiteY0" fmla="*/ 0 h 65484"/>
                    <a:gd name="connsiteX1" fmla="*/ 223242 w 446484"/>
                    <a:gd name="connsiteY1" fmla="*/ 69652 h 65484"/>
                    <a:gd name="connsiteX2" fmla="*/ 0 w 446484"/>
                    <a:gd name="connsiteY2" fmla="*/ 0 h 65484"/>
                  </a:gdLst>
                  <a:ahLst/>
                  <a:cxnLst>
                    <a:cxn ang="0">
                      <a:pos x="connsiteX0" y="connsiteY0"/>
                    </a:cxn>
                    <a:cxn ang="0">
                      <a:pos x="connsiteX1" y="connsiteY1"/>
                    </a:cxn>
                    <a:cxn ang="0">
                      <a:pos x="connsiteX2" y="connsiteY2"/>
                    </a:cxn>
                  </a:cxnLst>
                  <a:rect l="l" t="t" r="r" b="b"/>
                  <a:pathLst>
                    <a:path w="446484" h="65484">
                      <a:moveTo>
                        <a:pt x="446484" y="0"/>
                      </a:moveTo>
                      <a:cubicBezTo>
                        <a:pt x="446484" y="38100"/>
                        <a:pt x="352425" y="69652"/>
                        <a:pt x="223242" y="69652"/>
                      </a:cubicBezTo>
                      <a:cubicBezTo>
                        <a:pt x="94059" y="69652"/>
                        <a:pt x="0" y="38695"/>
                        <a:pt x="0" y="0"/>
                      </a:cubicBezTo>
                    </a:path>
                  </a:pathLst>
                </a:custGeom>
                <a:noFill/>
                <a:ln w="19050"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72" name="Freeform: Shape 71">
                  <a:extLst>
                    <a:ext uri="{FF2B5EF4-FFF2-40B4-BE49-F238E27FC236}">
                      <a16:creationId xmlns:a16="http://schemas.microsoft.com/office/drawing/2014/main" id="{29499897-4836-4A5F-872F-E330658212DE}"/>
                    </a:ext>
                  </a:extLst>
                </p:cNvPr>
                <p:cNvSpPr/>
                <p:nvPr/>
              </p:nvSpPr>
              <p:spPr>
                <a:xfrm>
                  <a:off x="1723046" y="3384131"/>
                  <a:ext cx="446484" cy="65484"/>
                </a:xfrm>
                <a:custGeom>
                  <a:avLst/>
                  <a:gdLst>
                    <a:gd name="connsiteX0" fmla="*/ 446484 w 446484"/>
                    <a:gd name="connsiteY0" fmla="*/ 0 h 65484"/>
                    <a:gd name="connsiteX1" fmla="*/ 223242 w 446484"/>
                    <a:gd name="connsiteY1" fmla="*/ 69652 h 65484"/>
                    <a:gd name="connsiteX2" fmla="*/ 0 w 446484"/>
                    <a:gd name="connsiteY2" fmla="*/ 0 h 65484"/>
                  </a:gdLst>
                  <a:ahLst/>
                  <a:cxnLst>
                    <a:cxn ang="0">
                      <a:pos x="connsiteX0" y="connsiteY0"/>
                    </a:cxn>
                    <a:cxn ang="0">
                      <a:pos x="connsiteX1" y="connsiteY1"/>
                    </a:cxn>
                    <a:cxn ang="0">
                      <a:pos x="connsiteX2" y="connsiteY2"/>
                    </a:cxn>
                  </a:cxnLst>
                  <a:rect l="l" t="t" r="r" b="b"/>
                  <a:pathLst>
                    <a:path w="446484" h="65484">
                      <a:moveTo>
                        <a:pt x="446484" y="0"/>
                      </a:moveTo>
                      <a:cubicBezTo>
                        <a:pt x="446484" y="38100"/>
                        <a:pt x="352425" y="69652"/>
                        <a:pt x="223242" y="69652"/>
                      </a:cubicBezTo>
                      <a:cubicBezTo>
                        <a:pt x="94059" y="69652"/>
                        <a:pt x="0" y="38695"/>
                        <a:pt x="0" y="0"/>
                      </a:cubicBezTo>
                    </a:path>
                  </a:pathLst>
                </a:custGeom>
                <a:noFill/>
                <a:ln w="19050"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sp>
              <p:nvSpPr>
                <p:cNvPr id="73" name="Freeform: Shape 72">
                  <a:extLst>
                    <a:ext uri="{FF2B5EF4-FFF2-40B4-BE49-F238E27FC236}">
                      <a16:creationId xmlns:a16="http://schemas.microsoft.com/office/drawing/2014/main" id="{9FDEACC4-D1BA-4B07-BE48-4B4A51DE144E}"/>
                    </a:ext>
                  </a:extLst>
                </p:cNvPr>
                <p:cNvSpPr/>
                <p:nvPr/>
              </p:nvSpPr>
              <p:spPr>
                <a:xfrm>
                  <a:off x="1723641" y="3031110"/>
                  <a:ext cx="440531" cy="553641"/>
                </a:xfrm>
                <a:custGeom>
                  <a:avLst/>
                  <a:gdLst>
                    <a:gd name="connsiteX0" fmla="*/ 223242 w 440531"/>
                    <a:gd name="connsiteY0" fmla="*/ 0 h 553640"/>
                    <a:gd name="connsiteX1" fmla="*/ 0 w 440531"/>
                    <a:gd name="connsiteY1" fmla="*/ 81558 h 553640"/>
                    <a:gd name="connsiteX2" fmla="*/ 0 w 440531"/>
                    <a:gd name="connsiteY2" fmla="*/ 248245 h 553640"/>
                    <a:gd name="connsiteX3" fmla="*/ 0 w 440531"/>
                    <a:gd name="connsiteY3" fmla="*/ 399455 h 553640"/>
                    <a:gd name="connsiteX4" fmla="*/ 0 w 440531"/>
                    <a:gd name="connsiteY4" fmla="*/ 473273 h 553640"/>
                    <a:gd name="connsiteX5" fmla="*/ 121444 w 440531"/>
                    <a:gd name="connsiteY5" fmla="*/ 546497 h 553640"/>
                    <a:gd name="connsiteX6" fmla="*/ 175617 w 440531"/>
                    <a:gd name="connsiteY6" fmla="*/ 553045 h 553640"/>
                    <a:gd name="connsiteX7" fmla="*/ 198834 w 440531"/>
                    <a:gd name="connsiteY7" fmla="*/ 554236 h 553640"/>
                    <a:gd name="connsiteX8" fmla="*/ 222647 w 440531"/>
                    <a:gd name="connsiteY8" fmla="*/ 554831 h 553640"/>
                    <a:gd name="connsiteX9" fmla="*/ 222647 w 440531"/>
                    <a:gd name="connsiteY9" fmla="*/ 554831 h 553640"/>
                    <a:gd name="connsiteX10" fmla="*/ 222647 w 440531"/>
                    <a:gd name="connsiteY10" fmla="*/ 554831 h 553640"/>
                    <a:gd name="connsiteX11" fmla="*/ 246459 w 440531"/>
                    <a:gd name="connsiteY11" fmla="*/ 554236 h 553640"/>
                    <a:gd name="connsiteX12" fmla="*/ 269677 w 440531"/>
                    <a:gd name="connsiteY12" fmla="*/ 553045 h 553640"/>
                    <a:gd name="connsiteX13" fmla="*/ 323850 w 440531"/>
                    <a:gd name="connsiteY13" fmla="*/ 546497 h 553640"/>
                    <a:gd name="connsiteX14" fmla="*/ 445294 w 440531"/>
                    <a:gd name="connsiteY14" fmla="*/ 473273 h 553640"/>
                    <a:gd name="connsiteX15" fmla="*/ 445294 w 440531"/>
                    <a:gd name="connsiteY15" fmla="*/ 397669 h 553640"/>
                    <a:gd name="connsiteX16" fmla="*/ 445294 w 440531"/>
                    <a:gd name="connsiteY16" fmla="*/ 246459 h 553640"/>
                    <a:gd name="connsiteX17" fmla="*/ 445294 w 440531"/>
                    <a:gd name="connsiteY17" fmla="*/ 207764 h 553640"/>
                    <a:gd name="connsiteX18" fmla="*/ 445294 w 440531"/>
                    <a:gd name="connsiteY18" fmla="*/ 80962 h 553640"/>
                    <a:gd name="connsiteX19" fmla="*/ 223242 w 440531"/>
                    <a:gd name="connsiteY19" fmla="*/ 0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531" h="553640">
                      <a:moveTo>
                        <a:pt x="223242" y="0"/>
                      </a:moveTo>
                      <a:cubicBezTo>
                        <a:pt x="94059" y="0"/>
                        <a:pt x="0" y="36314"/>
                        <a:pt x="0" y="81558"/>
                      </a:cubicBezTo>
                      <a:lnTo>
                        <a:pt x="0" y="248245"/>
                      </a:lnTo>
                      <a:lnTo>
                        <a:pt x="0" y="399455"/>
                      </a:lnTo>
                      <a:lnTo>
                        <a:pt x="0" y="473273"/>
                      </a:lnTo>
                      <a:cubicBezTo>
                        <a:pt x="0" y="505420"/>
                        <a:pt x="43458" y="533400"/>
                        <a:pt x="121444" y="546497"/>
                      </a:cubicBezTo>
                      <a:cubicBezTo>
                        <a:pt x="138708" y="549473"/>
                        <a:pt x="156567" y="551259"/>
                        <a:pt x="175617" y="553045"/>
                      </a:cubicBezTo>
                      <a:cubicBezTo>
                        <a:pt x="183356" y="553641"/>
                        <a:pt x="191095" y="554236"/>
                        <a:pt x="198834" y="554236"/>
                      </a:cubicBezTo>
                      <a:cubicBezTo>
                        <a:pt x="206573" y="554236"/>
                        <a:pt x="214908" y="554831"/>
                        <a:pt x="222647" y="554831"/>
                      </a:cubicBezTo>
                      <a:lnTo>
                        <a:pt x="222647" y="554831"/>
                      </a:lnTo>
                      <a:lnTo>
                        <a:pt x="222647" y="554831"/>
                      </a:lnTo>
                      <a:cubicBezTo>
                        <a:pt x="230981" y="554831"/>
                        <a:pt x="238720" y="554831"/>
                        <a:pt x="246459" y="554236"/>
                      </a:cubicBezTo>
                      <a:cubicBezTo>
                        <a:pt x="254198" y="554236"/>
                        <a:pt x="261938" y="553641"/>
                        <a:pt x="269677" y="553045"/>
                      </a:cubicBezTo>
                      <a:cubicBezTo>
                        <a:pt x="288727" y="551855"/>
                        <a:pt x="306586" y="549473"/>
                        <a:pt x="323850" y="546497"/>
                      </a:cubicBezTo>
                      <a:cubicBezTo>
                        <a:pt x="402431" y="533400"/>
                        <a:pt x="445294" y="505420"/>
                        <a:pt x="445294" y="473273"/>
                      </a:cubicBezTo>
                      <a:lnTo>
                        <a:pt x="445294" y="397669"/>
                      </a:lnTo>
                      <a:lnTo>
                        <a:pt x="445294" y="246459"/>
                      </a:lnTo>
                      <a:lnTo>
                        <a:pt x="445294" y="207764"/>
                      </a:lnTo>
                      <a:lnTo>
                        <a:pt x="445294" y="80962"/>
                      </a:lnTo>
                      <a:cubicBezTo>
                        <a:pt x="445889" y="36314"/>
                        <a:pt x="351830" y="0"/>
                        <a:pt x="223242" y="0"/>
                      </a:cubicBezTo>
                      <a:close/>
                    </a:path>
                  </a:pathLst>
                </a:custGeom>
                <a:noFill/>
                <a:ln w="19050" cap="rnd">
                  <a:solidFill>
                    <a:schemeClr val="accent3">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2118" dirty="0">
                    <a:solidFill>
                      <a:schemeClr val="bg1"/>
                    </a:solidFill>
                  </a:endParaRPr>
                </a:p>
              </p:txBody>
            </p:sp>
          </p:grpSp>
        </p:grpSp>
      </p:grpSp>
    </p:spTree>
    <p:extLst>
      <p:ext uri="{BB962C8B-B14F-4D97-AF65-F5344CB8AC3E}">
        <p14:creationId xmlns:p14="http://schemas.microsoft.com/office/powerpoint/2010/main" val="26909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300"/>
                                        <p:tgtEl>
                                          <p:spTgt spid="36"/>
                                        </p:tgtEl>
                                      </p:cBhvr>
                                    </p:animEffect>
                                  </p:childTnLst>
                                </p:cTn>
                              </p:par>
                              <p:par>
                                <p:cTn id="8" presetID="42" presetClass="path" presetSubtype="0" decel="100000" fill="hold" nodeType="withEffect">
                                  <p:stCondLst>
                                    <p:cond delay="0"/>
                                  </p:stCondLst>
                                  <p:childTnLst>
                                    <p:animMotion origin="layout" path="M 2.08333E-7 -1.48148E-6 L -0.03672 -1.48148E-6 " pathEditMode="relative" rAng="0" ptsTypes="AA">
                                      <p:cBhvr>
                                        <p:cTn id="9" dur="400" spd="-100000" fill="hold"/>
                                        <p:tgtEl>
                                          <p:spTgt spid="36"/>
                                        </p:tgtEl>
                                        <p:attrNameLst>
                                          <p:attrName>ppt_x</p:attrName>
                                          <p:attrName>ppt_y</p:attrName>
                                        </p:attrNameLst>
                                      </p:cBhvr>
                                      <p:rCtr x="-1836" y="0"/>
                                    </p:animMotion>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nodeType="clickEffect">
                                  <p:stCondLst>
                                    <p:cond delay="0"/>
                                  </p:stCondLst>
                                  <p:childTnLst>
                                    <p:set>
                                      <p:cBhvr>
                                        <p:cTn id="13" dur="1" fill="hold">
                                          <p:stCondLst>
                                            <p:cond delay="0"/>
                                          </p:stCondLst>
                                        </p:cTn>
                                        <p:tgtEl>
                                          <p:spTgt spid="156"/>
                                        </p:tgtEl>
                                        <p:attrNameLst>
                                          <p:attrName>style.visibility</p:attrName>
                                        </p:attrNameLst>
                                      </p:cBhvr>
                                      <p:to>
                                        <p:strVal val="visible"/>
                                      </p:to>
                                    </p:set>
                                    <p:animEffect transition="in" filter="barn(outHorizontal)">
                                      <p:cBhvr>
                                        <p:cTn id="14" dur="300"/>
                                        <p:tgtEl>
                                          <p:spTgt spid="156"/>
                                        </p:tgtEl>
                                      </p:cBhvr>
                                    </p:animEffect>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300"/>
                                        <p:tgtEl>
                                          <p:spTgt spid="37"/>
                                        </p:tgtEl>
                                      </p:cBhvr>
                                    </p:animEffect>
                                  </p:childTnLst>
                                </p:cTn>
                              </p:par>
                              <p:par>
                                <p:cTn id="18" presetID="42" presetClass="path" presetSubtype="0" decel="100000" fill="hold" nodeType="withEffect">
                                  <p:stCondLst>
                                    <p:cond delay="0"/>
                                  </p:stCondLst>
                                  <p:childTnLst>
                                    <p:animMotion origin="layout" path="M 2.08333E-7 -1.48148E-6 L -0.03672 -1.48148E-6 " pathEditMode="relative" rAng="0" ptsTypes="AA">
                                      <p:cBhvr>
                                        <p:cTn id="19" dur="400" spd="-100000" fill="hold"/>
                                        <p:tgtEl>
                                          <p:spTgt spid="37"/>
                                        </p:tgtEl>
                                        <p:attrNameLst>
                                          <p:attrName>ppt_x</p:attrName>
                                          <p:attrName>ppt_y</p:attrName>
                                        </p:attrNameLst>
                                      </p:cBhvr>
                                      <p:rCtr x="-1836"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barn(outHorizontal)">
                                      <p:cBhvr>
                                        <p:cTn id="24" dur="300"/>
                                        <p:tgtEl>
                                          <p:spTgt spid="157"/>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300"/>
                                        <p:tgtEl>
                                          <p:spTgt spid="38"/>
                                        </p:tgtEl>
                                      </p:cBhvr>
                                    </p:animEffect>
                                  </p:childTnLst>
                                </p:cTn>
                              </p:par>
                              <p:par>
                                <p:cTn id="28" presetID="42" presetClass="path" presetSubtype="0" decel="100000" fill="hold" nodeType="withEffect">
                                  <p:stCondLst>
                                    <p:cond delay="0"/>
                                  </p:stCondLst>
                                  <p:childTnLst>
                                    <p:animMotion origin="layout" path="M 2.08333E-7 -1.48148E-6 L -0.03672 -1.48148E-6 " pathEditMode="relative" rAng="0" ptsTypes="AA">
                                      <p:cBhvr>
                                        <p:cTn id="29" dur="400" spd="-100000" fill="hold"/>
                                        <p:tgtEl>
                                          <p:spTgt spid="3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602162" y="254000"/>
            <a:ext cx="4541838" cy="4540250"/>
          </a:xfrm>
        </p:spPr>
        <p:txBody>
          <a:bodyPr>
            <a:normAutofit fontScale="47500" lnSpcReduction="20000"/>
          </a:bodyPr>
          <a:lstStyle/>
          <a:p>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"id" : "tt0371746",</a:t>
            </a:r>
          </a:p>
          <a:p>
            <a:r>
              <a:rPr lang="en-US" b="1" dirty="0">
                <a:latin typeface="Courier New" charset="0"/>
                <a:ea typeface="Courier New" charset="0"/>
                <a:cs typeface="Courier New" charset="0"/>
              </a:rPr>
              <a:t>  "title" : "Iron Man",</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release_date</a:t>
            </a:r>
            <a:r>
              <a:rPr lang="en-US" b="1" dirty="0">
                <a:latin typeface="Courier New" charset="0"/>
                <a:ea typeface="Courier New" charset="0"/>
                <a:cs typeface="Courier New" charset="0"/>
              </a:rPr>
              <a:t>" : "2008-04-14T00:00:00Z",</a:t>
            </a:r>
          </a:p>
          <a:p>
            <a:r>
              <a:rPr lang="en-US" b="1" dirty="0">
                <a:latin typeface="Courier New" charset="0"/>
                <a:ea typeface="Courier New" charset="0"/>
                <a:cs typeface="Courier New" charset="0"/>
              </a:rPr>
              <a:t>  "actors" : [</a:t>
            </a:r>
          </a:p>
          <a:p>
            <a:r>
              <a:rPr lang="en-US" b="1" dirty="0">
                <a:latin typeface="Courier New" charset="0"/>
                <a:ea typeface="Courier New" charset="0"/>
                <a:cs typeface="Courier New" charset="0"/>
              </a:rPr>
              <a:t>    "Robert Downey Jr.",</a:t>
            </a:r>
          </a:p>
          <a:p>
            <a:r>
              <a:rPr lang="en-US" b="1" dirty="0">
                <a:latin typeface="Courier New" charset="0"/>
                <a:ea typeface="Courier New" charset="0"/>
                <a:cs typeface="Courier New" charset="0"/>
              </a:rPr>
              <a:t>    "Gwyneth Paltrow",</a:t>
            </a:r>
          </a:p>
          <a:p>
            <a:r>
              <a:rPr lang="en-US" b="1" dirty="0">
                <a:latin typeface="Courier New" charset="0"/>
                <a:ea typeface="Courier New" charset="0"/>
                <a:cs typeface="Courier New" charset="0"/>
              </a:rPr>
              <a:t>    "Terrence Howard"</a:t>
            </a:r>
          </a:p>
          <a:p>
            <a:r>
              <a:rPr lang="en-US" b="1" dirty="0">
                <a:latin typeface="Courier New" charset="0"/>
                <a:ea typeface="Courier New" charset="0"/>
                <a:cs typeface="Courier New" charset="0"/>
              </a:rPr>
              <a:t>  ],</a:t>
            </a:r>
          </a:p>
          <a:p>
            <a:r>
              <a:rPr lang="en-US" b="1" dirty="0">
                <a:latin typeface="Courier New" charset="0"/>
                <a:ea typeface="Courier New" charset="0"/>
                <a:cs typeface="Courier New" charset="0"/>
              </a:rPr>
              <a:t>  "directors" : [</a:t>
            </a:r>
          </a:p>
          <a:p>
            <a:r>
              <a:rPr lang="en-US" b="1" dirty="0">
                <a:latin typeface="Courier New" charset="0"/>
                <a:ea typeface="Courier New" charset="0"/>
                <a:cs typeface="Courier New" charset="0"/>
              </a:rPr>
              <a:t>    "Jon Favreau"</a:t>
            </a:r>
          </a:p>
          <a:p>
            <a:r>
              <a:rPr lang="en-US" b="1" dirty="0">
                <a:latin typeface="Courier New" charset="0"/>
                <a:ea typeface="Courier New" charset="0"/>
                <a:cs typeface="Courier New" charset="0"/>
              </a:rPr>
              <a:t>  ],</a:t>
            </a:r>
          </a:p>
          <a:p>
            <a:r>
              <a:rPr lang="en-US" b="1" dirty="0">
                <a:latin typeface="Courier New" charset="0"/>
                <a:ea typeface="Courier New" charset="0"/>
                <a:cs typeface="Courier New" charset="0"/>
              </a:rPr>
              <a:t>  "rating" : 7.9,</a:t>
            </a:r>
          </a:p>
          <a:p>
            <a:r>
              <a:rPr lang="en-US" b="1" dirty="0">
                <a:latin typeface="Courier New" charset="0"/>
                <a:ea typeface="Courier New" charset="0"/>
                <a:cs typeface="Courier New" charset="0"/>
              </a:rPr>
              <a:t>  "rank" : 171,</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running_time_secs</a:t>
            </a:r>
            <a:r>
              <a:rPr lang="en-US" b="1" dirty="0">
                <a:latin typeface="Courier New" charset="0"/>
                <a:ea typeface="Courier New" charset="0"/>
                <a:cs typeface="Courier New" charset="0"/>
              </a:rPr>
              <a:t>" : 7560,</a:t>
            </a:r>
          </a:p>
          <a:p>
            <a:r>
              <a:rPr lang="en-US" b="1" dirty="0">
                <a:latin typeface="Courier New" charset="0"/>
                <a:ea typeface="Courier New" charset="0"/>
                <a:cs typeface="Courier New" charset="0"/>
              </a:rPr>
              <a:t>  "genres" : [</a:t>
            </a:r>
          </a:p>
          <a:p>
            <a:r>
              <a:rPr lang="en-US" b="1" dirty="0">
                <a:latin typeface="Courier New" charset="0"/>
                <a:ea typeface="Courier New" charset="0"/>
                <a:cs typeface="Courier New" charset="0"/>
              </a:rPr>
              <a:t>    "Action",</a:t>
            </a:r>
          </a:p>
          <a:p>
            <a:r>
              <a:rPr lang="en-US" b="1" dirty="0">
                <a:latin typeface="Courier New" charset="0"/>
                <a:ea typeface="Courier New" charset="0"/>
                <a:cs typeface="Courier New" charset="0"/>
              </a:rPr>
              <a:t>    "Adventure",</a:t>
            </a:r>
          </a:p>
          <a:p>
            <a:r>
              <a:rPr lang="en-US" b="1" dirty="0">
                <a:latin typeface="Courier New" charset="0"/>
                <a:ea typeface="Courier New" charset="0"/>
                <a:cs typeface="Courier New" charset="0"/>
              </a:rPr>
              <a:t>    "Sci-Fi"</a:t>
            </a:r>
          </a:p>
          <a:p>
            <a:r>
              <a:rPr lang="en-US" b="1" dirty="0">
                <a:latin typeface="Courier New" charset="0"/>
                <a:ea typeface="Courier New" charset="0"/>
                <a:cs typeface="Courier New" charset="0"/>
              </a:rPr>
              <a:t>  ],</a:t>
            </a:r>
          </a:p>
          <a:p>
            <a:r>
              <a:rPr lang="en-US" b="1" dirty="0">
                <a:latin typeface="Courier New" charset="0"/>
                <a:ea typeface="Courier New" charset="0"/>
                <a:cs typeface="Courier New" charset="0"/>
              </a:rPr>
              <a:t>  "plot" : "When wealthy industrialist Tony Stark is forced to build an armored suit after a life-threatening incident, he ultimately decides to use its technology to fight against evil.",</a:t>
            </a:r>
          </a:p>
          <a:p>
            <a:r>
              <a:rPr lang="en-US" b="1" dirty="0">
                <a:latin typeface="Courier New" charset="0"/>
                <a:ea typeface="Courier New" charset="0"/>
                <a:cs typeface="Courier New" charset="0"/>
              </a:rPr>
              <a:t>}</a:t>
            </a:r>
            <a:endParaRPr lang="en-US" b="1" dirty="0"/>
          </a:p>
        </p:txBody>
      </p:sp>
      <p:sp>
        <p:nvSpPr>
          <p:cNvPr id="4" name="TextBox 3"/>
          <p:cNvSpPr txBox="1"/>
          <p:nvPr/>
        </p:nvSpPr>
        <p:spPr>
          <a:xfrm>
            <a:off x="191138" y="1971587"/>
            <a:ext cx="4517520" cy="1361911"/>
          </a:xfrm>
          <a:prstGeom prst="rect">
            <a:avLst/>
          </a:prstGeom>
          <a:noFill/>
        </p:spPr>
        <p:txBody>
          <a:bodyPr wrap="square" rtlCol="0">
            <a:spAutoFit/>
          </a:bodyPr>
          <a:lstStyle/>
          <a:p>
            <a:r>
              <a:rPr lang="en-US" sz="27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OpenSearch works with </a:t>
            </a:r>
            <a:br>
              <a:rPr lang="en-US" sz="27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7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structured JSON containing </a:t>
            </a:r>
            <a:br>
              <a:rPr lang="en-US" sz="27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7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fields and values</a:t>
            </a:r>
          </a:p>
        </p:txBody>
      </p:sp>
    </p:spTree>
    <p:extLst>
      <p:ext uri="{BB962C8B-B14F-4D97-AF65-F5344CB8AC3E}">
        <p14:creationId xmlns:p14="http://schemas.microsoft.com/office/powerpoint/2010/main" val="1768401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616B-9B89-164A-9C19-0BE46A09ADFB}"/>
              </a:ext>
            </a:extLst>
          </p:cNvPr>
          <p:cNvSpPr>
            <a:spLocks noGrp="1"/>
          </p:cNvSpPr>
          <p:nvPr>
            <p:ph type="title"/>
          </p:nvPr>
        </p:nvSpPr>
        <p:spPr/>
        <p:txBody>
          <a:bodyPr>
            <a:normAutofit fontScale="90000"/>
          </a:bodyPr>
          <a:lstStyle/>
          <a:p>
            <a:r>
              <a:rPr lang="en-US" dirty="0"/>
              <a:t>You use the indexing APIs to send data to OpenSearch*</a:t>
            </a:r>
          </a:p>
        </p:txBody>
      </p:sp>
      <p:sp>
        <p:nvSpPr>
          <p:cNvPr id="4" name="Content Placeholder 3">
            <a:extLst>
              <a:ext uri="{FF2B5EF4-FFF2-40B4-BE49-F238E27FC236}">
                <a16:creationId xmlns:a16="http://schemas.microsoft.com/office/drawing/2014/main" id="{6FDEF04B-4E29-9C42-966A-9A9CEC5A02B7}"/>
              </a:ext>
            </a:extLst>
          </p:cNvPr>
          <p:cNvSpPr>
            <a:spLocks noGrp="1"/>
          </p:cNvSpPr>
          <p:nvPr>
            <p:ph sz="half" idx="1"/>
          </p:nvPr>
        </p:nvSpPr>
        <p:spPr/>
        <p:txBody>
          <a:bodyPr/>
          <a:lstStyle/>
          <a:p>
            <a:r>
              <a:rPr lang="en-US" dirty="0"/>
              <a:t>POST endpoint/index/type/id</a:t>
            </a:r>
          </a:p>
          <a:p>
            <a:r>
              <a:rPr lang="en-US" sz="1600" dirty="0">
                <a:latin typeface="Courier" pitchFamily="2" charset="0"/>
              </a:rPr>
              <a:t>{</a:t>
            </a:r>
          </a:p>
          <a:p>
            <a:r>
              <a:rPr lang="en-US" sz="1600" dirty="0">
                <a:latin typeface="Courier" pitchFamily="2" charset="0"/>
              </a:rPr>
              <a:t>	Document</a:t>
            </a:r>
          </a:p>
          <a:p>
            <a:r>
              <a:rPr lang="en-US" sz="1600" dirty="0">
                <a:latin typeface="Courier" pitchFamily="2" charset="0"/>
              </a:rPr>
              <a:t>}</a:t>
            </a:r>
          </a:p>
        </p:txBody>
      </p:sp>
      <p:sp>
        <p:nvSpPr>
          <p:cNvPr id="5" name="Content Placeholder 4">
            <a:extLst>
              <a:ext uri="{FF2B5EF4-FFF2-40B4-BE49-F238E27FC236}">
                <a16:creationId xmlns:a16="http://schemas.microsoft.com/office/drawing/2014/main" id="{87E10986-CEFA-2140-861E-9AB2C72B4BAA}"/>
              </a:ext>
            </a:extLst>
          </p:cNvPr>
          <p:cNvSpPr>
            <a:spLocks noGrp="1"/>
          </p:cNvSpPr>
          <p:nvPr>
            <p:ph sz="half" idx="2"/>
          </p:nvPr>
        </p:nvSpPr>
        <p:spPr/>
        <p:txBody>
          <a:bodyPr/>
          <a:lstStyle/>
          <a:p>
            <a:r>
              <a:rPr lang="en-US" dirty="0"/>
              <a:t>POST endpoint/index/_bulk</a:t>
            </a:r>
          </a:p>
          <a:p>
            <a:r>
              <a:rPr lang="en-US" sz="1600" dirty="0">
                <a:latin typeface="Courier" pitchFamily="2" charset="0"/>
              </a:rPr>
              <a:t>{ Command }</a:t>
            </a:r>
          </a:p>
          <a:p>
            <a:r>
              <a:rPr lang="en-US" sz="1600" dirty="0">
                <a:latin typeface="Courier" pitchFamily="2" charset="0"/>
              </a:rPr>
              <a:t>{ Document }</a:t>
            </a:r>
          </a:p>
          <a:p>
            <a:r>
              <a:rPr lang="en-US" sz="1600" dirty="0">
                <a:latin typeface="Courier" pitchFamily="2" charset="0"/>
              </a:rPr>
              <a:t>{ Command }</a:t>
            </a:r>
          </a:p>
          <a:p>
            <a:r>
              <a:rPr lang="en-US" sz="1600" dirty="0">
                <a:latin typeface="Courier" pitchFamily="2" charset="0"/>
              </a:rPr>
              <a:t>{ Document }</a:t>
            </a:r>
          </a:p>
        </p:txBody>
      </p:sp>
      <p:sp>
        <p:nvSpPr>
          <p:cNvPr id="7" name="TextBox 6">
            <a:extLst>
              <a:ext uri="{FF2B5EF4-FFF2-40B4-BE49-F238E27FC236}">
                <a16:creationId xmlns:a16="http://schemas.microsoft.com/office/drawing/2014/main" id="{39957FC4-40B1-EF4E-8A5B-7CC556DC7C39}"/>
              </a:ext>
            </a:extLst>
          </p:cNvPr>
          <p:cNvSpPr txBox="1"/>
          <p:nvPr/>
        </p:nvSpPr>
        <p:spPr>
          <a:xfrm>
            <a:off x="333576" y="4365266"/>
            <a:ext cx="5418471" cy="418256"/>
          </a:xfrm>
          <a:prstGeom prst="rect">
            <a:avLst/>
          </a:prstGeom>
          <a:noFill/>
        </p:spPr>
        <p:txBody>
          <a:bodyPr wrap="none" rtlCol="0">
            <a:spAutoFit/>
          </a:bodyPr>
          <a:lstStyle/>
          <a:p>
            <a:r>
              <a:rPr lang="en-US" sz="2118" dirty="0">
                <a:solidFill>
                  <a:schemeClr val="bg1"/>
                </a:solidFill>
                <a:latin typeface="Amazon Ember Regular" panose="020B0603020204020204" pitchFamily="34" charset="0"/>
              </a:rPr>
              <a:t>* Your ingestion </a:t>
            </a:r>
            <a:r>
              <a:rPr lang="en-US" sz="2118">
                <a:solidFill>
                  <a:schemeClr val="bg1"/>
                </a:solidFill>
                <a:latin typeface="Amazon Ember Regular" panose="020B0603020204020204" pitchFamily="34" charset="0"/>
              </a:rPr>
              <a:t>tools might automate </a:t>
            </a:r>
            <a:r>
              <a:rPr lang="en-US" sz="2118" dirty="0">
                <a:solidFill>
                  <a:schemeClr val="bg1"/>
                </a:solidFill>
                <a:latin typeface="Amazon Ember Regular" panose="020B0603020204020204" pitchFamily="34" charset="0"/>
              </a:rPr>
              <a:t>this</a:t>
            </a:r>
          </a:p>
        </p:txBody>
      </p:sp>
    </p:spTree>
    <p:extLst>
      <p:ext uri="{BB962C8B-B14F-4D97-AF65-F5344CB8AC3E}">
        <p14:creationId xmlns:p14="http://schemas.microsoft.com/office/powerpoint/2010/main" val="94729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B09778-A54A-5D4E-AC0E-C17DAA14E59A}"/>
              </a:ext>
            </a:extLst>
          </p:cNvPr>
          <p:cNvSpPr>
            <a:spLocks noGrp="1"/>
          </p:cNvSpPr>
          <p:nvPr>
            <p:ph type="title"/>
          </p:nvPr>
        </p:nvSpPr>
        <p:spPr/>
        <p:txBody>
          <a:bodyPr/>
          <a:lstStyle/>
          <a:p>
            <a:r>
              <a:rPr lang="en-US" dirty="0"/>
              <a:t>How search engines work - indexing</a:t>
            </a:r>
          </a:p>
        </p:txBody>
      </p:sp>
      <p:sp>
        <p:nvSpPr>
          <p:cNvPr id="7" name="TextBox 6">
            <a:extLst>
              <a:ext uri="{FF2B5EF4-FFF2-40B4-BE49-F238E27FC236}">
                <a16:creationId xmlns:a16="http://schemas.microsoft.com/office/drawing/2014/main" id="{E350219B-D315-DD49-9AFE-2CB44FD82F62}"/>
              </a:ext>
            </a:extLst>
          </p:cNvPr>
          <p:cNvSpPr txBox="1"/>
          <p:nvPr/>
        </p:nvSpPr>
        <p:spPr>
          <a:xfrm>
            <a:off x="357187" y="861177"/>
            <a:ext cx="8668059" cy="371320"/>
          </a:xfrm>
          <a:prstGeom prst="rect">
            <a:avLst/>
          </a:prstGeom>
          <a:noFill/>
        </p:spPr>
        <p:txBody>
          <a:bodyPr wrap="square" rtlCol="0">
            <a:spAutoFit/>
          </a:bodyPr>
          <a:lstStyle/>
          <a:p>
            <a:r>
              <a:rPr lang="en-US" sz="1813" b="1" dirty="0">
                <a:solidFill>
                  <a:schemeClr val="bg1"/>
                </a:solidFill>
              </a:rPr>
              <a:t>Information Retrieval:  Implementing  and  Evaluating  Search  Engines</a:t>
            </a:r>
          </a:p>
        </p:txBody>
      </p:sp>
      <p:sp>
        <p:nvSpPr>
          <p:cNvPr id="8" name="TextBox 7">
            <a:extLst>
              <a:ext uri="{FF2B5EF4-FFF2-40B4-BE49-F238E27FC236}">
                <a16:creationId xmlns:a16="http://schemas.microsoft.com/office/drawing/2014/main" id="{D192B844-8C10-0142-B552-B975E4152D6D}"/>
              </a:ext>
            </a:extLst>
          </p:cNvPr>
          <p:cNvSpPr txBox="1"/>
          <p:nvPr/>
        </p:nvSpPr>
        <p:spPr>
          <a:xfrm>
            <a:off x="357188" y="606347"/>
            <a:ext cx="1378904" cy="371320"/>
          </a:xfrm>
          <a:prstGeom prst="rect">
            <a:avLst/>
          </a:prstGeom>
          <a:noFill/>
        </p:spPr>
        <p:txBody>
          <a:bodyPr wrap="none" rtlCol="0">
            <a:spAutoFit/>
          </a:bodyPr>
          <a:lstStyle/>
          <a:p>
            <a:pPr algn="l"/>
            <a:r>
              <a:rPr lang="en-US" sz="181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Source text</a:t>
            </a:r>
          </a:p>
        </p:txBody>
      </p:sp>
      <p:sp>
        <p:nvSpPr>
          <p:cNvPr id="9" name="Rectangle 8">
            <a:extLst>
              <a:ext uri="{FF2B5EF4-FFF2-40B4-BE49-F238E27FC236}">
                <a16:creationId xmlns:a16="http://schemas.microsoft.com/office/drawing/2014/main" id="{8244CBEB-DDBB-0B45-A647-3C3CA56D89DA}"/>
              </a:ext>
            </a:extLst>
          </p:cNvPr>
          <p:cNvSpPr/>
          <p:nvPr/>
        </p:nvSpPr>
        <p:spPr>
          <a:xfrm>
            <a:off x="5176157" y="168626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0" name="Rectangle 9">
            <a:extLst>
              <a:ext uri="{FF2B5EF4-FFF2-40B4-BE49-F238E27FC236}">
                <a16:creationId xmlns:a16="http://schemas.microsoft.com/office/drawing/2014/main" id="{C8BE0D7F-BD80-A140-970E-63E662E3DD65}"/>
              </a:ext>
            </a:extLst>
          </p:cNvPr>
          <p:cNvSpPr/>
          <p:nvPr/>
        </p:nvSpPr>
        <p:spPr>
          <a:xfrm>
            <a:off x="5176157" y="198058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1" name="Rectangle 10">
            <a:extLst>
              <a:ext uri="{FF2B5EF4-FFF2-40B4-BE49-F238E27FC236}">
                <a16:creationId xmlns:a16="http://schemas.microsoft.com/office/drawing/2014/main" id="{438E8B76-7EA6-C540-8BF5-2AAE302B288A}"/>
              </a:ext>
            </a:extLst>
          </p:cNvPr>
          <p:cNvSpPr/>
          <p:nvPr/>
        </p:nvSpPr>
        <p:spPr>
          <a:xfrm>
            <a:off x="5176157" y="227490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 name="Rectangle 11">
            <a:extLst>
              <a:ext uri="{FF2B5EF4-FFF2-40B4-BE49-F238E27FC236}">
                <a16:creationId xmlns:a16="http://schemas.microsoft.com/office/drawing/2014/main" id="{B69FC146-81BE-4D48-8959-762809E2F30F}"/>
              </a:ext>
            </a:extLst>
          </p:cNvPr>
          <p:cNvSpPr/>
          <p:nvPr/>
        </p:nvSpPr>
        <p:spPr>
          <a:xfrm>
            <a:off x="5176157" y="256922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 name="Rectangle 12">
            <a:extLst>
              <a:ext uri="{FF2B5EF4-FFF2-40B4-BE49-F238E27FC236}">
                <a16:creationId xmlns:a16="http://schemas.microsoft.com/office/drawing/2014/main" id="{1ADEABD4-515C-624E-B5BC-E06DAB4F10EB}"/>
              </a:ext>
            </a:extLst>
          </p:cNvPr>
          <p:cNvSpPr/>
          <p:nvPr/>
        </p:nvSpPr>
        <p:spPr>
          <a:xfrm>
            <a:off x="5176157" y="286354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4" name="Rectangle 13">
            <a:extLst>
              <a:ext uri="{FF2B5EF4-FFF2-40B4-BE49-F238E27FC236}">
                <a16:creationId xmlns:a16="http://schemas.microsoft.com/office/drawing/2014/main" id="{38FC24E5-BE55-5F4D-BCE1-A4755B0F01E4}"/>
              </a:ext>
            </a:extLst>
          </p:cNvPr>
          <p:cNvSpPr/>
          <p:nvPr/>
        </p:nvSpPr>
        <p:spPr>
          <a:xfrm>
            <a:off x="5176157" y="315786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5" name="Rectangle 14">
            <a:extLst>
              <a:ext uri="{FF2B5EF4-FFF2-40B4-BE49-F238E27FC236}">
                <a16:creationId xmlns:a16="http://schemas.microsoft.com/office/drawing/2014/main" id="{50FCD601-6850-7647-AE0B-C6BE3CD218EF}"/>
              </a:ext>
            </a:extLst>
          </p:cNvPr>
          <p:cNvSpPr/>
          <p:nvPr/>
        </p:nvSpPr>
        <p:spPr>
          <a:xfrm>
            <a:off x="5176157" y="345218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6" name="Rectangle 15">
            <a:extLst>
              <a:ext uri="{FF2B5EF4-FFF2-40B4-BE49-F238E27FC236}">
                <a16:creationId xmlns:a16="http://schemas.microsoft.com/office/drawing/2014/main" id="{1D7516E3-74DC-AC4D-89E5-D95145F03CCE}"/>
              </a:ext>
            </a:extLst>
          </p:cNvPr>
          <p:cNvSpPr/>
          <p:nvPr/>
        </p:nvSpPr>
        <p:spPr>
          <a:xfrm>
            <a:off x="5176157" y="374650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7" name="Rectangle 16">
            <a:extLst>
              <a:ext uri="{FF2B5EF4-FFF2-40B4-BE49-F238E27FC236}">
                <a16:creationId xmlns:a16="http://schemas.microsoft.com/office/drawing/2014/main" id="{C3B250B7-8E1E-E942-9D3B-DB22CFF203C2}"/>
              </a:ext>
            </a:extLst>
          </p:cNvPr>
          <p:cNvSpPr/>
          <p:nvPr/>
        </p:nvSpPr>
        <p:spPr>
          <a:xfrm>
            <a:off x="5176157" y="4040823"/>
            <a:ext cx="265339" cy="265339"/>
          </a:xfrm>
          <a:prstGeom prst="rect">
            <a:avLst/>
          </a:prstGeom>
          <a:solidFill>
            <a:schemeClr val="accent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9" name="TextBox 18">
            <a:extLst>
              <a:ext uri="{FF2B5EF4-FFF2-40B4-BE49-F238E27FC236}">
                <a16:creationId xmlns:a16="http://schemas.microsoft.com/office/drawing/2014/main" id="{AD53F975-AECD-E645-917D-9A77FE210B14}"/>
              </a:ext>
            </a:extLst>
          </p:cNvPr>
          <p:cNvSpPr txBox="1"/>
          <p:nvPr/>
        </p:nvSpPr>
        <p:spPr>
          <a:xfrm>
            <a:off x="4961845" y="4395354"/>
            <a:ext cx="758541"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Index</a:t>
            </a:r>
          </a:p>
        </p:txBody>
      </p:sp>
      <p:sp>
        <p:nvSpPr>
          <p:cNvPr id="23" name="Rectangle 22">
            <a:extLst>
              <a:ext uri="{FF2B5EF4-FFF2-40B4-BE49-F238E27FC236}">
                <a16:creationId xmlns:a16="http://schemas.microsoft.com/office/drawing/2014/main" id="{0811C901-DD6D-6641-ACBC-CE325FE7AE20}"/>
              </a:ext>
            </a:extLst>
          </p:cNvPr>
          <p:cNvSpPr/>
          <p:nvPr/>
        </p:nvSpPr>
        <p:spPr>
          <a:xfrm>
            <a:off x="6230371" y="1686263"/>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24" name="Rectangle 23">
            <a:extLst>
              <a:ext uri="{FF2B5EF4-FFF2-40B4-BE49-F238E27FC236}">
                <a16:creationId xmlns:a16="http://schemas.microsoft.com/office/drawing/2014/main" id="{8E58CDAF-C7A5-CF4B-95C7-119473F42919}"/>
              </a:ext>
            </a:extLst>
          </p:cNvPr>
          <p:cNvSpPr/>
          <p:nvPr/>
        </p:nvSpPr>
        <p:spPr>
          <a:xfrm>
            <a:off x="6575108" y="1688495"/>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25" name="Rectangle 24">
            <a:extLst>
              <a:ext uri="{FF2B5EF4-FFF2-40B4-BE49-F238E27FC236}">
                <a16:creationId xmlns:a16="http://schemas.microsoft.com/office/drawing/2014/main" id="{A65556F3-13E1-3E4E-9BB9-406D64FC8F4E}"/>
              </a:ext>
            </a:extLst>
          </p:cNvPr>
          <p:cNvSpPr/>
          <p:nvPr/>
        </p:nvSpPr>
        <p:spPr>
          <a:xfrm>
            <a:off x="6919845" y="1684031"/>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26" name="Rectangle 25">
            <a:extLst>
              <a:ext uri="{FF2B5EF4-FFF2-40B4-BE49-F238E27FC236}">
                <a16:creationId xmlns:a16="http://schemas.microsoft.com/office/drawing/2014/main" id="{CB495F34-8797-144B-9523-46D982C259A7}"/>
              </a:ext>
            </a:extLst>
          </p:cNvPr>
          <p:cNvSpPr/>
          <p:nvPr/>
        </p:nvSpPr>
        <p:spPr>
          <a:xfrm>
            <a:off x="7264582" y="1686263"/>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27" name="Rectangle 26">
            <a:extLst>
              <a:ext uri="{FF2B5EF4-FFF2-40B4-BE49-F238E27FC236}">
                <a16:creationId xmlns:a16="http://schemas.microsoft.com/office/drawing/2014/main" id="{BEFC2F45-250D-4C49-B936-9AB2CFB61382}"/>
              </a:ext>
            </a:extLst>
          </p:cNvPr>
          <p:cNvSpPr/>
          <p:nvPr/>
        </p:nvSpPr>
        <p:spPr>
          <a:xfrm>
            <a:off x="7609319" y="1687678"/>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28" name="Rectangle 27">
            <a:extLst>
              <a:ext uri="{FF2B5EF4-FFF2-40B4-BE49-F238E27FC236}">
                <a16:creationId xmlns:a16="http://schemas.microsoft.com/office/drawing/2014/main" id="{9D65251C-3491-CB45-96D9-6F6F814BF953}"/>
              </a:ext>
            </a:extLst>
          </p:cNvPr>
          <p:cNvSpPr/>
          <p:nvPr/>
        </p:nvSpPr>
        <p:spPr>
          <a:xfrm>
            <a:off x="7954055" y="1689910"/>
            <a:ext cx="265339" cy="265339"/>
          </a:xfrm>
          <a:prstGeom prst="rect">
            <a:avLst/>
          </a:prstGeom>
          <a:solidFill>
            <a:schemeClr val="accent5"/>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cxnSp>
        <p:nvCxnSpPr>
          <p:cNvPr id="36" name="Straight Arrow Connector 35">
            <a:extLst>
              <a:ext uri="{FF2B5EF4-FFF2-40B4-BE49-F238E27FC236}">
                <a16:creationId xmlns:a16="http://schemas.microsoft.com/office/drawing/2014/main" id="{C7084B9E-8FA5-794B-8595-C1F53875BCB4}"/>
              </a:ext>
            </a:extLst>
          </p:cNvPr>
          <p:cNvCxnSpPr>
            <a:stCxn id="9" idx="3"/>
            <a:endCxn id="23" idx="1"/>
          </p:cNvCxnSpPr>
          <p:nvPr/>
        </p:nvCxnSpPr>
        <p:spPr>
          <a:xfrm>
            <a:off x="5441497" y="1818933"/>
            <a:ext cx="7888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9C719B06-A80B-FC45-A52E-6DE0AC442C01}"/>
              </a:ext>
            </a:extLst>
          </p:cNvPr>
          <p:cNvSpPr txBox="1"/>
          <p:nvPr/>
        </p:nvSpPr>
        <p:spPr>
          <a:xfrm>
            <a:off x="6126591" y="1321215"/>
            <a:ext cx="1356462"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Posting list</a:t>
            </a:r>
          </a:p>
        </p:txBody>
      </p:sp>
      <p:sp>
        <p:nvSpPr>
          <p:cNvPr id="41" name="TextBox 40">
            <a:extLst>
              <a:ext uri="{FF2B5EF4-FFF2-40B4-BE49-F238E27FC236}">
                <a16:creationId xmlns:a16="http://schemas.microsoft.com/office/drawing/2014/main" id="{0CD56189-FD4D-A54A-9009-27107CDDE083}"/>
              </a:ext>
            </a:extLst>
          </p:cNvPr>
          <p:cNvSpPr txBox="1"/>
          <p:nvPr/>
        </p:nvSpPr>
        <p:spPr>
          <a:xfrm>
            <a:off x="2316619" y="1784690"/>
            <a:ext cx="1691028" cy="2045240"/>
          </a:xfrm>
          <a:prstGeom prst="rect">
            <a:avLst/>
          </a:prstGeom>
          <a:noFill/>
        </p:spPr>
        <p:txBody>
          <a:bodyPr wrap="square" rtlCol="0">
            <a:spAutoFit/>
          </a:bodyPr>
          <a:lstStyle/>
          <a:p>
            <a:r>
              <a:rPr lang="en-US" sz="1813" b="1" dirty="0">
                <a:solidFill>
                  <a:schemeClr val="bg1"/>
                </a:solidFill>
              </a:rPr>
              <a:t>Information Retrieval:  Implementing  and  Evaluating  Search  Engines</a:t>
            </a:r>
          </a:p>
        </p:txBody>
      </p:sp>
      <p:sp>
        <p:nvSpPr>
          <p:cNvPr id="42" name="TextBox 41">
            <a:extLst>
              <a:ext uri="{FF2B5EF4-FFF2-40B4-BE49-F238E27FC236}">
                <a16:creationId xmlns:a16="http://schemas.microsoft.com/office/drawing/2014/main" id="{6F6ADBF5-5FA7-1640-AD23-E08198507247}"/>
              </a:ext>
            </a:extLst>
          </p:cNvPr>
          <p:cNvSpPr txBox="1"/>
          <p:nvPr/>
        </p:nvSpPr>
        <p:spPr>
          <a:xfrm>
            <a:off x="2306411" y="4395354"/>
            <a:ext cx="837089" cy="371320"/>
          </a:xfrm>
          <a:prstGeom prst="rect">
            <a:avLst/>
          </a:prstGeom>
          <a:noFill/>
        </p:spPr>
        <p:txBody>
          <a:bodyPr wrap="none" rtlCol="0">
            <a:spAutoFit/>
          </a:bodyPr>
          <a:lstStyle/>
          <a:p>
            <a:pPr algn="l"/>
            <a:r>
              <a:rPr lang="en-US" sz="181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Terms</a:t>
            </a:r>
          </a:p>
        </p:txBody>
      </p:sp>
      <p:sp>
        <p:nvSpPr>
          <p:cNvPr id="43" name="Right Arrow 42">
            <a:extLst>
              <a:ext uri="{FF2B5EF4-FFF2-40B4-BE49-F238E27FC236}">
                <a16:creationId xmlns:a16="http://schemas.microsoft.com/office/drawing/2014/main" id="{DC2E76EC-CDDD-E44D-B046-14E72D671D8B}"/>
              </a:ext>
            </a:extLst>
          </p:cNvPr>
          <p:cNvSpPr/>
          <p:nvPr/>
        </p:nvSpPr>
        <p:spPr>
          <a:xfrm>
            <a:off x="4155625" y="2631517"/>
            <a:ext cx="806221" cy="32657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4" name="L-Shape 43">
            <a:extLst>
              <a:ext uri="{FF2B5EF4-FFF2-40B4-BE49-F238E27FC236}">
                <a16:creationId xmlns:a16="http://schemas.microsoft.com/office/drawing/2014/main" id="{E689B489-42C8-184C-BF59-250AF5F1296D}"/>
              </a:ext>
            </a:extLst>
          </p:cNvPr>
          <p:cNvSpPr/>
          <p:nvPr/>
        </p:nvSpPr>
        <p:spPr>
          <a:xfrm>
            <a:off x="502005" y="2029997"/>
            <a:ext cx="1148104" cy="833546"/>
          </a:xfrm>
          <a:prstGeom prst="corner">
            <a:avLst>
              <a:gd name="adj1" fmla="val 10051"/>
              <a:gd name="adj2" fmla="val 1717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5" name="Right Arrow 44">
            <a:extLst>
              <a:ext uri="{FF2B5EF4-FFF2-40B4-BE49-F238E27FC236}">
                <a16:creationId xmlns:a16="http://schemas.microsoft.com/office/drawing/2014/main" id="{DCA6EC03-51B5-1841-9A4B-DDFCA1910D42}"/>
              </a:ext>
            </a:extLst>
          </p:cNvPr>
          <p:cNvSpPr/>
          <p:nvPr/>
        </p:nvSpPr>
        <p:spPr>
          <a:xfrm>
            <a:off x="502004" y="2621458"/>
            <a:ext cx="1285876" cy="336631"/>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25" dirty="0"/>
              <a:t>Analysis</a:t>
            </a:r>
          </a:p>
        </p:txBody>
      </p:sp>
    </p:spTree>
    <p:extLst>
      <p:ext uri="{BB962C8B-B14F-4D97-AF65-F5344CB8AC3E}">
        <p14:creationId xmlns:p14="http://schemas.microsoft.com/office/powerpoint/2010/main" val="1180742291"/>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DeckTemplate_AWS</Template>
  <TotalTime>4727</TotalTime>
  <Words>7387</Words>
  <Application>Microsoft Macintosh PowerPoint</Application>
  <PresentationFormat>On-screen Show (16:9)</PresentationFormat>
  <Paragraphs>961</Paragraphs>
  <Slides>44</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Cantarell</vt:lpstr>
      <vt:lpstr>Amazon Ember</vt:lpstr>
      <vt:lpstr>Amazon Ember Light</vt:lpstr>
      <vt:lpstr>Amazon Ember Regular</vt:lpstr>
      <vt:lpstr>Arial</vt:lpstr>
      <vt:lpstr>Calibri</vt:lpstr>
      <vt:lpstr>Courier</vt:lpstr>
      <vt:lpstr>Courier New</vt:lpstr>
      <vt:lpstr>Lucida Console</vt:lpstr>
      <vt:lpstr>Roboto</vt:lpstr>
      <vt:lpstr>DeckTemplate-AWS</vt:lpstr>
      <vt:lpstr>PowerPoint Presentation</vt:lpstr>
      <vt:lpstr>PowerPoint Presentation</vt:lpstr>
      <vt:lpstr>PowerPoint Presentation</vt:lpstr>
      <vt:lpstr>Searching</vt:lpstr>
      <vt:lpstr>Analyzing streaming data (logs)</vt:lpstr>
      <vt:lpstr>How search engines work - interaction</vt:lpstr>
      <vt:lpstr>PowerPoint Presentation</vt:lpstr>
      <vt:lpstr>You use the indexing APIs to send data to OpenSearch*</vt:lpstr>
      <vt:lpstr>How search engines work - indexing</vt:lpstr>
      <vt:lpstr>How search engines work – query processing</vt:lpstr>
      <vt:lpstr>How search engines work - analytics</vt:lpstr>
      <vt:lpstr>Filtering – host = “199.120*” or “burger*”</vt:lpstr>
      <vt:lpstr>Aggregation – status histogram </vt:lpstr>
      <vt:lpstr>Aggregation – sum of bytes</vt:lpstr>
      <vt:lpstr>Aggregation – bucketing terms </vt:lpstr>
      <vt:lpstr>Amazon OpenSearch Service log ingestion flow</vt:lpstr>
      <vt:lpstr>Amazon OpenSearch Service log ingestion flow</vt:lpstr>
      <vt:lpstr>Data lifecycle in Amazon OpenSearch Service</vt:lpstr>
      <vt:lpstr>Amazon OpenSearch Service</vt:lpstr>
      <vt:lpstr>Amazon OpenSearch Service</vt:lpstr>
      <vt:lpstr>Self-managed vs. Amazon OpenSearch Service</vt:lpstr>
      <vt:lpstr>Moving from self-managing open-source solutions to  Amazon OpenSearch Service</vt:lpstr>
      <vt:lpstr>Moving from licensed solutions to  Amazon OpenSearch Service</vt:lpstr>
      <vt:lpstr>Benefits of Amazon OpenSearch Service</vt:lpstr>
      <vt:lpstr>PowerPoint Presentation</vt:lpstr>
      <vt:lpstr>PowerPoint Presentation</vt:lpstr>
      <vt:lpstr>PowerPoint Presentation</vt:lpstr>
      <vt:lpstr>PowerPoint Presentation</vt:lpstr>
      <vt:lpstr>Key Features</vt:lpstr>
      <vt:lpstr>Key Amazon OpenSearch Service Functionality</vt:lpstr>
      <vt:lpstr>Multi-layer security with Amazon ES</vt:lpstr>
      <vt:lpstr>Zone awareness – 3 zones for higher availability</vt:lpstr>
      <vt:lpstr>Tiered Storage for Amazon OpenSearch Service </vt:lpstr>
      <vt:lpstr>Tiered Storage for Amazon OpenSearch Service </vt:lpstr>
      <vt:lpstr>Tiered Storage for Amazon OpenSearch Service </vt:lpstr>
      <vt:lpstr>AWS Graviton 2 on Amazon OpenSearch Service Custom built silicon with next generation performance improvement</vt:lpstr>
      <vt:lpstr>What is Trace Analytics Supports OpenTelemetry (Jaeger, Zipkin, X-Ray SDKs) </vt:lpstr>
      <vt:lpstr>Cross-cluster search for Amazon OpenSearch Service Increase scalability, efficiency &amp; availability, by separating distinct workloads</vt:lpstr>
      <vt:lpstr>Machine Learning in Amazon OpenSearch Service</vt:lpstr>
      <vt:lpstr>AWS Glue Elastic Views (Preview)</vt:lpstr>
      <vt:lpstr>Getting started</vt:lpstr>
      <vt:lpstr>Resources</vt:lpstr>
      <vt:lpstr>Simple to get started…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126</cp:revision>
  <dcterms:created xsi:type="dcterms:W3CDTF">2016-06-17T18:22:10Z</dcterms:created>
  <dcterms:modified xsi:type="dcterms:W3CDTF">2022-05-28T03:21:00Z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